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4" ContentType="video/unknown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Default Extension="docx" ContentType="application/vnd.openxmlformats-officedocument.wordprocessingml.document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335" r:id="rId2"/>
    <p:sldId id="318" r:id="rId3"/>
    <p:sldId id="319" r:id="rId4"/>
    <p:sldId id="320" r:id="rId5"/>
    <p:sldId id="321" r:id="rId6"/>
    <p:sldId id="322" r:id="rId7"/>
    <p:sldId id="280" r:id="rId8"/>
    <p:sldId id="281" r:id="rId9"/>
    <p:sldId id="311" r:id="rId10"/>
    <p:sldId id="316" r:id="rId11"/>
    <p:sldId id="312" r:id="rId12"/>
    <p:sldId id="317" r:id="rId13"/>
    <p:sldId id="282" r:id="rId14"/>
    <p:sldId id="303" r:id="rId15"/>
    <p:sldId id="284" r:id="rId16"/>
    <p:sldId id="285" r:id="rId17"/>
    <p:sldId id="286" r:id="rId18"/>
    <p:sldId id="333" r:id="rId19"/>
    <p:sldId id="334" r:id="rId20"/>
    <p:sldId id="313" r:id="rId21"/>
    <p:sldId id="330" r:id="rId22"/>
    <p:sldId id="331" r:id="rId23"/>
    <p:sldId id="329" r:id="rId24"/>
    <p:sldId id="315" r:id="rId25"/>
    <p:sldId id="328" r:id="rId26"/>
    <p:sldId id="337" r:id="rId27"/>
    <p:sldId id="338" r:id="rId28"/>
    <p:sldId id="326" r:id="rId29"/>
    <p:sldId id="324" r:id="rId30"/>
    <p:sldId id="288" r:id="rId31"/>
    <p:sldId id="323" r:id="rId32"/>
    <p:sldId id="289" r:id="rId33"/>
    <p:sldId id="290" r:id="rId34"/>
    <p:sldId id="291" r:id="rId35"/>
    <p:sldId id="292" r:id="rId36"/>
    <p:sldId id="293" r:id="rId37"/>
    <p:sldId id="304" r:id="rId38"/>
    <p:sldId id="327" r:id="rId39"/>
    <p:sldId id="306" r:id="rId40"/>
    <p:sldId id="308" r:id="rId41"/>
    <p:sldId id="309" r:id="rId42"/>
    <p:sldId id="325" r:id="rId43"/>
    <p:sldId id="332" r:id="rId44"/>
    <p:sldId id="336" r:id="rId45"/>
    <p:sldId id="301" r:id="rId46"/>
    <p:sldId id="302" r:id="rId47"/>
    <p:sldId id="314" r:id="rId48"/>
    <p:sldId id="305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09A3"/>
    <a:srgbClr val="0062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 autoAdjust="0"/>
    <p:restoredTop sz="86850" autoAdjust="0"/>
  </p:normalViewPr>
  <p:slideViewPr>
    <p:cSldViewPr snapToObjects="1">
      <p:cViewPr>
        <p:scale>
          <a:sx n="140" d="100"/>
          <a:sy n="140" d="100"/>
        </p:scale>
        <p:origin x="-2736" y="-7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D3D66A-E216-8A4D-AA5C-5B2369CFECD1}" type="datetimeFigureOut">
              <a:rPr lang="en-US" smtClean="0"/>
              <a:pPr/>
              <a:t>6/6/14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033F9-76D9-B141-8BEC-C49EF56FD8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813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46A947-B07E-5340-B850-475C0E24A659}" type="datetimeFigureOut">
              <a:rPr lang="en-US" smtClean="0"/>
              <a:pPr/>
              <a:t>6/6/14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CC8DA-F8F5-784D-8A4D-207B934391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164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They can be specialized to include only the most relevant features for a particular disease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03C4B-C678-DD46-B1CE-4B5E72ED781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481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The objective is to test whether two groups of functional curves are statistically different</a:t>
            </a:r>
          </a:p>
          <a:p>
            <a:r>
              <a:rPr lang="en-US" dirty="0" smtClean="0"/>
              <a:t>FUNCTIONAL T-test using permutation technique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CC8DA-F8F5-784D-8A4D-207B93439187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Offhand it might seem that </a:t>
            </a:r>
            <a:r>
              <a:rPr lang="en-US" dirty="0" err="1" smtClean="0"/>
              <a:t>kN</a:t>
            </a:r>
            <a:r>
              <a:rPr lang="en-US" dirty="0" smtClean="0"/>
              <a:t> numbers</a:t>
            </a:r>
            <a:r>
              <a:rPr lang="en-US" baseline="0" dirty="0" smtClean="0"/>
              <a:t> would describe it, but that ignores correlations induced by the network among </a:t>
            </a:r>
            <a:r>
              <a:rPr lang="en-US" baseline="0" dirty="0" err="1" smtClean="0"/>
              <a:t>ll</a:t>
            </a:r>
            <a:r>
              <a:rPr lang="en-US" baseline="0" dirty="0" smtClean="0"/>
              <a:t> the vertices.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03C4B-C678-DD46-B1CE-4B5E72ED781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745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the absence of a complete solution, what can we do?</a:t>
            </a:r>
          </a:p>
          <a:p>
            <a:r>
              <a:rPr lang="en-US" baseline="0" dirty="0" smtClean="0"/>
              <a:t>We are like blind men who can understand isolated aspects of the system.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03C4B-C678-DD46-B1CE-4B5E72ED781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3690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extreme case</a:t>
            </a:r>
            <a:r>
              <a:rPr lang="en-US" baseline="0" dirty="0" smtClean="0"/>
              <a:t> creates a “group” out of each entity.</a:t>
            </a:r>
          </a:p>
          <a:p>
            <a:r>
              <a:rPr lang="en-US" baseline="0" dirty="0" smtClean="0"/>
              <a:t>A statistician looking at this assumption is horrified by the number of parameters;</a:t>
            </a:r>
          </a:p>
          <a:p>
            <a:r>
              <a:rPr lang="en-US" baseline="0" dirty="0" smtClean="0"/>
              <a:t>a modeler looking at compartmental models is horrified at the smoothing.</a:t>
            </a:r>
          </a:p>
          <a:p>
            <a:r>
              <a:rPr lang="en-US" baseline="0" dirty="0" smtClean="0"/>
              <a:t>But we can also create a “ladder” of models.</a:t>
            </a:r>
          </a:p>
          <a:p>
            <a:r>
              <a:rPr lang="en-US" baseline="0" dirty="0" smtClean="0"/>
              <a:t>“Pick up” the </a:t>
            </a:r>
            <a:r>
              <a:rPr lang="en-US" baseline="0" dirty="0" err="1" smtClean="0"/>
              <a:t>subgraph</a:t>
            </a:r>
            <a:r>
              <a:rPr lang="en-US" baseline="0" dirty="0" smtClean="0"/>
              <a:t> by the index case and the transmission tree will dangle from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03C4B-C678-DD46-B1CE-4B5E72ED781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1719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.. and the need to support PH</a:t>
            </a:r>
            <a:r>
              <a:rPr lang="en-US" baseline="0" dirty="0" smtClean="0"/>
              <a:t> policy drives the questions.</a:t>
            </a:r>
          </a:p>
          <a:p>
            <a:r>
              <a:rPr lang="en-US" dirty="0" smtClean="0"/>
              <a:t>This is perhaps obvious, but the</a:t>
            </a:r>
            <a:r>
              <a:rPr lang="en-US" baseline="0" dirty="0" smtClean="0"/>
              <a:t> power of MIDAS extends beyond this mapping of models to questions..</a:t>
            </a:r>
          </a:p>
          <a:p>
            <a:r>
              <a:rPr lang="en-US" baseline="0" dirty="0" smtClean="0"/>
              <a:t>When MIDAS is at its best, we realize the synergies made possible by combining our understanding of these complementary aspects of the problem.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03C4B-C678-DD46-B1CE-4B5E72ED781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46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6E94D-62C8-E24F-8C58-FF567C9B4C3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3084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6E94D-62C8-E24F-8C58-FF567C9B4C3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3084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Problem: CD4+ T cell differentiation also depends on events happening at the cellular and tissue scale, however, these events are intimately linked to the intracellular activation during differentiation.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CC8DA-F8F5-784D-8A4D-207B93439187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as different modeling approaches are complementary, different disciplinary perspectives are essential</a:t>
            </a:r>
          </a:p>
          <a:p>
            <a:r>
              <a:rPr lang="en-US" dirty="0" smtClean="0"/>
              <a:t>It</a:t>
            </a:r>
            <a:r>
              <a:rPr lang="en-US" baseline="0" dirty="0" smtClean="0"/>
              <a:t> takes a village to inform a policy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03C4B-C678-DD46-B1CE-4B5E72ED781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168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 a mouse model!</a:t>
            </a:r>
          </a:p>
          <a:p>
            <a:r>
              <a:rPr lang="en-US"/>
              <a:t>What hypotheses explain this phenomenon?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Both can be used for generalization, extrapolation, etc.</a:t>
            </a:r>
          </a:p>
          <a:p>
            <a:r>
              <a:rPr lang="en-US"/>
              <a:t>Sometimes the difference is subtle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mathematical modeling of ID has a history dating back at least to Bernoulli</a:t>
            </a:r>
          </a:p>
          <a:p>
            <a:r>
              <a:rPr lang="en-US" dirty="0" smtClean="0"/>
              <a:t>the dominant paradigm in the last century has been compartmental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03C4B-C678-DD46-B1CE-4B5E72ED781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07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 performance computing</a:t>
            </a:r>
            <a:r>
              <a:rPr lang="en-US" baseline="0" dirty="0" smtClean="0"/>
              <a:t> coupled with a renewed appreciation of complex systems</a:t>
            </a:r>
            <a:r>
              <a:rPr lang="en-US" dirty="0" smtClean="0"/>
              <a:t> has enabled a new approach to comp </a:t>
            </a:r>
            <a:r>
              <a:rPr lang="en-US" dirty="0" err="1" smtClean="0"/>
              <a:t>epi</a:t>
            </a:r>
            <a:endParaRPr lang="en-US" dirty="0" smtClean="0"/>
          </a:p>
          <a:p>
            <a:r>
              <a:rPr lang="en-US" dirty="0" smtClean="0"/>
              <a:t>This picture illustrates spatial heterogeneity</a:t>
            </a:r>
            <a:r>
              <a:rPr lang="en-US" baseline="0" dirty="0" smtClean="0"/>
              <a:t> – not to say that older models couldn’t describe it.</a:t>
            </a:r>
          </a:p>
          <a:p>
            <a:r>
              <a:rPr lang="en-US" baseline="0" dirty="0" smtClean="0"/>
              <a:t>There are many other heterogeneities that can be included, and they can be tailored to represent particular circumstances.</a:t>
            </a:r>
          </a:p>
          <a:p>
            <a:r>
              <a:rPr lang="en-US" baseline="0" dirty="0" smtClean="0"/>
              <a:t>Synthetic information extends John Snow’s use of data for public health policy-making by creating an in-</a:t>
            </a:r>
            <a:r>
              <a:rPr lang="en-US" baseline="0" dirty="0" err="1" smtClean="0"/>
              <a:t>silico</a:t>
            </a:r>
            <a:r>
              <a:rPr lang="en-US" baseline="0" dirty="0" smtClean="0"/>
              <a:t> high-resolution  laboratory.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03C4B-C678-DD46-B1CE-4B5E72ED78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53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representations capture the essentials of systems at</a:t>
            </a:r>
            <a:r>
              <a:rPr lang="en-US" baseline="0" dirty="0" smtClean="0"/>
              <a:t> scales from inside the nucleus to galaxy formation</a:t>
            </a:r>
          </a:p>
          <a:p>
            <a:r>
              <a:rPr lang="en-US" baseline="0" dirty="0" smtClean="0"/>
              <a:t>But this is abstract, and I assure you we are focused on concrete infectious disease systems.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03C4B-C678-DD46-B1CE-4B5E72ED781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77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They not only represent the “naturally occurring” system, but also interventions.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03C4B-C678-DD46-B1CE-4B5E72ED781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988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7BC5A0-E854-6844-8447-188A72A1FECA}" type="datetimeFigureOut">
              <a:rPr lang="en-US" smtClean="0"/>
              <a:pPr/>
              <a:t>6/6/14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CAB9D31-1309-334F-A98E-B7C4935164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133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304800" y="6019800"/>
            <a:ext cx="845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5" name="Picture 6" descr="VBIcolorlogo.jpg                                               00036587Macintosh HD                   BD80BFE7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6400800"/>
            <a:ext cx="1219200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&#10;1logo3.tif                                                     00036587Macintosh HD                   BD80BFE7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513" y="6248400"/>
            <a:ext cx="9144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ColorLogo_TextOnSide.tiff                                      0017BCCDMacintosh HD                   BD5C2548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6216650"/>
            <a:ext cx="2063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438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949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221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8" Type="http://schemas.openxmlformats.org/officeDocument/2006/relationships/image" Target="../media/image3.png"/><Relationship Id="rId9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36164" y="260350"/>
            <a:ext cx="69744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2" name="Picture 8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69364" y="6285875"/>
            <a:ext cx="2133600" cy="41972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61794" name="Picture 2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01" y="274638"/>
            <a:ext cx="1149854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676" y="6179945"/>
            <a:ext cx="2285524" cy="601855"/>
          </a:xfrm>
          <a:prstGeom prst="rect">
            <a:avLst/>
          </a:prstGeom>
        </p:spPr>
      </p:pic>
      <p:pic>
        <p:nvPicPr>
          <p:cNvPr id="1027" name="Picture 3" descr="C:\Users\jwalke\Downloads\Logo SS14.jp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867400"/>
            <a:ext cx="3429000" cy="95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emf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6" Type="http://schemas.openxmlformats.org/officeDocument/2006/relationships/image" Target="../media/image23.emf"/><Relationship Id="rId7" Type="http://schemas.openxmlformats.org/officeDocument/2006/relationships/image" Target="../media/image24.emf"/><Relationship Id="rId8" Type="http://schemas.openxmlformats.org/officeDocument/2006/relationships/image" Target="../media/image25.emf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33.jpe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21.emf"/><Relationship Id="rId5" Type="http://schemas.openxmlformats.org/officeDocument/2006/relationships/image" Target="../media/image34.emf"/><Relationship Id="rId6" Type="http://schemas.openxmlformats.org/officeDocument/2006/relationships/image" Target="../media/image35.jp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21.emf"/><Relationship Id="rId5" Type="http://schemas.openxmlformats.org/officeDocument/2006/relationships/image" Target="../media/image36.emf"/><Relationship Id="rId6" Type="http://schemas.openxmlformats.org/officeDocument/2006/relationships/image" Target="../media/image37.emf"/><Relationship Id="rId7" Type="http://schemas.openxmlformats.org/officeDocument/2006/relationships/image" Target="../media/image33.jpeg"/><Relationship Id="rId8" Type="http://schemas.openxmlformats.org/officeDocument/2006/relationships/image" Target="../media/image38.emf"/><Relationship Id="rId9" Type="http://schemas.openxmlformats.org/officeDocument/2006/relationships/image" Target="../media/image39.emf"/><Relationship Id="rId10" Type="http://schemas.openxmlformats.org/officeDocument/2006/relationships/image" Target="../media/image40.emf"/><Relationship Id="rId11" Type="http://schemas.openxmlformats.org/officeDocument/2006/relationships/image" Target="../media/image41.emf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4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6" Type="http://schemas.openxmlformats.org/officeDocument/2006/relationships/image" Target="../media/image42.png"/><Relationship Id="rId1" Type="http://schemas.openxmlformats.org/officeDocument/2006/relationships/tags" Target="../tags/tag7.xml"/><Relationship Id="rId2" Type="http://schemas.microsoft.com/office/2007/relationships/media" Target="../media/media1.mp4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43.emf"/><Relationship Id="rId5" Type="http://schemas.openxmlformats.org/officeDocument/2006/relationships/image" Target="../media/image44.png"/><Relationship Id="rId6" Type="http://schemas.openxmlformats.org/officeDocument/2006/relationships/image" Target="../media/image45.tiff"/><Relationship Id="rId7" Type="http://schemas.openxmlformats.org/officeDocument/2006/relationships/image" Target="../media/image46.tiff"/><Relationship Id="rId8" Type="http://schemas.openxmlformats.org/officeDocument/2006/relationships/image" Target="../media/image47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4" Type="http://schemas.openxmlformats.org/officeDocument/2006/relationships/image" Target="../media/image49.gif"/><Relationship Id="rId5" Type="http://schemas.openxmlformats.org/officeDocument/2006/relationships/image" Target="../media/image50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g"/><Relationship Id="rId3" Type="http://schemas.openxmlformats.org/officeDocument/2006/relationships/image" Target="../media/image5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61.jpeg"/><Relationship Id="rId5" Type="http://schemas.openxmlformats.org/officeDocument/2006/relationships/package" Target="../embeddings/Microsoft_Word_Document1.docx"/><Relationship Id="rId6" Type="http://schemas.openxmlformats.org/officeDocument/2006/relationships/image" Target="../media/image6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7.xml"/><Relationship Id="rId6" Type="http://schemas.openxmlformats.org/officeDocument/2006/relationships/image" Target="../media/image14.png"/><Relationship Id="rId1" Type="http://schemas.openxmlformats.org/officeDocument/2006/relationships/tags" Target="../tags/tag1.xml"/><Relationship Id="rId2" Type="http://schemas.microsoft.com/office/2007/relationships/media" Target="../media/media1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1771" y="1636693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The Use of ENISI in the Context of </a:t>
            </a:r>
            <a:br>
              <a:rPr lang="en-US" sz="2800" dirty="0" smtClean="0"/>
            </a:br>
            <a:r>
              <a:rPr lang="en-US" sz="2800" dirty="0" smtClean="0"/>
              <a:t>Agent-Based Modeling and High-Performance Computing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3305629"/>
            <a:ext cx="45576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Stephen Eubank</a:t>
            </a:r>
          </a:p>
          <a:p>
            <a:r>
              <a:rPr lang="en-US" dirty="0" smtClean="0"/>
              <a:t>Modeling Mucosal Immunity</a:t>
            </a:r>
          </a:p>
          <a:p>
            <a:r>
              <a:rPr lang="en-US" dirty="0" smtClean="0"/>
              <a:t>Summer School in Computational Immunology</a:t>
            </a:r>
          </a:p>
          <a:p>
            <a:r>
              <a:rPr lang="en-US" dirty="0" smtClean="0"/>
              <a:t>Blacksburg, VA    June 10,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504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6164" y="0"/>
            <a:ext cx="7507836" cy="140335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What is an Agent-Based Model (ABM)?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ABMs represent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accent2"/>
                </a:solidFill>
              </a:rPr>
              <a:t>t</a:t>
            </a:r>
            <a:r>
              <a:rPr lang="en-US" dirty="0" smtClean="0">
                <a:solidFill>
                  <a:schemeClr val="accent2"/>
                </a:solidFill>
              </a:rPr>
              <a:t>hings </a:t>
            </a:r>
            <a:r>
              <a:rPr lang="en-US" dirty="0"/>
              <a:t>with </a:t>
            </a:r>
            <a:r>
              <a:rPr lang="en-US" dirty="0">
                <a:solidFill>
                  <a:schemeClr val="accent2"/>
                </a:solidFill>
              </a:rPr>
              <a:t>states </a:t>
            </a:r>
            <a:r>
              <a:rPr lang="en-US" dirty="0"/>
              <a:t>that </a:t>
            </a:r>
            <a:r>
              <a:rPr lang="en-US" dirty="0" smtClean="0">
                <a:solidFill>
                  <a:schemeClr val="accent2"/>
                </a:solidFill>
              </a:rPr>
              <a:t>interact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(by </a:t>
            </a:r>
            <a:r>
              <a:rPr lang="en-US" dirty="0">
                <a:solidFill>
                  <a:schemeClr val="accent1"/>
                </a:solidFill>
              </a:rPr>
              <a:t>changing each other’s </a:t>
            </a:r>
            <a:r>
              <a:rPr lang="en-US" dirty="0" smtClean="0">
                <a:solidFill>
                  <a:schemeClr val="accent1"/>
                </a:solidFill>
              </a:rPr>
              <a:t>states</a:t>
            </a:r>
            <a:r>
              <a:rPr lang="en-US" dirty="0">
                <a:solidFill>
                  <a:schemeClr val="accent1"/>
                </a:solidFill>
              </a:rPr>
              <a:t>)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according </a:t>
            </a:r>
            <a:r>
              <a:rPr lang="en-US" dirty="0"/>
              <a:t>to a </a:t>
            </a:r>
            <a:r>
              <a:rPr lang="en-US" dirty="0">
                <a:solidFill>
                  <a:schemeClr val="accent2"/>
                </a:solidFill>
              </a:rPr>
              <a:t>mathematical rule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523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1148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Things</a:t>
            </a:r>
            <a:r>
              <a:rPr lang="en-US" sz="2800" dirty="0"/>
              <a:t>: nouns </a:t>
            </a:r>
            <a:endParaRPr lang="en-US" sz="2800" dirty="0" smtClean="0"/>
          </a:p>
          <a:p>
            <a:pPr lvl="1"/>
            <a:r>
              <a:rPr lang="en-US" sz="2400" dirty="0" smtClean="0"/>
              <a:t>individual </a:t>
            </a:r>
            <a:r>
              <a:rPr lang="en-US" sz="2400" dirty="0"/>
              <a:t>entities </a:t>
            </a:r>
          </a:p>
          <a:p>
            <a:pPr lvl="1"/>
            <a:r>
              <a:rPr lang="en-US" sz="2400" dirty="0"/>
              <a:t>collections of entities </a:t>
            </a:r>
          </a:p>
          <a:p>
            <a:r>
              <a:rPr lang="en-US" sz="2800" dirty="0"/>
              <a:t>with </a:t>
            </a:r>
            <a:r>
              <a:rPr lang="en-US" sz="2800" dirty="0">
                <a:solidFill>
                  <a:schemeClr val="accent2"/>
                </a:solidFill>
              </a:rPr>
              <a:t>states</a:t>
            </a:r>
            <a:r>
              <a:rPr lang="en-US" sz="2800" dirty="0"/>
              <a:t>: </a:t>
            </a:r>
            <a:r>
              <a:rPr lang="en-US" sz="2800" dirty="0" smtClean="0"/>
              <a:t>adjectives</a:t>
            </a:r>
            <a:endParaRPr lang="en-US" sz="2800" dirty="0"/>
          </a:p>
          <a:p>
            <a:pPr lvl="1"/>
            <a:r>
              <a:rPr lang="en-US" sz="2400" dirty="0" smtClean="0"/>
              <a:t>finite set</a:t>
            </a:r>
          </a:p>
          <a:p>
            <a:pPr lvl="1"/>
            <a:r>
              <a:rPr lang="en-US" sz="2400" dirty="0" smtClean="0"/>
              <a:t>continuous </a:t>
            </a:r>
            <a:r>
              <a:rPr lang="en-US" sz="2400" dirty="0"/>
              <a:t>or </a:t>
            </a:r>
            <a:r>
              <a:rPr lang="en-US" sz="2400" dirty="0" smtClean="0"/>
              <a:t>discrete</a:t>
            </a:r>
            <a:endParaRPr lang="en-US" sz="2400" dirty="0"/>
          </a:p>
          <a:p>
            <a:pPr lvl="1"/>
            <a:r>
              <a:rPr lang="en-US" sz="2400" dirty="0" smtClean="0"/>
              <a:t>parameterized</a:t>
            </a:r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36164" y="0"/>
            <a:ext cx="7507836" cy="140335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What is an Agent-Based Model (ABM)?</a:t>
            </a:r>
            <a:endParaRPr lang="en-US" sz="3200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079" y="1861457"/>
            <a:ext cx="2552700" cy="304800"/>
          </a:xfrm>
          <a:prstGeom prst="rect">
            <a:avLst/>
          </a:prstGeom>
        </p:spPr>
      </p:pic>
      <p:pic>
        <p:nvPicPr>
          <p:cNvPr id="2" name="Picture 1" descr="thing-one-and-tw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362200"/>
            <a:ext cx="3165430" cy="32766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124200"/>
            <a:ext cx="4724400" cy="392815"/>
          </a:xfrm>
          <a:prstGeom prst="rect">
            <a:avLst/>
          </a:prstGeom>
        </p:spPr>
      </p:pic>
      <p:pic>
        <p:nvPicPr>
          <p:cNvPr id="7" name="Picture 6" descr="enisi_table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66800"/>
            <a:ext cx="4191000" cy="50482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0689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95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that </a:t>
            </a:r>
            <a:r>
              <a:rPr lang="en-US" sz="2800" dirty="0">
                <a:solidFill>
                  <a:srgbClr val="C0504D"/>
                </a:solidFill>
              </a:rPr>
              <a:t>interact</a:t>
            </a:r>
            <a:r>
              <a:rPr lang="en-US" sz="2800" dirty="0"/>
              <a:t>: </a:t>
            </a:r>
            <a:r>
              <a:rPr lang="en-US" sz="2800" dirty="0" smtClean="0"/>
              <a:t>verbs</a:t>
            </a:r>
          </a:p>
          <a:p>
            <a:pPr lvl="1"/>
            <a:r>
              <a:rPr lang="en-US" sz="2400" dirty="0" smtClean="0"/>
              <a:t>what </a:t>
            </a:r>
            <a:r>
              <a:rPr lang="en-US" sz="2400" dirty="0"/>
              <a:t>interacts with what? </a:t>
            </a:r>
          </a:p>
          <a:p>
            <a:pPr lvl="1"/>
            <a:r>
              <a:rPr lang="en-US" sz="2400" dirty="0"/>
              <a:t>is the network of interactions static or </a:t>
            </a:r>
            <a:r>
              <a:rPr lang="en-US" sz="2400" dirty="0">
                <a:solidFill>
                  <a:srgbClr val="4F81BD"/>
                </a:solidFill>
              </a:rPr>
              <a:t>dynamic</a:t>
            </a:r>
            <a:r>
              <a:rPr lang="en-US" sz="2400" dirty="0"/>
              <a:t>? </a:t>
            </a:r>
            <a:endParaRPr lang="en-US" sz="2400" dirty="0" smtClean="0"/>
          </a:p>
          <a:p>
            <a:pPr lvl="1"/>
            <a:r>
              <a:rPr lang="en-US" sz="2400" dirty="0" smtClean="0"/>
              <a:t>what </a:t>
            </a:r>
            <a:r>
              <a:rPr lang="en-US" sz="2400" dirty="0"/>
              <a:t>makes it </a:t>
            </a:r>
            <a:r>
              <a:rPr lang="en-US" sz="2400" dirty="0" smtClean="0"/>
              <a:t>dynamic? </a:t>
            </a:r>
            <a:r>
              <a:rPr lang="en-US" sz="2400" dirty="0" smtClean="0">
                <a:solidFill>
                  <a:srgbClr val="4F81BD"/>
                </a:solidFill>
              </a:rPr>
              <a:t>Brownian motion, </a:t>
            </a:r>
            <a:r>
              <a:rPr lang="en-US" sz="2400" dirty="0" err="1" smtClean="0">
                <a:solidFill>
                  <a:srgbClr val="4F81BD"/>
                </a:solidFill>
              </a:rPr>
              <a:t>chemotaxis</a:t>
            </a:r>
            <a:endParaRPr lang="en-US" sz="2400" dirty="0"/>
          </a:p>
          <a:p>
            <a:pPr>
              <a:lnSpc>
                <a:spcPct val="120000"/>
              </a:lnSpc>
            </a:pPr>
            <a:r>
              <a:rPr lang="en-US" sz="2800" dirty="0"/>
              <a:t>according to a </a:t>
            </a:r>
            <a:r>
              <a:rPr lang="en-US" sz="2800" dirty="0">
                <a:solidFill>
                  <a:srgbClr val="C0504D"/>
                </a:solidFill>
              </a:rPr>
              <a:t>mathematical rule</a:t>
            </a:r>
            <a:r>
              <a:rPr lang="en-US" sz="2800" dirty="0"/>
              <a:t>: </a:t>
            </a:r>
            <a:r>
              <a:rPr lang="en-US" sz="2800" dirty="0" smtClean="0"/>
              <a:t>adverbs</a:t>
            </a:r>
          </a:p>
          <a:p>
            <a:pPr lvl="1"/>
            <a:r>
              <a:rPr lang="en-US" sz="2400" dirty="0" smtClean="0"/>
              <a:t>deterministic </a:t>
            </a:r>
            <a:r>
              <a:rPr lang="en-US" sz="2400" dirty="0" err="1"/>
              <a:t>vs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1"/>
                </a:solidFill>
              </a:rPr>
              <a:t>stochastic </a:t>
            </a:r>
          </a:p>
          <a:p>
            <a:pPr lvl="1"/>
            <a:r>
              <a:rPr lang="en-US" sz="2400" dirty="0" smtClean="0"/>
              <a:t>continuous </a:t>
            </a:r>
            <a:r>
              <a:rPr lang="en-US" sz="2400" dirty="0" err="1"/>
              <a:t>vs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4F81BD"/>
                </a:solidFill>
              </a:rPr>
              <a:t>discrete</a:t>
            </a:r>
            <a:r>
              <a:rPr lang="en-US" sz="2400" dirty="0"/>
              <a:t> </a:t>
            </a:r>
            <a:r>
              <a:rPr lang="en-US" sz="2400" dirty="0" smtClean="0"/>
              <a:t>in time </a:t>
            </a:r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36164" y="0"/>
            <a:ext cx="7507836" cy="140335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What is an Agent-Based Model (ABM)?</a:t>
            </a:r>
            <a:endParaRPr lang="en-US" sz="3200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386" y="4953000"/>
            <a:ext cx="7480300" cy="4699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676400"/>
            <a:ext cx="4724400" cy="42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0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75438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ABMs require </a:t>
            </a:r>
            <a:r>
              <a:rPr lang="en-US" sz="3200" dirty="0" smtClean="0"/>
              <a:t>specifying</a:t>
            </a:r>
            <a:br>
              <a:rPr lang="en-US" sz="3200" dirty="0" smtClean="0"/>
            </a:br>
            <a:r>
              <a:rPr lang="en-US" sz="3200" dirty="0" smtClean="0"/>
              <a:t>an </a:t>
            </a:r>
            <a:r>
              <a:rPr lang="en-US" sz="3200" b="1" dirty="0" smtClean="0"/>
              <a:t>interaction</a:t>
            </a:r>
            <a:r>
              <a:rPr lang="en-US" sz="3200" i="1" dirty="0" smtClean="0"/>
              <a:t> </a:t>
            </a:r>
            <a:r>
              <a:rPr lang="en-US" sz="3200" dirty="0" smtClean="0"/>
              <a:t>network</a:t>
            </a:r>
            <a:endParaRPr lang="en-US" sz="3200" dirty="0"/>
          </a:p>
        </p:txBody>
      </p:sp>
      <p:pic>
        <p:nvPicPr>
          <p:cNvPr id="5" name="Content Placeholder 4" descr="MTML4.pd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" r="242"/>
          <a:stretch/>
        </p:blipFill>
        <p:spPr>
          <a:xfrm>
            <a:off x="-89529" y="2188224"/>
            <a:ext cx="9327105" cy="2324729"/>
          </a:xfrm>
        </p:spPr>
      </p:pic>
      <p:sp>
        <p:nvSpPr>
          <p:cNvPr id="6" name="TextBox 5"/>
          <p:cNvSpPr txBox="1"/>
          <p:nvPr/>
        </p:nvSpPr>
        <p:spPr>
          <a:xfrm>
            <a:off x="0" y="1194013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things-&gt; </a:t>
            </a:r>
            <a:r>
              <a:rPr lang="en-US" sz="2800" i="1" dirty="0" smtClean="0"/>
              <a:t>vertices</a:t>
            </a:r>
          </a:p>
          <a:p>
            <a:pPr algn="ctr"/>
            <a:r>
              <a:rPr lang="en-US" sz="2800" dirty="0" smtClean="0"/>
              <a:t>interactions-&gt; </a:t>
            </a:r>
            <a:r>
              <a:rPr lang="en-US" sz="2800" i="1" dirty="0" smtClean="0"/>
              <a:t>edges</a:t>
            </a:r>
            <a:endParaRPr lang="en-US" sz="28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638809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Interactions</a:t>
            </a:r>
            <a:r>
              <a:rPr lang="en-US" sz="2400" dirty="0" smtClean="0"/>
              <a:t> change entities’</a:t>
            </a:r>
            <a:r>
              <a:rPr lang="en-US" sz="2400" b="1" dirty="0" smtClean="0"/>
              <a:t> internal states</a:t>
            </a:r>
            <a:r>
              <a:rPr lang="en-US" sz="2400" dirty="0" smtClean="0"/>
              <a:t> and </a:t>
            </a:r>
            <a:br>
              <a:rPr lang="en-US" sz="2400" dirty="0" smtClean="0"/>
            </a:br>
            <a:r>
              <a:rPr lang="en-US" sz="2400" b="1" dirty="0" smtClean="0"/>
              <a:t>network structure</a:t>
            </a:r>
            <a:r>
              <a:rPr lang="en-US" sz="2400" dirty="0" smtClean="0"/>
              <a:t>, producing</a:t>
            </a:r>
            <a:r>
              <a:rPr lang="en-US" sz="2400" b="1" dirty="0" smtClean="0"/>
              <a:t> system-level dynamics.</a:t>
            </a:r>
          </a:p>
        </p:txBody>
      </p:sp>
    </p:spTree>
    <p:extLst>
      <p:ext uri="{BB962C8B-B14F-4D97-AF65-F5344CB8AC3E}">
        <p14:creationId xmlns:p14="http://schemas.microsoft.com/office/powerpoint/2010/main" val="1088244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An interaction network for </a:t>
            </a:r>
            <a:br>
              <a:rPr lang="en-US" sz="3200" dirty="0" smtClean="0"/>
            </a:br>
            <a:r>
              <a:rPr lang="en-US" sz="3200" i="1" dirty="0" smtClean="0">
                <a:solidFill>
                  <a:schemeClr val="accent5"/>
                </a:solidFill>
              </a:rPr>
              <a:t>the immune system</a:t>
            </a:r>
            <a:endParaRPr lang="en-US" sz="3200" i="1" dirty="0">
              <a:solidFill>
                <a:schemeClr val="accent5"/>
              </a:solidFill>
            </a:endParaRPr>
          </a:p>
        </p:txBody>
      </p:sp>
      <p:pic>
        <p:nvPicPr>
          <p:cNvPr id="5" name="Content Placeholder 4" descr="MTML4.pd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" r="242"/>
          <a:stretch/>
        </p:blipFill>
        <p:spPr>
          <a:xfrm>
            <a:off x="-89529" y="2188224"/>
            <a:ext cx="9327105" cy="2324729"/>
          </a:xfrm>
        </p:spPr>
      </p:pic>
      <p:sp>
        <p:nvSpPr>
          <p:cNvPr id="6" name="TextBox 5"/>
          <p:cNvSpPr txBox="1"/>
          <p:nvPr/>
        </p:nvSpPr>
        <p:spPr>
          <a:xfrm>
            <a:off x="0" y="1194013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Vertices -&gt; </a:t>
            </a:r>
            <a:r>
              <a:rPr lang="en-US" sz="2800" i="1" dirty="0" smtClean="0">
                <a:solidFill>
                  <a:srgbClr val="4BACC6"/>
                </a:solidFill>
              </a:rPr>
              <a:t>cells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Edges -&gt; </a:t>
            </a:r>
            <a:r>
              <a:rPr lang="en-US" sz="2800" i="1" dirty="0" smtClean="0">
                <a:solidFill>
                  <a:srgbClr val="4BACC6"/>
                </a:solidFill>
              </a:rPr>
              <a:t>cytokine-mediated interaction</a:t>
            </a:r>
            <a:endParaRPr lang="en-US" sz="2800" i="1" dirty="0">
              <a:solidFill>
                <a:srgbClr val="4BACC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" y="4638809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4BACC6"/>
                </a:solidFill>
              </a:rPr>
              <a:t>Interactions</a:t>
            </a:r>
            <a:r>
              <a:rPr lang="en-US" sz="2400" dirty="0" smtClean="0">
                <a:solidFill>
                  <a:srgbClr val="4BACC6"/>
                </a:solidFill>
              </a:rPr>
              <a:t> </a:t>
            </a:r>
            <a:r>
              <a:rPr lang="en-US" sz="2400" dirty="0" smtClean="0">
                <a:solidFill>
                  <a:srgbClr val="A6A6A6"/>
                </a:solidFill>
              </a:rPr>
              <a:t>change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4BACC6"/>
                </a:solidFill>
              </a:rPr>
              <a:t>cells’</a:t>
            </a:r>
            <a:r>
              <a:rPr lang="en-US" sz="2400" b="1" dirty="0" smtClean="0">
                <a:solidFill>
                  <a:srgbClr val="4BACC6"/>
                </a:solidFill>
              </a:rPr>
              <a:t> behavior </a:t>
            </a:r>
            <a:r>
              <a:rPr lang="en-US" sz="2400" dirty="0" smtClean="0">
                <a:solidFill>
                  <a:srgbClr val="A6A6A6"/>
                </a:solidFill>
              </a:rPr>
              <a:t>and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b="1" dirty="0" smtClean="0">
                <a:solidFill>
                  <a:srgbClr val="4BACC6"/>
                </a:solidFill>
              </a:rPr>
              <a:t>neighbors</a:t>
            </a:r>
            <a:r>
              <a:rPr lang="en-US" sz="2400" dirty="0" smtClean="0">
                <a:solidFill>
                  <a:srgbClr val="A6A6A6"/>
                </a:solidFill>
              </a:rPr>
              <a:t>, producing</a:t>
            </a:r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rgbClr val="4BACC6"/>
                </a:solidFill>
              </a:rPr>
              <a:t>immune system </a:t>
            </a:r>
            <a:r>
              <a:rPr lang="en-US" sz="2400" b="1" dirty="0" smtClean="0">
                <a:solidFill>
                  <a:srgbClr val="A6A6A6"/>
                </a:solidFill>
              </a:rPr>
              <a:t>dynamics</a:t>
            </a:r>
            <a:r>
              <a:rPr lang="en-US" sz="2400" b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989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TML4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2679448"/>
            <a:ext cx="6070600" cy="1498600"/>
          </a:xfrm>
          <a:prstGeom prst="rect">
            <a:avLst/>
          </a:prstGeom>
        </p:spPr>
      </p:pic>
      <p:pic>
        <p:nvPicPr>
          <p:cNvPr id="3" name="Picture 2" descr="MTML4vax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2679700"/>
            <a:ext cx="6070600" cy="1498600"/>
          </a:xfrm>
          <a:prstGeom prst="rect">
            <a:avLst/>
          </a:prstGeom>
        </p:spPr>
      </p:pic>
      <p:pic>
        <p:nvPicPr>
          <p:cNvPr id="11" name="Picture 10" descr="MTML4vax+msg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2679448"/>
            <a:ext cx="6070600" cy="1498600"/>
          </a:xfrm>
          <a:prstGeom prst="rect">
            <a:avLst/>
          </a:prstGeom>
        </p:spPr>
      </p:pic>
      <p:pic>
        <p:nvPicPr>
          <p:cNvPr id="24" name="Picture 23" descr="MTML4vax+msg+seq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2679448"/>
            <a:ext cx="6070600" cy="149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spc="-10" dirty="0" smtClean="0"/>
              <a:t>Targeted interventions can be</a:t>
            </a:r>
            <a:br>
              <a:rPr lang="en-US" sz="3200" spc="-10" dirty="0" smtClean="0"/>
            </a:br>
            <a:r>
              <a:rPr lang="en-US" sz="3200" spc="-10" dirty="0" smtClean="0"/>
              <a:t>represented as network changes</a:t>
            </a:r>
            <a:endParaRPr lang="en-US" sz="3200" i="1" spc="-10" dirty="0"/>
          </a:p>
        </p:txBody>
      </p:sp>
      <p:sp>
        <p:nvSpPr>
          <p:cNvPr id="12" name="TextBox 11"/>
          <p:cNvSpPr txBox="1"/>
          <p:nvPr/>
        </p:nvSpPr>
        <p:spPr>
          <a:xfrm>
            <a:off x="762000" y="2585966"/>
            <a:ext cx="1560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68000"/>
                </a:solidFill>
              </a:rPr>
              <a:t>knock-outs</a:t>
            </a:r>
            <a:endParaRPr lang="en-US" sz="2400" dirty="0">
              <a:solidFill>
                <a:srgbClr val="068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rot="21131131">
            <a:off x="2473156" y="2679700"/>
            <a:ext cx="1965158" cy="715879"/>
          </a:xfrm>
          <a:prstGeom prst="ellipse">
            <a:avLst/>
          </a:prstGeom>
          <a:noFill/>
          <a:ln w="3175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20691761">
            <a:off x="4657556" y="3395665"/>
            <a:ext cx="2093495" cy="782636"/>
          </a:xfrm>
          <a:prstGeom prst="ellipse">
            <a:avLst/>
          </a:prstGeom>
          <a:noFill/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428584" y="3716635"/>
            <a:ext cx="2159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79646"/>
                </a:solidFill>
              </a:rPr>
              <a:t>antigen priming</a:t>
            </a:r>
            <a:endParaRPr lang="en-US" sz="2400" dirty="0">
              <a:solidFill>
                <a:srgbClr val="F79646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 rot="20518214">
            <a:off x="1474745" y="3337228"/>
            <a:ext cx="2008506" cy="864710"/>
          </a:xfrm>
          <a:prstGeom prst="ellipse">
            <a:avLst/>
          </a:prstGeom>
          <a:noFill/>
          <a:ln w="31750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96145" y="4260702"/>
            <a:ext cx="2801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5"/>
                </a:solidFill>
              </a:rPr>
              <a:t>regulated expression</a:t>
            </a:r>
            <a:endParaRPr lang="en-US" sz="2400" dirty="0">
              <a:solidFill>
                <a:schemeClr val="accent5"/>
              </a:solidFill>
            </a:endParaRPr>
          </a:p>
        </p:txBody>
      </p:sp>
      <p:pic>
        <p:nvPicPr>
          <p:cNvPr id="25" name="Picture 24" descr="MTML4vax+msg+seq-iso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2679700"/>
            <a:ext cx="6070600" cy="1498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428584" y="2205335"/>
            <a:ext cx="2613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pathway disruption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316827" y="2625442"/>
            <a:ext cx="2450225" cy="472209"/>
          </a:xfrm>
          <a:prstGeom prst="ellipse">
            <a:avLst/>
          </a:prstGeom>
          <a:noFill/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4110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3" grpId="1" animBg="1"/>
      <p:bldP spid="14" grpId="0" animBg="1"/>
      <p:bldP spid="14" grpId="1" animBg="1"/>
      <p:bldP spid="15" grpId="0"/>
      <p:bldP spid="20" grpId="0" animBg="1"/>
      <p:bldP spid="20" grpId="1" animBg="1"/>
      <p:bldP spid="21" grpId="0"/>
      <p:bldP spid="26" grpId="0"/>
      <p:bldP spid="27" grpId="0" animBg="1"/>
      <p:bldP spid="2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TML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2679448"/>
            <a:ext cx="6070600" cy="149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spc="-10" dirty="0" smtClean="0"/>
              <a:t>Vertex </a:t>
            </a:r>
            <a:r>
              <a:rPr lang="en-US" sz="3200" spc="-10" dirty="0"/>
              <a:t>/ edge </a:t>
            </a:r>
            <a:r>
              <a:rPr lang="en-US" sz="3200" spc="-10" dirty="0" smtClean="0"/>
              <a:t>choices </a:t>
            </a:r>
            <a:br>
              <a:rPr lang="en-US" sz="3200" spc="-10" dirty="0" smtClean="0"/>
            </a:br>
            <a:r>
              <a:rPr lang="en-US" sz="3200" spc="-10" dirty="0" smtClean="0"/>
              <a:t>represent many  </a:t>
            </a:r>
            <a:r>
              <a:rPr lang="en-US" sz="3200" b="1" spc="-10" dirty="0" smtClean="0"/>
              <a:t>systems</a:t>
            </a:r>
            <a:endParaRPr lang="en-US" sz="3200" b="1" i="1" spc="-10" dirty="0"/>
          </a:p>
        </p:txBody>
      </p:sp>
      <p:sp>
        <p:nvSpPr>
          <p:cNvPr id="12" name="TextBox 11"/>
          <p:cNvSpPr txBox="1"/>
          <p:nvPr/>
        </p:nvSpPr>
        <p:spPr>
          <a:xfrm>
            <a:off x="2105491" y="1670525"/>
            <a:ext cx="834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CFF00"/>
                </a:solidFill>
              </a:rPr>
              <a:t>T-</a:t>
            </a:r>
            <a:r>
              <a:rPr lang="en-US" sz="2400" dirty="0" err="1" smtClean="0">
                <a:solidFill>
                  <a:srgbClr val="0CFF00"/>
                </a:solidFill>
              </a:rPr>
              <a:t>reg</a:t>
            </a:r>
            <a:endParaRPr lang="en-US" sz="2400" dirty="0">
              <a:solidFill>
                <a:srgbClr val="0C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36700" y="5530549"/>
            <a:ext cx="1298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500"/>
                </a:solidFill>
              </a:rPr>
              <a:t>H. pylori</a:t>
            </a:r>
            <a:endParaRPr lang="en-US" sz="2400" i="1" dirty="0">
              <a:solidFill>
                <a:srgbClr val="FF05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35771" y="1670525"/>
            <a:ext cx="1746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607F3"/>
                </a:solidFill>
              </a:rPr>
              <a:t>macrophage</a:t>
            </a:r>
            <a:endParaRPr lang="en-US" sz="2400" dirty="0">
              <a:solidFill>
                <a:srgbClr val="0607F3"/>
              </a:solidFill>
            </a:endParaRPr>
          </a:p>
        </p:txBody>
      </p:sp>
      <p:cxnSp>
        <p:nvCxnSpPr>
          <p:cNvPr id="5" name="Curved Connector 4"/>
          <p:cNvCxnSpPr/>
          <p:nvPr/>
        </p:nvCxnSpPr>
        <p:spPr>
          <a:xfrm rot="5400000" flipH="1" flipV="1">
            <a:off x="2089729" y="4260272"/>
            <a:ext cx="1581728" cy="1143002"/>
          </a:xfrm>
          <a:prstGeom prst="curvedConnector3">
            <a:avLst/>
          </a:prstGeom>
          <a:ln>
            <a:solidFill>
              <a:srgbClr val="FF05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 rot="16200000" flipV="1">
            <a:off x="1192156" y="4621153"/>
            <a:ext cx="1581727" cy="421243"/>
          </a:xfrm>
          <a:prstGeom prst="curvedConnector3">
            <a:avLst/>
          </a:prstGeom>
          <a:ln>
            <a:solidFill>
              <a:srgbClr val="FF05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rot="16200000" flipV="1">
            <a:off x="1588069" y="2548827"/>
            <a:ext cx="1211143" cy="364481"/>
          </a:xfrm>
          <a:prstGeom prst="curvedConnector3">
            <a:avLst/>
          </a:prstGeom>
          <a:ln>
            <a:solidFill>
              <a:srgbClr val="0C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 rot="10800000">
            <a:off x="2993126" y="1873807"/>
            <a:ext cx="1663012" cy="918607"/>
          </a:xfrm>
          <a:prstGeom prst="curvedConnector3">
            <a:avLst/>
          </a:prstGeom>
          <a:ln>
            <a:solidFill>
              <a:srgbClr val="0C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5400000" flipH="1" flipV="1">
            <a:off x="6552596" y="2102190"/>
            <a:ext cx="718536" cy="661911"/>
          </a:xfrm>
          <a:prstGeom prst="curvedConnector3">
            <a:avLst/>
          </a:prstGeom>
          <a:ln>
            <a:solidFill>
              <a:srgbClr val="0607F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Freeform 35"/>
          <p:cNvSpPr/>
          <p:nvPr/>
        </p:nvSpPr>
        <p:spPr>
          <a:xfrm>
            <a:off x="7100455" y="2112818"/>
            <a:ext cx="1189598" cy="1230659"/>
          </a:xfrm>
          <a:custGeom>
            <a:avLst/>
            <a:gdLst>
              <a:gd name="connsiteX0" fmla="*/ 346363 w 1189598"/>
              <a:gd name="connsiteY0" fmla="*/ 0 h 1230659"/>
              <a:gd name="connsiteX1" fmla="*/ 785090 w 1189598"/>
              <a:gd name="connsiteY1" fmla="*/ 323273 h 1230659"/>
              <a:gd name="connsiteX2" fmla="*/ 1189181 w 1189598"/>
              <a:gd name="connsiteY2" fmla="*/ 796637 h 1230659"/>
              <a:gd name="connsiteX3" fmla="*/ 842818 w 1189598"/>
              <a:gd name="connsiteY3" fmla="*/ 1200727 h 1230659"/>
              <a:gd name="connsiteX4" fmla="*/ 0 w 1189598"/>
              <a:gd name="connsiteY4" fmla="*/ 1200727 h 1230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598" h="1230659">
                <a:moveTo>
                  <a:pt x="346363" y="0"/>
                </a:moveTo>
                <a:cubicBezTo>
                  <a:pt x="495491" y="95250"/>
                  <a:pt x="644620" y="190500"/>
                  <a:pt x="785090" y="323273"/>
                </a:cubicBezTo>
                <a:cubicBezTo>
                  <a:pt x="925560" y="456046"/>
                  <a:pt x="1179560" y="650395"/>
                  <a:pt x="1189181" y="796637"/>
                </a:cubicBezTo>
                <a:cubicBezTo>
                  <a:pt x="1198802" y="942879"/>
                  <a:pt x="1041015" y="1133379"/>
                  <a:pt x="842818" y="1200727"/>
                </a:cubicBezTo>
                <a:cubicBezTo>
                  <a:pt x="644621" y="1268075"/>
                  <a:pt x="0" y="1200727"/>
                  <a:pt x="0" y="1200727"/>
                </a:cubicBezTo>
              </a:path>
            </a:pathLst>
          </a:custGeom>
          <a:ln>
            <a:solidFill>
              <a:srgbClr val="0607F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5091545" y="4999182"/>
            <a:ext cx="797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IL-17</a:t>
            </a:r>
            <a:endParaRPr lang="en-US" sz="2400" dirty="0"/>
          </a:p>
        </p:txBody>
      </p:sp>
      <p:sp>
        <p:nvSpPr>
          <p:cNvPr id="38" name="Freeform 37"/>
          <p:cNvSpPr/>
          <p:nvPr/>
        </p:nvSpPr>
        <p:spPr>
          <a:xfrm>
            <a:off x="3967208" y="3752273"/>
            <a:ext cx="1066610" cy="1662691"/>
          </a:xfrm>
          <a:custGeom>
            <a:avLst/>
            <a:gdLst>
              <a:gd name="connsiteX0" fmla="*/ 858792 w 1066610"/>
              <a:gd name="connsiteY0" fmla="*/ 0 h 1662691"/>
              <a:gd name="connsiteX1" fmla="*/ 189156 w 1066610"/>
              <a:gd name="connsiteY1" fmla="*/ 842818 h 1662691"/>
              <a:gd name="connsiteX2" fmla="*/ 62156 w 1066610"/>
              <a:gd name="connsiteY2" fmla="*/ 1535545 h 1662691"/>
              <a:gd name="connsiteX3" fmla="*/ 1066610 w 1066610"/>
              <a:gd name="connsiteY3" fmla="*/ 1662545 h 1662691"/>
              <a:gd name="connsiteX4" fmla="*/ 1066610 w 1066610"/>
              <a:gd name="connsiteY4" fmla="*/ 1662545 h 1662691"/>
              <a:gd name="connsiteX5" fmla="*/ 1066610 w 1066610"/>
              <a:gd name="connsiteY5" fmla="*/ 1662545 h 1662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6610" h="1662691">
                <a:moveTo>
                  <a:pt x="858792" y="0"/>
                </a:moveTo>
                <a:cubicBezTo>
                  <a:pt x="590360" y="293447"/>
                  <a:pt x="321929" y="586894"/>
                  <a:pt x="189156" y="842818"/>
                </a:cubicBezTo>
                <a:cubicBezTo>
                  <a:pt x="56383" y="1098742"/>
                  <a:pt x="-84086" y="1398924"/>
                  <a:pt x="62156" y="1535545"/>
                </a:cubicBezTo>
                <a:cubicBezTo>
                  <a:pt x="208398" y="1672166"/>
                  <a:pt x="1066610" y="1662545"/>
                  <a:pt x="1066610" y="1662545"/>
                </a:cubicBezTo>
                <a:lnTo>
                  <a:pt x="1066610" y="1662545"/>
                </a:lnTo>
                <a:lnTo>
                  <a:pt x="1066610" y="1662545"/>
                </a:lnTo>
              </a:path>
            </a:pathLst>
          </a:cu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5495635" y="3924047"/>
            <a:ext cx="404091" cy="1213679"/>
          </a:xfrm>
          <a:custGeom>
            <a:avLst/>
            <a:gdLst>
              <a:gd name="connsiteX0" fmla="*/ 923637 w 923637"/>
              <a:gd name="connsiteY0" fmla="*/ 1016000 h 1016000"/>
              <a:gd name="connsiteX1" fmla="*/ 173182 w 923637"/>
              <a:gd name="connsiteY1" fmla="*/ 750454 h 1016000"/>
              <a:gd name="connsiteX2" fmla="*/ 0 w 923637"/>
              <a:gd name="connsiteY2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3637" h="1016000">
                <a:moveTo>
                  <a:pt x="923637" y="1016000"/>
                </a:moveTo>
                <a:cubicBezTo>
                  <a:pt x="625379" y="967893"/>
                  <a:pt x="327121" y="919787"/>
                  <a:pt x="173182" y="750454"/>
                </a:cubicBezTo>
                <a:cubicBezTo>
                  <a:pt x="19243" y="581121"/>
                  <a:pt x="0" y="0"/>
                  <a:pt x="0" y="0"/>
                </a:cubicBezTo>
              </a:path>
            </a:pathLst>
          </a:cu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81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TML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2679448"/>
            <a:ext cx="6070600" cy="149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spc="-10" dirty="0" smtClean="0"/>
              <a:t>Vertex </a:t>
            </a:r>
            <a:r>
              <a:rPr lang="en-US" sz="3200" spc="-10" dirty="0"/>
              <a:t>/ edge </a:t>
            </a:r>
            <a:r>
              <a:rPr lang="en-US" sz="3200" spc="-10" dirty="0" smtClean="0"/>
              <a:t>choices </a:t>
            </a:r>
            <a:br>
              <a:rPr lang="en-US" sz="3200" spc="-10" dirty="0" smtClean="0"/>
            </a:br>
            <a:r>
              <a:rPr lang="en-US" sz="3200" spc="-10" dirty="0" smtClean="0"/>
              <a:t>represent many </a:t>
            </a:r>
            <a:r>
              <a:rPr lang="en-US" sz="3200" b="1" spc="-10" dirty="0" smtClean="0"/>
              <a:t>scales</a:t>
            </a:r>
            <a:endParaRPr lang="en-US" sz="3200" b="1" i="1" spc="-10" dirty="0"/>
          </a:p>
        </p:txBody>
      </p:sp>
      <p:sp>
        <p:nvSpPr>
          <p:cNvPr id="12" name="TextBox 11"/>
          <p:cNvSpPr txBox="1"/>
          <p:nvPr/>
        </p:nvSpPr>
        <p:spPr>
          <a:xfrm>
            <a:off x="1544164" y="1642974"/>
            <a:ext cx="1452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CFF00"/>
                </a:solidFill>
              </a:rPr>
              <a:t>molecules</a:t>
            </a:r>
            <a:endParaRPr lang="en-US" sz="2400" dirty="0">
              <a:solidFill>
                <a:srgbClr val="0CFF00"/>
              </a:solidFill>
            </a:endParaRPr>
          </a:p>
        </p:txBody>
      </p:sp>
      <p:cxnSp>
        <p:nvCxnSpPr>
          <p:cNvPr id="23" name="Curved Connector 22"/>
          <p:cNvCxnSpPr/>
          <p:nvPr/>
        </p:nvCxnSpPr>
        <p:spPr>
          <a:xfrm rot="16200000" flipV="1">
            <a:off x="1588069" y="2548827"/>
            <a:ext cx="1211143" cy="364481"/>
          </a:xfrm>
          <a:prstGeom prst="curvedConnector3">
            <a:avLst/>
          </a:prstGeom>
          <a:ln>
            <a:solidFill>
              <a:srgbClr val="0C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 rot="10800000">
            <a:off x="2993126" y="1873807"/>
            <a:ext cx="1663012" cy="918607"/>
          </a:xfrm>
          <a:prstGeom prst="curvedConnector3">
            <a:avLst/>
          </a:prstGeom>
          <a:ln>
            <a:solidFill>
              <a:srgbClr val="0C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056908" y="4987936"/>
            <a:ext cx="2260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binding affinities</a:t>
            </a:r>
            <a:endParaRPr lang="en-US" sz="2400" dirty="0"/>
          </a:p>
        </p:txBody>
      </p:sp>
      <p:sp>
        <p:nvSpPr>
          <p:cNvPr id="38" name="Freeform 37"/>
          <p:cNvSpPr/>
          <p:nvPr/>
        </p:nvSpPr>
        <p:spPr>
          <a:xfrm>
            <a:off x="3967208" y="3752273"/>
            <a:ext cx="1066610" cy="1662691"/>
          </a:xfrm>
          <a:custGeom>
            <a:avLst/>
            <a:gdLst>
              <a:gd name="connsiteX0" fmla="*/ 858792 w 1066610"/>
              <a:gd name="connsiteY0" fmla="*/ 0 h 1662691"/>
              <a:gd name="connsiteX1" fmla="*/ 189156 w 1066610"/>
              <a:gd name="connsiteY1" fmla="*/ 842818 h 1662691"/>
              <a:gd name="connsiteX2" fmla="*/ 62156 w 1066610"/>
              <a:gd name="connsiteY2" fmla="*/ 1535545 h 1662691"/>
              <a:gd name="connsiteX3" fmla="*/ 1066610 w 1066610"/>
              <a:gd name="connsiteY3" fmla="*/ 1662545 h 1662691"/>
              <a:gd name="connsiteX4" fmla="*/ 1066610 w 1066610"/>
              <a:gd name="connsiteY4" fmla="*/ 1662545 h 1662691"/>
              <a:gd name="connsiteX5" fmla="*/ 1066610 w 1066610"/>
              <a:gd name="connsiteY5" fmla="*/ 1662545 h 1662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6610" h="1662691">
                <a:moveTo>
                  <a:pt x="858792" y="0"/>
                </a:moveTo>
                <a:cubicBezTo>
                  <a:pt x="590360" y="293447"/>
                  <a:pt x="321929" y="586894"/>
                  <a:pt x="189156" y="842818"/>
                </a:cubicBezTo>
                <a:cubicBezTo>
                  <a:pt x="56383" y="1098742"/>
                  <a:pt x="-84086" y="1398924"/>
                  <a:pt x="62156" y="1535545"/>
                </a:cubicBezTo>
                <a:cubicBezTo>
                  <a:pt x="208398" y="1672166"/>
                  <a:pt x="1066610" y="1662545"/>
                  <a:pt x="1066610" y="1662545"/>
                </a:cubicBezTo>
                <a:lnTo>
                  <a:pt x="1066610" y="1662545"/>
                </a:lnTo>
                <a:lnTo>
                  <a:pt x="1066610" y="1662545"/>
                </a:lnTo>
              </a:path>
            </a:pathLst>
          </a:cu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5495635" y="3924047"/>
            <a:ext cx="404091" cy="1213679"/>
          </a:xfrm>
          <a:custGeom>
            <a:avLst/>
            <a:gdLst>
              <a:gd name="connsiteX0" fmla="*/ 923637 w 923637"/>
              <a:gd name="connsiteY0" fmla="*/ 1016000 h 1016000"/>
              <a:gd name="connsiteX1" fmla="*/ 173182 w 923637"/>
              <a:gd name="connsiteY1" fmla="*/ 750454 h 1016000"/>
              <a:gd name="connsiteX2" fmla="*/ 0 w 923637"/>
              <a:gd name="connsiteY2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3637" h="1016000">
                <a:moveTo>
                  <a:pt x="923637" y="1016000"/>
                </a:moveTo>
                <a:cubicBezTo>
                  <a:pt x="625379" y="967893"/>
                  <a:pt x="327121" y="919787"/>
                  <a:pt x="173182" y="750454"/>
                </a:cubicBezTo>
                <a:cubicBezTo>
                  <a:pt x="19243" y="581121"/>
                  <a:pt x="0" y="0"/>
                  <a:pt x="0" y="0"/>
                </a:cubicBezTo>
              </a:path>
            </a:pathLst>
          </a:cu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925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TML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2679448"/>
            <a:ext cx="6070600" cy="149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spc="-10" dirty="0" smtClean="0"/>
              <a:t>Vertex </a:t>
            </a:r>
            <a:r>
              <a:rPr lang="en-US" sz="3200" spc="-10" dirty="0"/>
              <a:t>/ edge </a:t>
            </a:r>
            <a:r>
              <a:rPr lang="en-US" sz="3200" spc="-10" dirty="0" smtClean="0"/>
              <a:t>choices </a:t>
            </a:r>
            <a:br>
              <a:rPr lang="en-US" sz="3200" spc="-10" dirty="0" smtClean="0"/>
            </a:br>
            <a:r>
              <a:rPr lang="en-US" sz="3200" spc="-10" dirty="0" smtClean="0"/>
              <a:t>represent many </a:t>
            </a:r>
            <a:r>
              <a:rPr lang="en-US" sz="3200" b="1" spc="-10" dirty="0" smtClean="0"/>
              <a:t>scales</a:t>
            </a:r>
            <a:endParaRPr lang="en-US" sz="3200" b="1" i="1" spc="-10" dirty="0"/>
          </a:p>
        </p:txBody>
      </p:sp>
      <p:sp>
        <p:nvSpPr>
          <p:cNvPr id="12" name="TextBox 11"/>
          <p:cNvSpPr txBox="1"/>
          <p:nvPr/>
        </p:nvSpPr>
        <p:spPr>
          <a:xfrm>
            <a:off x="1893095" y="1684641"/>
            <a:ext cx="1100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CFF00"/>
                </a:solidFill>
              </a:rPr>
              <a:t>vectors</a:t>
            </a:r>
            <a:endParaRPr lang="en-US" sz="2400" dirty="0">
              <a:solidFill>
                <a:srgbClr val="0C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99393" y="5599693"/>
            <a:ext cx="1274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500"/>
                </a:solidFill>
              </a:rPr>
              <a:t>livestock</a:t>
            </a:r>
            <a:endParaRPr lang="en-US" sz="2400" dirty="0">
              <a:solidFill>
                <a:srgbClr val="FF05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35771" y="1670525"/>
            <a:ext cx="1183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607F3"/>
                </a:solidFill>
              </a:rPr>
              <a:t>humans</a:t>
            </a:r>
            <a:endParaRPr lang="en-US" sz="2400" dirty="0">
              <a:solidFill>
                <a:srgbClr val="0607F3"/>
              </a:solidFill>
            </a:endParaRPr>
          </a:p>
        </p:txBody>
      </p:sp>
      <p:cxnSp>
        <p:nvCxnSpPr>
          <p:cNvPr id="5" name="Curved Connector 4"/>
          <p:cNvCxnSpPr/>
          <p:nvPr/>
        </p:nvCxnSpPr>
        <p:spPr>
          <a:xfrm rot="5400000" flipH="1" flipV="1">
            <a:off x="2089729" y="4260272"/>
            <a:ext cx="1581728" cy="1143002"/>
          </a:xfrm>
          <a:prstGeom prst="curvedConnector3">
            <a:avLst/>
          </a:prstGeom>
          <a:ln>
            <a:solidFill>
              <a:srgbClr val="FF05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 rot="16200000" flipV="1">
            <a:off x="1192156" y="4621153"/>
            <a:ext cx="1581727" cy="421243"/>
          </a:xfrm>
          <a:prstGeom prst="curvedConnector3">
            <a:avLst/>
          </a:prstGeom>
          <a:ln>
            <a:solidFill>
              <a:srgbClr val="FF05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rot="16200000" flipV="1">
            <a:off x="1588069" y="2548827"/>
            <a:ext cx="1211143" cy="364481"/>
          </a:xfrm>
          <a:prstGeom prst="curvedConnector3">
            <a:avLst/>
          </a:prstGeom>
          <a:ln>
            <a:solidFill>
              <a:srgbClr val="0C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 rot="10800000">
            <a:off x="2993126" y="1873807"/>
            <a:ext cx="1663012" cy="918607"/>
          </a:xfrm>
          <a:prstGeom prst="curvedConnector3">
            <a:avLst/>
          </a:prstGeom>
          <a:ln>
            <a:solidFill>
              <a:srgbClr val="0C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5400000" flipH="1" flipV="1">
            <a:off x="6552596" y="2102190"/>
            <a:ext cx="718536" cy="661911"/>
          </a:xfrm>
          <a:prstGeom prst="curvedConnector3">
            <a:avLst/>
          </a:prstGeom>
          <a:ln>
            <a:solidFill>
              <a:srgbClr val="0607F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Freeform 35"/>
          <p:cNvSpPr/>
          <p:nvPr/>
        </p:nvSpPr>
        <p:spPr>
          <a:xfrm>
            <a:off x="7100455" y="2112818"/>
            <a:ext cx="1189598" cy="1230659"/>
          </a:xfrm>
          <a:custGeom>
            <a:avLst/>
            <a:gdLst>
              <a:gd name="connsiteX0" fmla="*/ 346363 w 1189598"/>
              <a:gd name="connsiteY0" fmla="*/ 0 h 1230659"/>
              <a:gd name="connsiteX1" fmla="*/ 785090 w 1189598"/>
              <a:gd name="connsiteY1" fmla="*/ 323273 h 1230659"/>
              <a:gd name="connsiteX2" fmla="*/ 1189181 w 1189598"/>
              <a:gd name="connsiteY2" fmla="*/ 796637 h 1230659"/>
              <a:gd name="connsiteX3" fmla="*/ 842818 w 1189598"/>
              <a:gd name="connsiteY3" fmla="*/ 1200727 h 1230659"/>
              <a:gd name="connsiteX4" fmla="*/ 0 w 1189598"/>
              <a:gd name="connsiteY4" fmla="*/ 1200727 h 1230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598" h="1230659">
                <a:moveTo>
                  <a:pt x="346363" y="0"/>
                </a:moveTo>
                <a:cubicBezTo>
                  <a:pt x="495491" y="95250"/>
                  <a:pt x="644620" y="190500"/>
                  <a:pt x="785090" y="323273"/>
                </a:cubicBezTo>
                <a:cubicBezTo>
                  <a:pt x="925560" y="456046"/>
                  <a:pt x="1179560" y="650395"/>
                  <a:pt x="1189181" y="796637"/>
                </a:cubicBezTo>
                <a:cubicBezTo>
                  <a:pt x="1198802" y="942879"/>
                  <a:pt x="1041015" y="1133379"/>
                  <a:pt x="842818" y="1200727"/>
                </a:cubicBezTo>
                <a:cubicBezTo>
                  <a:pt x="644621" y="1268075"/>
                  <a:pt x="0" y="1200727"/>
                  <a:pt x="0" y="1200727"/>
                </a:cubicBezTo>
              </a:path>
            </a:pathLst>
          </a:custGeom>
          <a:ln>
            <a:solidFill>
              <a:srgbClr val="0607F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5056908" y="4987936"/>
            <a:ext cx="2067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biting behavior</a:t>
            </a:r>
            <a:endParaRPr lang="en-US" sz="2400" dirty="0"/>
          </a:p>
        </p:txBody>
      </p:sp>
      <p:sp>
        <p:nvSpPr>
          <p:cNvPr id="38" name="Freeform 37"/>
          <p:cNvSpPr/>
          <p:nvPr/>
        </p:nvSpPr>
        <p:spPr>
          <a:xfrm>
            <a:off x="3967208" y="3752273"/>
            <a:ext cx="1066610" cy="1662691"/>
          </a:xfrm>
          <a:custGeom>
            <a:avLst/>
            <a:gdLst>
              <a:gd name="connsiteX0" fmla="*/ 858792 w 1066610"/>
              <a:gd name="connsiteY0" fmla="*/ 0 h 1662691"/>
              <a:gd name="connsiteX1" fmla="*/ 189156 w 1066610"/>
              <a:gd name="connsiteY1" fmla="*/ 842818 h 1662691"/>
              <a:gd name="connsiteX2" fmla="*/ 62156 w 1066610"/>
              <a:gd name="connsiteY2" fmla="*/ 1535545 h 1662691"/>
              <a:gd name="connsiteX3" fmla="*/ 1066610 w 1066610"/>
              <a:gd name="connsiteY3" fmla="*/ 1662545 h 1662691"/>
              <a:gd name="connsiteX4" fmla="*/ 1066610 w 1066610"/>
              <a:gd name="connsiteY4" fmla="*/ 1662545 h 1662691"/>
              <a:gd name="connsiteX5" fmla="*/ 1066610 w 1066610"/>
              <a:gd name="connsiteY5" fmla="*/ 1662545 h 1662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6610" h="1662691">
                <a:moveTo>
                  <a:pt x="858792" y="0"/>
                </a:moveTo>
                <a:cubicBezTo>
                  <a:pt x="590360" y="293447"/>
                  <a:pt x="321929" y="586894"/>
                  <a:pt x="189156" y="842818"/>
                </a:cubicBezTo>
                <a:cubicBezTo>
                  <a:pt x="56383" y="1098742"/>
                  <a:pt x="-84086" y="1398924"/>
                  <a:pt x="62156" y="1535545"/>
                </a:cubicBezTo>
                <a:cubicBezTo>
                  <a:pt x="208398" y="1672166"/>
                  <a:pt x="1066610" y="1662545"/>
                  <a:pt x="1066610" y="1662545"/>
                </a:cubicBezTo>
                <a:lnTo>
                  <a:pt x="1066610" y="1662545"/>
                </a:lnTo>
                <a:lnTo>
                  <a:pt x="1066610" y="1662545"/>
                </a:lnTo>
              </a:path>
            </a:pathLst>
          </a:cu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5495635" y="3924047"/>
            <a:ext cx="404091" cy="1213679"/>
          </a:xfrm>
          <a:custGeom>
            <a:avLst/>
            <a:gdLst>
              <a:gd name="connsiteX0" fmla="*/ 923637 w 923637"/>
              <a:gd name="connsiteY0" fmla="*/ 1016000 h 1016000"/>
              <a:gd name="connsiteX1" fmla="*/ 173182 w 923637"/>
              <a:gd name="connsiteY1" fmla="*/ 750454 h 1016000"/>
              <a:gd name="connsiteX2" fmla="*/ 0 w 923637"/>
              <a:gd name="connsiteY2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3637" h="1016000">
                <a:moveTo>
                  <a:pt x="923637" y="1016000"/>
                </a:moveTo>
                <a:cubicBezTo>
                  <a:pt x="625379" y="967893"/>
                  <a:pt x="327121" y="919787"/>
                  <a:pt x="173182" y="750454"/>
                </a:cubicBezTo>
                <a:cubicBezTo>
                  <a:pt x="19243" y="581121"/>
                  <a:pt x="0" y="0"/>
                  <a:pt x="0" y="0"/>
                </a:cubicBezTo>
              </a:path>
            </a:pathLst>
          </a:cu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25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Hybrid models can represent discrete agents interacting with continuous fields</a:t>
            </a:r>
            <a:endParaRPr lang="en-US" sz="28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4582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[Discrete] cells secrete cytokines into the environment</a:t>
            </a:r>
          </a:p>
          <a:p>
            <a:pPr lvl="1"/>
            <a:r>
              <a:rPr lang="en-US" sz="2400" dirty="0" smtClean="0"/>
              <a:t>cells are point sources of cytokines</a:t>
            </a:r>
          </a:p>
          <a:p>
            <a:pPr lvl="1"/>
            <a:r>
              <a:rPr lang="en-US" sz="2400" dirty="0" smtClean="0"/>
              <a:t>cytokines diffuse as chemical concentrations</a:t>
            </a:r>
          </a:p>
          <a:p>
            <a:pPr lvl="1"/>
            <a:r>
              <a:rPr lang="en-US" sz="2400" dirty="0" smtClean="0"/>
              <a:t>local concentration of cytokines affects cells’ states</a:t>
            </a:r>
          </a:p>
          <a:p>
            <a:r>
              <a:rPr lang="en-US" sz="2800" dirty="0" smtClean="0"/>
              <a:t>[Continuous] populations of bacteria in the gut</a:t>
            </a:r>
          </a:p>
          <a:p>
            <a:pPr lvl="1"/>
            <a:r>
              <a:rPr lang="en-US" sz="2400" dirty="0" smtClean="0"/>
              <a:t>population dynamics [predator / prey] in the gut</a:t>
            </a:r>
          </a:p>
          <a:p>
            <a:pPr lvl="1"/>
            <a:r>
              <a:rPr lang="en-US" sz="2400" dirty="0" smtClean="0"/>
              <a:t>individual bacteria make their way through epithelium</a:t>
            </a:r>
          </a:p>
        </p:txBody>
      </p:sp>
    </p:spTree>
    <p:extLst>
      <p:ext uri="{BB962C8B-B14F-4D97-AF65-F5344CB8AC3E}">
        <p14:creationId xmlns:p14="http://schemas.microsoft.com/office/powerpoint/2010/main" val="886535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1141413"/>
            <a:ext cx="43481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Helvetica" charset="0"/>
              </a:rPr>
              <a:t>1. 	a standard or example for imitation or comparison.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" t="4765" r="51855" b="4427"/>
          <a:stretch>
            <a:fillRect/>
          </a:stretch>
        </p:blipFill>
        <p:spPr bwMode="auto">
          <a:xfrm>
            <a:off x="4425950" y="611188"/>
            <a:ext cx="4718050" cy="624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33338"/>
            <a:ext cx="9144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Helvetica" charset="0"/>
              </a:rPr>
              <a:t>A </a:t>
            </a:r>
            <a:r>
              <a:rPr lang="en-US" sz="3200" b="1" i="1">
                <a:solidFill>
                  <a:schemeClr val="bg1"/>
                </a:solidFill>
                <a:latin typeface="Helvetica" charset="0"/>
              </a:rPr>
              <a:t>model</a:t>
            </a:r>
            <a:r>
              <a:rPr lang="en-US" sz="3200" b="1">
                <a:solidFill>
                  <a:schemeClr val="bg1"/>
                </a:solidFill>
                <a:latin typeface="Helvetica" charset="0"/>
              </a:rPr>
              <a:t> is …</a:t>
            </a:r>
          </a:p>
        </p:txBody>
      </p:sp>
    </p:spTree>
    <p:extLst>
      <p:ext uri="{BB962C8B-B14F-4D97-AF65-F5344CB8AC3E}">
        <p14:creationId xmlns:p14="http://schemas.microsoft.com/office/powerpoint/2010/main" val="1173836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Host cells </a:t>
            </a:r>
            <a:r>
              <a:rPr lang="en-US" sz="2800" dirty="0"/>
              <a:t>and</a:t>
            </a:r>
            <a:r>
              <a:rPr lang="en-US" sz="2800" dirty="0" smtClean="0"/>
              <a:t> bacteria are agents</a:t>
            </a:r>
            <a:endParaRPr lang="en-US" sz="2800" dirty="0"/>
          </a:p>
          <a:p>
            <a:r>
              <a:rPr lang="en-US" sz="2800" dirty="0"/>
              <a:t>Each agent represented as </a:t>
            </a:r>
            <a:r>
              <a:rPr lang="en-US" sz="2800" dirty="0" smtClean="0"/>
              <a:t>an </a:t>
            </a:r>
            <a:r>
              <a:rPr lang="en-US" sz="2800" dirty="0"/>
              <a:t>automaton</a:t>
            </a:r>
          </a:p>
          <a:p>
            <a:r>
              <a:rPr lang="en-US" sz="2800" dirty="0" smtClean="0"/>
              <a:t>Agents </a:t>
            </a:r>
            <a:r>
              <a:rPr lang="en-US" sz="2800" dirty="0"/>
              <a:t>move around</a:t>
            </a:r>
            <a:r>
              <a:rPr lang="en-US" sz="2800" dirty="0" smtClean="0"/>
              <a:t> gut mucosa and lymph nodes</a:t>
            </a:r>
          </a:p>
          <a:p>
            <a:r>
              <a:rPr lang="en-US" sz="2800" dirty="0" smtClean="0"/>
              <a:t>Nearby agents are “in contact”</a:t>
            </a:r>
            <a:endParaRPr lang="en-US" sz="2800" dirty="0"/>
          </a:p>
          <a:p>
            <a:r>
              <a:rPr lang="en-US" sz="2800" dirty="0" smtClean="0"/>
              <a:t>Agents in contact can </a:t>
            </a:r>
            <a:r>
              <a:rPr lang="en-US" sz="2800" dirty="0"/>
              <a:t>interact:</a:t>
            </a:r>
          </a:p>
          <a:p>
            <a:pPr lvl="1"/>
            <a:r>
              <a:rPr lang="en-US" sz="2400" dirty="0"/>
              <a:t>Agent-Agent interaction</a:t>
            </a:r>
          </a:p>
          <a:p>
            <a:pPr lvl="1"/>
            <a:r>
              <a:rPr lang="en-US" sz="2400" dirty="0"/>
              <a:t>Group-Agent interaction</a:t>
            </a:r>
          </a:p>
          <a:p>
            <a:pPr lvl="1"/>
            <a:r>
              <a:rPr lang="en-US" sz="2400" dirty="0"/>
              <a:t>Timed </a:t>
            </a:r>
            <a:r>
              <a:rPr lang="en-US" sz="2400" dirty="0" smtClean="0"/>
              <a:t>interaction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6164" y="0"/>
            <a:ext cx="7507836" cy="1403350"/>
          </a:xfrm>
        </p:spPr>
        <p:txBody>
          <a:bodyPr>
            <a:normAutofit/>
          </a:bodyPr>
          <a:lstStyle/>
          <a:p>
            <a:r>
              <a:rPr lang="en-US" sz="3200" dirty="0"/>
              <a:t>ENISI Modeling Environment</a:t>
            </a:r>
          </a:p>
        </p:txBody>
      </p:sp>
      <p:grpSp>
        <p:nvGrpSpPr>
          <p:cNvPr id="4" name="Group 8"/>
          <p:cNvGrpSpPr/>
          <p:nvPr/>
        </p:nvGrpSpPr>
        <p:grpSpPr>
          <a:xfrm>
            <a:off x="6004560" y="3352800"/>
            <a:ext cx="2301240" cy="2301240"/>
            <a:chOff x="2743200" y="152400"/>
            <a:chExt cx="4572000" cy="4572000"/>
          </a:xfrm>
        </p:grpSpPr>
        <p:sp>
          <p:nvSpPr>
            <p:cNvPr id="10" name="Rectangle 9"/>
            <p:cNvSpPr/>
            <p:nvPr/>
          </p:nvSpPr>
          <p:spPr>
            <a:xfrm>
              <a:off x="2743200" y="152400"/>
              <a:ext cx="1524000" cy="152400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67200" y="152400"/>
              <a:ext cx="1524000" cy="152400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791200" y="152400"/>
              <a:ext cx="1524000" cy="152400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43200" y="1676400"/>
              <a:ext cx="1524000" cy="1524000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267200" y="1676400"/>
              <a:ext cx="1524000" cy="1524000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791200" y="1676400"/>
              <a:ext cx="1524000" cy="1524000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743200" y="3200400"/>
              <a:ext cx="1524000" cy="1524000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267200" y="3200400"/>
              <a:ext cx="1524000" cy="1524000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791200" y="3200400"/>
              <a:ext cx="1524000" cy="1524000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648200" y="3810000"/>
              <a:ext cx="152400" cy="152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872345" y="2590800"/>
              <a:ext cx="152400" cy="152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419600" y="1981200"/>
              <a:ext cx="152400" cy="152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172200" y="3955473"/>
              <a:ext cx="152400" cy="152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858000" y="3429000"/>
              <a:ext cx="152400" cy="152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76800" y="2743200"/>
              <a:ext cx="152400" cy="1524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334000" y="1981200"/>
              <a:ext cx="152400" cy="1524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885709" y="2445327"/>
              <a:ext cx="152400" cy="1524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262255" y="2757055"/>
              <a:ext cx="152400" cy="1524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6636328" y="997527"/>
              <a:ext cx="152400" cy="1524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068782" y="1149927"/>
              <a:ext cx="152400" cy="1524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4876800" y="2286000"/>
              <a:ext cx="152400" cy="1524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/>
            <p:cNvCxnSpPr>
              <a:stCxn id="27" idx="3"/>
              <a:endCxn id="26" idx="1"/>
            </p:cNvCxnSpPr>
            <p:nvPr/>
          </p:nvCxnSpPr>
          <p:spPr>
            <a:xfrm flipV="1">
              <a:off x="6414655" y="2521527"/>
              <a:ext cx="471054" cy="3117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21" idx="3"/>
              <a:endCxn id="25" idx="1"/>
            </p:cNvCxnSpPr>
            <p:nvPr/>
          </p:nvCxnSpPr>
          <p:spPr>
            <a:xfrm>
              <a:off x="4572000" y="2057400"/>
              <a:ext cx="762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21" idx="2"/>
              <a:endCxn id="24" idx="1"/>
            </p:cNvCxnSpPr>
            <p:nvPr/>
          </p:nvCxnSpPr>
          <p:spPr>
            <a:xfrm>
              <a:off x="4495800" y="2133600"/>
              <a:ext cx="381000" cy="68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24" idx="3"/>
              <a:endCxn id="25" idx="2"/>
            </p:cNvCxnSpPr>
            <p:nvPr/>
          </p:nvCxnSpPr>
          <p:spPr>
            <a:xfrm flipV="1">
              <a:off x="5029200" y="2133600"/>
              <a:ext cx="381000" cy="68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24" idx="0"/>
              <a:endCxn id="30" idx="4"/>
            </p:cNvCxnSpPr>
            <p:nvPr/>
          </p:nvCxnSpPr>
          <p:spPr>
            <a:xfrm flipV="1">
              <a:off x="4953000" y="2438400"/>
              <a:ext cx="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30" idx="7"/>
              <a:endCxn id="25" idx="1"/>
            </p:cNvCxnSpPr>
            <p:nvPr/>
          </p:nvCxnSpPr>
          <p:spPr>
            <a:xfrm flipV="1">
              <a:off x="5006882" y="2057400"/>
              <a:ext cx="327118" cy="2509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30" idx="1"/>
              <a:endCxn id="21" idx="3"/>
            </p:cNvCxnSpPr>
            <p:nvPr/>
          </p:nvCxnSpPr>
          <p:spPr>
            <a:xfrm flipH="1" flipV="1">
              <a:off x="4572000" y="2057400"/>
              <a:ext cx="327118" cy="2509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22" idx="3"/>
              <a:endCxn id="23" idx="1"/>
            </p:cNvCxnSpPr>
            <p:nvPr/>
          </p:nvCxnSpPr>
          <p:spPr>
            <a:xfrm flipV="1">
              <a:off x="6324600" y="3505200"/>
              <a:ext cx="533400" cy="52647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/>
            <p:cNvSpPr/>
            <p:nvPr/>
          </p:nvSpPr>
          <p:spPr>
            <a:xfrm>
              <a:off x="6781800" y="4191000"/>
              <a:ext cx="152400" cy="1524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/>
            <p:cNvCxnSpPr>
              <a:stCxn id="22" idx="3"/>
              <a:endCxn id="39" idx="1"/>
            </p:cNvCxnSpPr>
            <p:nvPr/>
          </p:nvCxnSpPr>
          <p:spPr>
            <a:xfrm>
              <a:off x="6324600" y="4031673"/>
              <a:ext cx="457200" cy="23552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39" idx="0"/>
              <a:endCxn id="23" idx="2"/>
            </p:cNvCxnSpPr>
            <p:nvPr/>
          </p:nvCxnSpPr>
          <p:spPr>
            <a:xfrm flipV="1">
              <a:off x="6858000" y="3581400"/>
              <a:ext cx="76200" cy="609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95430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HP_ENIS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464" y="609600"/>
            <a:ext cx="6861145" cy="59847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9071" y="64124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http://</a:t>
            </a:r>
            <a:r>
              <a:rPr lang="en-US" dirty="0" err="1" smtClean="0"/>
              <a:t>www.modelingimmunity.org</a:t>
            </a:r>
            <a:r>
              <a:rPr lang="en-US" dirty="0" smtClean="0"/>
              <a:t> -&gt; Models -&gt; Host responses to H. pylori -&gt; ABM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36163" y="15421"/>
            <a:ext cx="7498765" cy="6703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An ABM for host / H. pylori interaction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00039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6163" y="15421"/>
            <a:ext cx="7498765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Interactions in the Lamina </a:t>
            </a:r>
            <a:r>
              <a:rPr lang="en-US" sz="2800" dirty="0" err="1" smtClean="0"/>
              <a:t>Propia</a:t>
            </a:r>
            <a:endParaRPr lang="en-US" sz="2800" dirty="0"/>
          </a:p>
        </p:txBody>
      </p:sp>
      <p:pic>
        <p:nvPicPr>
          <p:cNvPr id="6" name="Picture 5" descr="HP_ENISI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" t="25964" r="2700" b="36753"/>
          <a:stretch/>
        </p:blipFill>
        <p:spPr>
          <a:xfrm>
            <a:off x="1" y="1403350"/>
            <a:ext cx="9202710" cy="32542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" y="5105400"/>
            <a:ext cx="868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For example, see http</a:t>
            </a:r>
            <a:r>
              <a:rPr lang="en-US" dirty="0"/>
              <a:t>://</a:t>
            </a:r>
            <a:r>
              <a:rPr lang="en-US" dirty="0" err="1"/>
              <a:t>www.modelingimmunity.org</a:t>
            </a:r>
            <a:r>
              <a:rPr lang="en-US" dirty="0"/>
              <a:t>/enisi_0_9_results/scenario_2/</a:t>
            </a:r>
          </a:p>
        </p:txBody>
      </p:sp>
    </p:spTree>
    <p:extLst>
      <p:ext uri="{BB962C8B-B14F-4D97-AF65-F5344CB8AC3E}">
        <p14:creationId xmlns:p14="http://schemas.microsoft.com/office/powerpoint/2010/main" val="3178624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2464" y="6350"/>
            <a:ext cx="7501535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Parameterized Interactions</a:t>
            </a:r>
            <a:endParaRPr lang="en-US" sz="28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762000" y="1366536"/>
            <a:ext cx="7479930" cy="4585261"/>
            <a:chOff x="101930" y="1239878"/>
            <a:chExt cx="8885755" cy="5447043"/>
          </a:xfrm>
        </p:grpSpPr>
        <p:sp>
          <p:nvSpPr>
            <p:cNvPr id="4" name="Oval 3"/>
            <p:cNvSpPr/>
            <p:nvPr/>
          </p:nvSpPr>
          <p:spPr>
            <a:xfrm>
              <a:off x="192452" y="2367261"/>
              <a:ext cx="1238385" cy="457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latin typeface="Arial Narrow" panose="020B0606020202030204" pitchFamily="34" charset="0"/>
                </a:rPr>
                <a:t>restT</a:t>
              </a:r>
              <a:endParaRPr lang="en-US" b="1" dirty="0">
                <a:latin typeface="Arial Narrow" panose="020B0606020202030204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663871" y="1538437"/>
              <a:ext cx="914400" cy="457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Th</a:t>
              </a:r>
              <a:r>
                <a:rPr lang="en-US" b="1" baseline="-25000" dirty="0" smtClean="0"/>
                <a:t>1</a:t>
              </a:r>
              <a:endParaRPr lang="en-US" b="1" baseline="-25000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2663872" y="3568046"/>
              <a:ext cx="1043929" cy="457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Th</a:t>
              </a:r>
              <a:r>
                <a:rPr lang="en-US" b="1" baseline="-25000" dirty="0" smtClean="0"/>
                <a:t>17</a:t>
              </a:r>
              <a:endParaRPr lang="en-US" b="1" baseline="-25000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2839747" y="2367261"/>
              <a:ext cx="1149441" cy="457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/>
                <a:t>iTreg</a:t>
              </a:r>
              <a:endParaRPr lang="en-US" b="1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2671618" y="5008721"/>
              <a:ext cx="914400" cy="457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/>
                <a:t>pEC</a:t>
              </a:r>
              <a:endParaRPr lang="en-US" b="1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101930" y="5521913"/>
              <a:ext cx="1155469" cy="457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/>
                <a:t>ECell</a:t>
              </a:r>
              <a:endParaRPr lang="en-US" b="1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8073285" y="4537817"/>
              <a:ext cx="914400" cy="457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M</a:t>
              </a:r>
              <a:r>
                <a:rPr lang="en-US" b="1" baseline="-25000" dirty="0" smtClean="0"/>
                <a:t>1</a:t>
              </a:r>
              <a:endParaRPr lang="en-US" b="1" baseline="-25000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7042887" y="6229721"/>
              <a:ext cx="914400" cy="457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M</a:t>
              </a:r>
              <a:r>
                <a:rPr lang="en-US" b="1" baseline="-25000" dirty="0" smtClean="0"/>
                <a:t>0</a:t>
              </a:r>
              <a:endParaRPr lang="en-US" b="1" baseline="-25000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6321792" y="4515296"/>
              <a:ext cx="914400" cy="457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M</a:t>
              </a:r>
              <a:r>
                <a:rPr lang="en-US" b="1" baseline="-25000" dirty="0" smtClean="0"/>
                <a:t>2</a:t>
              </a:r>
              <a:endParaRPr lang="en-US" b="1" baseline="-25000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2671618" y="6205587"/>
              <a:ext cx="914400" cy="457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E</a:t>
              </a:r>
              <a:r>
                <a:rPr lang="en-US" b="1" dirty="0" smtClean="0"/>
                <a:t>d</a:t>
              </a:r>
              <a:endParaRPr lang="en-US" b="1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7841051" y="1589489"/>
              <a:ext cx="914400" cy="457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latin typeface="Arial Narrow" panose="020B0606020202030204" pitchFamily="34" charset="0"/>
                </a:rPr>
                <a:t>iDC</a:t>
              </a:r>
              <a:endParaRPr lang="en-US" b="1" dirty="0">
                <a:latin typeface="Arial Narrow" panose="020B0606020202030204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7841051" y="2643034"/>
              <a:ext cx="914400" cy="457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DC</a:t>
              </a:r>
              <a:endParaRPr lang="en-US" b="1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6076349" y="1589489"/>
              <a:ext cx="1172543" cy="457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latin typeface="Arial Narrow" panose="020B0606020202030204" pitchFamily="34" charset="0"/>
                </a:rPr>
                <a:t>eDC</a:t>
              </a:r>
              <a:endParaRPr lang="en-US" b="1" baseline="-25000" dirty="0">
                <a:latin typeface="Arial Narrow" panose="020B060602020203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6166871" y="2619807"/>
              <a:ext cx="1074275" cy="457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latin typeface="Arial Narrow" panose="020B0606020202030204" pitchFamily="34" charset="0"/>
                </a:rPr>
                <a:t>eDC</a:t>
              </a:r>
              <a:r>
                <a:rPr lang="en-US" b="1" baseline="-25000" dirty="0" err="1" smtClean="0">
                  <a:latin typeface="Arial Narrow" panose="020B0606020202030204" pitchFamily="34" charset="0"/>
                </a:rPr>
                <a:t>L</a:t>
              </a:r>
              <a:endParaRPr lang="en-US" b="1" baseline="-25000" dirty="0">
                <a:latin typeface="Arial Narrow" panose="020B0606020202030204" pitchFamily="34" charset="0"/>
              </a:endParaRPr>
            </a:p>
          </p:txBody>
        </p:sp>
        <p:cxnSp>
          <p:nvCxnSpPr>
            <p:cNvPr id="19" name="Curved Connector 18"/>
            <p:cNvCxnSpPr>
              <a:stCxn id="4" idx="6"/>
              <a:endCxn id="5" idx="2"/>
            </p:cNvCxnSpPr>
            <p:nvPr/>
          </p:nvCxnSpPr>
          <p:spPr>
            <a:xfrm flipV="1">
              <a:off x="1430837" y="1767037"/>
              <a:ext cx="1233035" cy="828824"/>
            </a:xfrm>
            <a:prstGeom prst="curvedConnector3">
              <a:avLst>
                <a:gd name="adj1" fmla="val 50000"/>
              </a:avLst>
            </a:prstGeom>
            <a:ln w="25400">
              <a:headEnd w="med" len="med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Curved Connector 19"/>
            <p:cNvCxnSpPr>
              <a:stCxn id="4" idx="6"/>
              <a:endCxn id="7" idx="2"/>
            </p:cNvCxnSpPr>
            <p:nvPr/>
          </p:nvCxnSpPr>
          <p:spPr>
            <a:xfrm>
              <a:off x="1430837" y="2595861"/>
              <a:ext cx="1408910" cy="15087"/>
            </a:xfrm>
            <a:prstGeom prst="curvedConnector3">
              <a:avLst>
                <a:gd name="adj1" fmla="val 50000"/>
              </a:avLst>
            </a:prstGeom>
            <a:ln w="25400">
              <a:headEnd w="med" len="med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stCxn id="4" idx="6"/>
              <a:endCxn id="6" idx="2"/>
            </p:cNvCxnSpPr>
            <p:nvPr/>
          </p:nvCxnSpPr>
          <p:spPr>
            <a:xfrm>
              <a:off x="1430837" y="2595861"/>
              <a:ext cx="1233035" cy="1200784"/>
            </a:xfrm>
            <a:prstGeom prst="curvedConnector3">
              <a:avLst/>
            </a:prstGeom>
            <a:ln w="25400">
              <a:headEnd w="med" len="med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Curved Connector 25"/>
            <p:cNvCxnSpPr>
              <a:stCxn id="5" idx="0"/>
              <a:endCxn id="4" idx="0"/>
            </p:cNvCxnSpPr>
            <p:nvPr/>
          </p:nvCxnSpPr>
          <p:spPr>
            <a:xfrm rot="16200000" flipH="1" flipV="1">
              <a:off x="1551946" y="798135"/>
              <a:ext cx="828824" cy="2309427"/>
            </a:xfrm>
            <a:prstGeom prst="curvedConnector3">
              <a:avLst>
                <a:gd name="adj1" fmla="val -32765"/>
              </a:avLst>
            </a:prstGeom>
            <a:ln w="25400">
              <a:headEnd w="med" len="med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7" idx="3"/>
              <a:endCxn id="4" idx="5"/>
            </p:cNvCxnSpPr>
            <p:nvPr/>
          </p:nvCxnSpPr>
          <p:spPr>
            <a:xfrm rot="5400000">
              <a:off x="2128779" y="1878206"/>
              <a:ext cx="15087" cy="1758600"/>
            </a:xfrm>
            <a:prstGeom prst="curvedConnector3">
              <a:avLst>
                <a:gd name="adj1" fmla="val 2243795"/>
              </a:avLst>
            </a:prstGeom>
            <a:ln w="25400">
              <a:headEnd w="med" len="med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>
              <a:stCxn id="6" idx="3"/>
              <a:endCxn id="4" idx="5"/>
            </p:cNvCxnSpPr>
            <p:nvPr/>
          </p:nvCxnSpPr>
          <p:spPr>
            <a:xfrm rot="5400000" flipH="1">
              <a:off x="1432723" y="2574263"/>
              <a:ext cx="1200784" cy="1567273"/>
            </a:xfrm>
            <a:prstGeom prst="curvedConnector3">
              <a:avLst>
                <a:gd name="adj1" fmla="val -28192"/>
              </a:avLst>
            </a:prstGeom>
            <a:ln w="25400">
              <a:headEnd w="med" len="med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Curved Connector 37"/>
            <p:cNvCxnSpPr>
              <a:stCxn id="11" idx="0"/>
              <a:endCxn id="10" idx="4"/>
            </p:cNvCxnSpPr>
            <p:nvPr/>
          </p:nvCxnSpPr>
          <p:spPr>
            <a:xfrm rot="5400000" flipH="1" flipV="1">
              <a:off x="7397934" y="5097170"/>
              <a:ext cx="1234704" cy="1030398"/>
            </a:xfrm>
            <a:prstGeom prst="curvedConnector3">
              <a:avLst>
                <a:gd name="adj1" fmla="val 50000"/>
              </a:avLst>
            </a:prstGeom>
            <a:ln w="25400">
              <a:headEnd w="med" len="med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Curved Connector 40"/>
            <p:cNvCxnSpPr>
              <a:stCxn id="11" idx="0"/>
              <a:endCxn id="12" idx="4"/>
            </p:cNvCxnSpPr>
            <p:nvPr/>
          </p:nvCxnSpPr>
          <p:spPr>
            <a:xfrm rot="16200000" flipV="1">
              <a:off x="6510928" y="5240561"/>
              <a:ext cx="1257225" cy="721095"/>
            </a:xfrm>
            <a:prstGeom prst="curvedConnector3">
              <a:avLst>
                <a:gd name="adj1" fmla="val 50000"/>
              </a:avLst>
            </a:prstGeom>
            <a:ln w="25400">
              <a:headEnd w="med" len="med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>
              <a:stCxn id="10" idx="3"/>
              <a:endCxn id="12" idx="5"/>
            </p:cNvCxnSpPr>
            <p:nvPr/>
          </p:nvCxnSpPr>
          <p:spPr>
            <a:xfrm rot="5400000" flipH="1">
              <a:off x="7643478" y="4364345"/>
              <a:ext cx="22521" cy="1104915"/>
            </a:xfrm>
            <a:prstGeom prst="curvedConnector3">
              <a:avLst>
                <a:gd name="adj1" fmla="val -1312353"/>
              </a:avLst>
            </a:prstGeom>
            <a:ln w="25400">
              <a:headEnd w="med" len="med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Curved Connector 46"/>
            <p:cNvCxnSpPr>
              <a:stCxn id="12" idx="7"/>
              <a:endCxn id="10" idx="1"/>
            </p:cNvCxnSpPr>
            <p:nvPr/>
          </p:nvCxnSpPr>
          <p:spPr>
            <a:xfrm rot="16200000" flipH="1">
              <a:off x="7643477" y="4041054"/>
              <a:ext cx="22521" cy="1104915"/>
            </a:xfrm>
            <a:prstGeom prst="curvedConnector3">
              <a:avLst>
                <a:gd name="adj1" fmla="val -1312353"/>
              </a:avLst>
            </a:prstGeom>
            <a:ln w="25400">
              <a:headEnd w="med" len="med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Curved Connector 49"/>
            <p:cNvCxnSpPr>
              <a:stCxn id="6" idx="6"/>
              <a:endCxn id="7" idx="6"/>
            </p:cNvCxnSpPr>
            <p:nvPr/>
          </p:nvCxnSpPr>
          <p:spPr>
            <a:xfrm flipV="1">
              <a:off x="3707801" y="2595861"/>
              <a:ext cx="281388" cy="1200784"/>
            </a:xfrm>
            <a:prstGeom prst="curvedConnector3">
              <a:avLst>
                <a:gd name="adj1" fmla="val 196509"/>
              </a:avLst>
            </a:prstGeom>
            <a:ln w="25400">
              <a:headEnd w="med" len="med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Curved Connector 52"/>
            <p:cNvCxnSpPr>
              <a:stCxn id="7" idx="4"/>
              <a:endCxn id="6" idx="0"/>
            </p:cNvCxnSpPr>
            <p:nvPr/>
          </p:nvCxnSpPr>
          <p:spPr>
            <a:xfrm rot="5400000">
              <a:off x="2928361" y="3081937"/>
              <a:ext cx="743584" cy="228632"/>
            </a:xfrm>
            <a:prstGeom prst="curvedConnector3">
              <a:avLst>
                <a:gd name="adj1" fmla="val 50000"/>
              </a:avLst>
            </a:prstGeom>
            <a:ln w="25400">
              <a:headEnd w="med" len="med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Curved Connector 55"/>
            <p:cNvCxnSpPr>
              <a:stCxn id="14" idx="0"/>
              <a:endCxn id="16" idx="0"/>
            </p:cNvCxnSpPr>
            <p:nvPr/>
          </p:nvCxnSpPr>
          <p:spPr>
            <a:xfrm rot="16200000" flipV="1">
              <a:off x="7480437" y="771674"/>
              <a:ext cx="15087" cy="1635630"/>
            </a:xfrm>
            <a:prstGeom prst="curvedConnector3">
              <a:avLst>
                <a:gd name="adj1" fmla="val 1800000"/>
              </a:avLst>
            </a:prstGeom>
            <a:ln w="25400">
              <a:headEnd w="med" len="med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Curved Connector 58"/>
            <p:cNvCxnSpPr>
              <a:stCxn id="15" idx="2"/>
              <a:endCxn id="17" idx="6"/>
            </p:cNvCxnSpPr>
            <p:nvPr/>
          </p:nvCxnSpPr>
          <p:spPr>
            <a:xfrm rot="10800000">
              <a:off x="7241147" y="2848407"/>
              <a:ext cx="599905" cy="23227"/>
            </a:xfrm>
            <a:prstGeom prst="curvedConnector3">
              <a:avLst>
                <a:gd name="adj1" fmla="val 50000"/>
              </a:avLst>
            </a:prstGeom>
            <a:ln w="25400">
              <a:headEnd w="med" len="med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Curved Connector 61"/>
            <p:cNvCxnSpPr>
              <a:stCxn id="9" idx="6"/>
              <a:endCxn id="8" idx="2"/>
            </p:cNvCxnSpPr>
            <p:nvPr/>
          </p:nvCxnSpPr>
          <p:spPr>
            <a:xfrm flipV="1">
              <a:off x="1257399" y="5237321"/>
              <a:ext cx="1414219" cy="513192"/>
            </a:xfrm>
            <a:prstGeom prst="curvedConnector3">
              <a:avLst/>
            </a:prstGeom>
            <a:ln w="25400">
              <a:headEnd w="med" len="med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Curved Connector 64"/>
            <p:cNvCxnSpPr>
              <a:stCxn id="9" idx="6"/>
              <a:endCxn id="13" idx="2"/>
            </p:cNvCxnSpPr>
            <p:nvPr/>
          </p:nvCxnSpPr>
          <p:spPr>
            <a:xfrm>
              <a:off x="1257399" y="5750513"/>
              <a:ext cx="1414219" cy="683674"/>
            </a:xfrm>
            <a:prstGeom prst="curvedConnector3">
              <a:avLst/>
            </a:prstGeom>
            <a:ln w="25400">
              <a:headEnd w="med" len="med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Curved Connector 67"/>
            <p:cNvCxnSpPr>
              <a:stCxn id="13" idx="0"/>
              <a:endCxn id="8" idx="4"/>
            </p:cNvCxnSpPr>
            <p:nvPr/>
          </p:nvCxnSpPr>
          <p:spPr>
            <a:xfrm rot="5400000" flipH="1" flipV="1">
              <a:off x="2758985" y="5835754"/>
              <a:ext cx="739666" cy="12700"/>
            </a:xfrm>
            <a:prstGeom prst="curvedConnector3">
              <a:avLst>
                <a:gd name="adj1" fmla="val 50000"/>
              </a:avLst>
            </a:prstGeom>
            <a:ln w="25400">
              <a:headEnd w="med" len="med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Curved Connector 70"/>
            <p:cNvCxnSpPr>
              <a:stCxn id="8" idx="1"/>
              <a:endCxn id="4" idx="2"/>
            </p:cNvCxnSpPr>
            <p:nvPr/>
          </p:nvCxnSpPr>
          <p:spPr>
            <a:xfrm rot="16200000" flipV="1">
              <a:off x="259084" y="2529231"/>
              <a:ext cx="2479815" cy="2613078"/>
            </a:xfrm>
            <a:prstGeom prst="curvedConnector4">
              <a:avLst>
                <a:gd name="adj1" fmla="val 44041"/>
                <a:gd name="adj2" fmla="val 110393"/>
              </a:avLst>
            </a:prstGeom>
            <a:ln w="25400">
              <a:headEnd w="med" len="med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Curved Connector 76"/>
            <p:cNvCxnSpPr>
              <a:stCxn id="8" idx="6"/>
              <a:endCxn id="14" idx="2"/>
            </p:cNvCxnSpPr>
            <p:nvPr/>
          </p:nvCxnSpPr>
          <p:spPr>
            <a:xfrm flipV="1">
              <a:off x="3586018" y="1818089"/>
              <a:ext cx="4255033" cy="3419232"/>
            </a:xfrm>
            <a:prstGeom prst="curvedConnector3">
              <a:avLst>
                <a:gd name="adj1" fmla="val 50001"/>
              </a:avLst>
            </a:prstGeom>
            <a:ln w="25400">
              <a:headEnd w="med" len="med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Curved Connector 79"/>
            <p:cNvCxnSpPr>
              <a:stCxn id="8" idx="6"/>
              <a:endCxn id="11" idx="2"/>
            </p:cNvCxnSpPr>
            <p:nvPr/>
          </p:nvCxnSpPr>
          <p:spPr>
            <a:xfrm>
              <a:off x="3586018" y="5237321"/>
              <a:ext cx="3456869" cy="1221000"/>
            </a:xfrm>
            <a:prstGeom prst="curvedConnector3">
              <a:avLst>
                <a:gd name="adj1" fmla="val 50000"/>
              </a:avLst>
            </a:prstGeom>
            <a:ln w="25400">
              <a:headEnd w="med" len="med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Curved Connector 89"/>
            <p:cNvCxnSpPr>
              <a:stCxn id="10" idx="0"/>
              <a:endCxn id="5" idx="5"/>
            </p:cNvCxnSpPr>
            <p:nvPr/>
          </p:nvCxnSpPr>
          <p:spPr>
            <a:xfrm rot="16200000" flipV="1">
              <a:off x="4682856" y="690187"/>
              <a:ext cx="2609135" cy="5086125"/>
            </a:xfrm>
            <a:prstGeom prst="curvedConnector3">
              <a:avLst>
                <a:gd name="adj1" fmla="val 50000"/>
              </a:avLst>
            </a:prstGeom>
            <a:ln w="25400">
              <a:headEnd w="med" len="med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Curved Connector 95"/>
            <p:cNvCxnSpPr>
              <a:stCxn id="12" idx="0"/>
              <a:endCxn id="7" idx="5"/>
            </p:cNvCxnSpPr>
            <p:nvPr/>
          </p:nvCxnSpPr>
          <p:spPr>
            <a:xfrm rot="16200000" flipV="1">
              <a:off x="4421030" y="2157333"/>
              <a:ext cx="1757790" cy="2958136"/>
            </a:xfrm>
            <a:prstGeom prst="curvedConnector3">
              <a:avLst>
                <a:gd name="adj1" fmla="val 50000"/>
              </a:avLst>
            </a:prstGeom>
            <a:ln w="25400">
              <a:headEnd w="med" len="med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Curved Connector 101"/>
            <p:cNvCxnSpPr>
              <a:stCxn id="6" idx="4"/>
              <a:endCxn id="8" idx="0"/>
            </p:cNvCxnSpPr>
            <p:nvPr/>
          </p:nvCxnSpPr>
          <p:spPr>
            <a:xfrm rot="5400000">
              <a:off x="2665591" y="4488475"/>
              <a:ext cx="983476" cy="57018"/>
            </a:xfrm>
            <a:prstGeom prst="curvedConnector3">
              <a:avLst>
                <a:gd name="adj1" fmla="val 50000"/>
              </a:avLst>
            </a:prstGeom>
            <a:ln w="25400">
              <a:headEnd w="med" len="med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4" name="Curved Connector 133"/>
            <p:cNvCxnSpPr>
              <a:stCxn id="17" idx="2"/>
              <a:endCxn id="5" idx="6"/>
            </p:cNvCxnSpPr>
            <p:nvPr/>
          </p:nvCxnSpPr>
          <p:spPr>
            <a:xfrm rot="10800000">
              <a:off x="3578272" y="1767039"/>
              <a:ext cx="2588599" cy="1081370"/>
            </a:xfrm>
            <a:prstGeom prst="curvedConnector3">
              <a:avLst>
                <a:gd name="adj1" fmla="val 50000"/>
              </a:avLst>
            </a:prstGeom>
            <a:ln w="25400">
              <a:headEnd w="med" len="med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7" name="Curved Connector 136"/>
            <p:cNvCxnSpPr>
              <a:stCxn id="17" idx="2"/>
              <a:endCxn id="7" idx="6"/>
            </p:cNvCxnSpPr>
            <p:nvPr/>
          </p:nvCxnSpPr>
          <p:spPr>
            <a:xfrm rot="10800000">
              <a:off x="3989190" y="2595861"/>
              <a:ext cx="2177683" cy="252545"/>
            </a:xfrm>
            <a:prstGeom prst="curvedConnector3">
              <a:avLst>
                <a:gd name="adj1" fmla="val 50000"/>
              </a:avLst>
            </a:prstGeom>
            <a:ln w="25400">
              <a:headEnd w="med" len="med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0" name="Curved Connector 139"/>
            <p:cNvCxnSpPr>
              <a:stCxn id="17" idx="2"/>
              <a:endCxn id="6" idx="6"/>
            </p:cNvCxnSpPr>
            <p:nvPr/>
          </p:nvCxnSpPr>
          <p:spPr>
            <a:xfrm rot="10800000" flipV="1">
              <a:off x="3707801" y="2848406"/>
              <a:ext cx="2459070" cy="948239"/>
            </a:xfrm>
            <a:prstGeom prst="curvedConnector3">
              <a:avLst>
                <a:gd name="adj1" fmla="val 50000"/>
              </a:avLst>
            </a:prstGeom>
            <a:ln w="25400">
              <a:headEnd w="med" len="med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3" name="Curved Connector 142"/>
            <p:cNvCxnSpPr>
              <a:stCxn id="17" idx="4"/>
              <a:endCxn id="12" idx="0"/>
            </p:cNvCxnSpPr>
            <p:nvPr/>
          </p:nvCxnSpPr>
          <p:spPr>
            <a:xfrm rot="16200000" flipH="1">
              <a:off x="6022356" y="3758660"/>
              <a:ext cx="1438289" cy="74983"/>
            </a:xfrm>
            <a:prstGeom prst="curvedConnector3">
              <a:avLst>
                <a:gd name="adj1" fmla="val 50000"/>
              </a:avLst>
            </a:prstGeom>
            <a:ln w="25400">
              <a:headEnd w="med" len="med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7" name="Curved Connector 146"/>
            <p:cNvCxnSpPr>
              <a:stCxn id="17" idx="4"/>
              <a:endCxn id="10" idx="0"/>
            </p:cNvCxnSpPr>
            <p:nvPr/>
          </p:nvCxnSpPr>
          <p:spPr>
            <a:xfrm rot="16200000" flipH="1">
              <a:off x="6886841" y="2894174"/>
              <a:ext cx="1460810" cy="1826476"/>
            </a:xfrm>
            <a:prstGeom prst="curvedConnector3">
              <a:avLst>
                <a:gd name="adj1" fmla="val 50000"/>
              </a:avLst>
            </a:prstGeom>
            <a:ln w="25400">
              <a:headEnd w="med" len="med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3" name="Curved Connector 172"/>
            <p:cNvCxnSpPr>
              <a:stCxn id="16" idx="2"/>
              <a:endCxn id="5" idx="7"/>
            </p:cNvCxnSpPr>
            <p:nvPr/>
          </p:nvCxnSpPr>
          <p:spPr>
            <a:xfrm rot="10800000">
              <a:off x="3444362" y="1605392"/>
              <a:ext cx="2631989" cy="212697"/>
            </a:xfrm>
            <a:prstGeom prst="curvedConnector4">
              <a:avLst>
                <a:gd name="adj1" fmla="val 47456"/>
                <a:gd name="adj2" fmla="val 227677"/>
              </a:avLst>
            </a:prstGeom>
            <a:ln w="25400">
              <a:headEnd w="med" len="med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6" name="Curved Connector 175"/>
            <p:cNvCxnSpPr>
              <a:stCxn id="16" idx="2"/>
              <a:endCxn id="6" idx="6"/>
            </p:cNvCxnSpPr>
            <p:nvPr/>
          </p:nvCxnSpPr>
          <p:spPr>
            <a:xfrm rot="10800000" flipV="1">
              <a:off x="3707801" y="1818088"/>
              <a:ext cx="2368549" cy="1978556"/>
            </a:xfrm>
            <a:prstGeom prst="curvedConnector3">
              <a:avLst>
                <a:gd name="adj1" fmla="val 50000"/>
              </a:avLst>
            </a:prstGeom>
            <a:ln w="25400">
              <a:headEnd w="med" len="med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84" name="Rectangle 183"/>
            <p:cNvSpPr/>
            <p:nvPr/>
          </p:nvSpPr>
          <p:spPr>
            <a:xfrm>
              <a:off x="1617065" y="1760365"/>
              <a:ext cx="628921" cy="2286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latin typeface="Arial Narrow" panose="020B0606020202030204" pitchFamily="34" charset="0"/>
                </a:rPr>
                <a:t>a</a:t>
              </a:r>
              <a:r>
                <a:rPr lang="en-US" sz="1200" baseline="-25000" dirty="0" err="1" smtClean="0">
                  <a:latin typeface="Arial Narrow" panose="020B0606020202030204" pitchFamily="34" charset="0"/>
                </a:rPr>
                <a:t>T</a:t>
              </a:r>
              <a:endParaRPr lang="en-US" sz="1200" baseline="-25000" dirty="0">
                <a:latin typeface="Arial Narrow" panose="020B0606020202030204" pitchFamily="34" charset="0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1759181" y="2502692"/>
              <a:ext cx="372772" cy="24727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latin typeface="Arial Narrow" panose="020B0606020202030204" pitchFamily="34" charset="0"/>
                </a:rPr>
                <a:t>a</a:t>
              </a:r>
              <a:r>
                <a:rPr lang="en-US" sz="1200" baseline="-25000" dirty="0" err="1" smtClean="0">
                  <a:latin typeface="Arial Narrow" panose="020B0606020202030204" pitchFamily="34" charset="0"/>
                </a:rPr>
                <a:t>T</a:t>
              </a:r>
              <a:endParaRPr lang="en-US" sz="1200" baseline="-25000" dirty="0">
                <a:latin typeface="Arial Narrow" panose="020B0606020202030204" pitchFamily="34" charset="0"/>
              </a:endParaRPr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1805065" y="3243599"/>
              <a:ext cx="676140" cy="2286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latin typeface="Arial Narrow" panose="020B0606020202030204" pitchFamily="34" charset="0"/>
                </a:rPr>
                <a:t>a</a:t>
              </a:r>
              <a:r>
                <a:rPr lang="en-US" sz="1200" baseline="-25000" dirty="0" err="1" smtClean="0">
                  <a:latin typeface="Arial Narrow" panose="020B0606020202030204" pitchFamily="34" charset="0"/>
                </a:rPr>
                <a:t>T</a:t>
              </a:r>
              <a:r>
                <a:rPr lang="en-US" sz="1200" dirty="0" smtClean="0">
                  <a:latin typeface="Arial Narrow" panose="020B0606020202030204" pitchFamily="34" charset="0"/>
                </a:rPr>
                <a:t>, p</a:t>
              </a:r>
              <a:r>
                <a:rPr lang="en-US" sz="1200" baseline="-25000" dirty="0" smtClean="0">
                  <a:latin typeface="Arial Narrow" panose="020B0606020202030204" pitchFamily="34" charset="0"/>
                </a:rPr>
                <a:t>17</a:t>
              </a:r>
              <a:endParaRPr lang="en-US" sz="1200" baseline="-25000" dirty="0">
                <a:latin typeface="Arial Narrow" panose="020B0606020202030204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1189027" y="3304581"/>
              <a:ext cx="419136" cy="2286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latin typeface="Arial Narrow" panose="020B0606020202030204" pitchFamily="34" charset="0"/>
                </a:rPr>
                <a:t>v</a:t>
              </a:r>
              <a:r>
                <a:rPr lang="en-US" sz="1200" baseline="-25000" dirty="0" err="1" smtClean="0">
                  <a:latin typeface="Arial Narrow" panose="020B0606020202030204" pitchFamily="34" charset="0"/>
                </a:rPr>
                <a:t>T</a:t>
              </a:r>
              <a:endParaRPr lang="en-US" sz="1200" baseline="-25000" dirty="0">
                <a:latin typeface="Arial Narrow" panose="020B0606020202030204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2207913" y="2871634"/>
              <a:ext cx="419136" cy="2286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latin typeface="Arial Narrow" panose="020B0606020202030204" pitchFamily="34" charset="0"/>
                </a:rPr>
                <a:t>v</a:t>
              </a:r>
              <a:r>
                <a:rPr lang="en-US" sz="1200" baseline="-25000" dirty="0" err="1" smtClean="0">
                  <a:latin typeface="Arial Narrow" panose="020B0606020202030204" pitchFamily="34" charset="0"/>
                </a:rPr>
                <a:t>T</a:t>
              </a:r>
              <a:endParaRPr lang="en-US" sz="1200" baseline="-25000" dirty="0">
                <a:latin typeface="Arial Narrow" panose="020B0606020202030204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1076192" y="1424135"/>
              <a:ext cx="419136" cy="2286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latin typeface="Arial Narrow" panose="020B0606020202030204" pitchFamily="34" charset="0"/>
                </a:rPr>
                <a:t>v</a:t>
              </a:r>
              <a:r>
                <a:rPr lang="en-US" sz="1200" baseline="-25000" dirty="0" err="1" smtClean="0">
                  <a:latin typeface="Arial Narrow" panose="020B0606020202030204" pitchFamily="34" charset="0"/>
                </a:rPr>
                <a:t>T</a:t>
              </a:r>
              <a:endParaRPr lang="en-US" sz="1200" baseline="-25000" dirty="0">
                <a:latin typeface="Arial Narrow" panose="020B0606020202030204" pitchFamily="34" charset="0"/>
              </a:endParaRPr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1623491" y="1998532"/>
              <a:ext cx="630244" cy="2286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latin typeface="Arial Narrow" panose="020B0606020202030204" pitchFamily="34" charset="0"/>
                </a:rPr>
                <a:t>v</a:t>
              </a:r>
              <a:r>
                <a:rPr lang="en-US" sz="1200" baseline="-25000" dirty="0" err="1" smtClean="0">
                  <a:latin typeface="Arial Narrow" panose="020B0606020202030204" pitchFamily="34" charset="0"/>
                </a:rPr>
                <a:t>T</a:t>
              </a:r>
              <a:r>
                <a:rPr lang="en-US" sz="1200" dirty="0" smtClean="0">
                  <a:latin typeface="Arial Narrow" panose="020B0606020202030204" pitchFamily="34" charset="0"/>
                </a:rPr>
                <a:t>, p</a:t>
              </a:r>
              <a:r>
                <a:rPr lang="en-US" sz="1200" baseline="-25000" dirty="0" smtClean="0">
                  <a:latin typeface="Arial Narrow" panose="020B0606020202030204" pitchFamily="34" charset="0"/>
                </a:rPr>
                <a:t>17</a:t>
              </a:r>
              <a:endParaRPr lang="en-US" sz="1200" baseline="-25000" dirty="0">
                <a:latin typeface="Arial Narrow" panose="020B0606020202030204" pitchFamily="34" charset="0"/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7248894" y="1239878"/>
              <a:ext cx="501773" cy="2286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latin typeface="Arial Narrow" panose="020B0606020202030204" pitchFamily="34" charset="0"/>
                </a:rPr>
                <a:t>v</a:t>
              </a:r>
              <a:r>
                <a:rPr lang="en-US" sz="1200" baseline="-25000" dirty="0" err="1" smtClean="0">
                  <a:latin typeface="Arial Narrow" panose="020B0606020202030204" pitchFamily="34" charset="0"/>
                </a:rPr>
                <a:t>BD</a:t>
              </a:r>
              <a:endParaRPr lang="en-US" sz="1200" baseline="-25000" dirty="0">
                <a:latin typeface="Arial Narrow" panose="020B0606020202030204" pitchFamily="34" charset="0"/>
              </a:endParaRPr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7407731" y="2573378"/>
              <a:ext cx="419136" cy="2286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latin typeface="Arial Narrow" panose="020B0606020202030204" pitchFamily="34" charset="0"/>
                </a:rPr>
                <a:t>v</a:t>
              </a:r>
              <a:r>
                <a:rPr lang="en-US" sz="1200" baseline="-25000" dirty="0" err="1" smtClean="0">
                  <a:latin typeface="Arial Narrow" panose="020B0606020202030204" pitchFamily="34" charset="0"/>
                </a:rPr>
                <a:t>Bs</a:t>
              </a:r>
              <a:endParaRPr lang="en-US" sz="1200" baseline="-25000" dirty="0">
                <a:latin typeface="Arial Narrow" panose="020B0606020202030204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7223680" y="4136171"/>
              <a:ext cx="812570" cy="2286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Arial Narrow" panose="020B0606020202030204" pitchFamily="34" charset="0"/>
                </a:rPr>
                <a:t>a</a:t>
              </a:r>
              <a:r>
                <a:rPr lang="en-US" sz="1200" baseline="-25000" dirty="0" smtClean="0">
                  <a:latin typeface="Arial Narrow" panose="020B0606020202030204" pitchFamily="34" charset="0"/>
                </a:rPr>
                <a:t>2</a:t>
              </a:r>
              <a:r>
                <a:rPr lang="en-US" sz="1200" dirty="0" smtClean="0">
                  <a:latin typeface="Arial Narrow" panose="020B0606020202030204" pitchFamily="34" charset="0"/>
                </a:rPr>
                <a:t>, y</a:t>
              </a:r>
              <a:r>
                <a:rPr lang="en-US" sz="1200" baseline="-25000" dirty="0" smtClean="0">
                  <a:latin typeface="Arial Narrow" panose="020B0606020202030204" pitchFamily="34" charset="0"/>
                </a:rPr>
                <a:t>2</a:t>
              </a:r>
              <a:r>
                <a:rPr lang="en-US" sz="1200" dirty="0" smtClean="0">
                  <a:latin typeface="Arial Narrow" panose="020B0606020202030204" pitchFamily="34" charset="0"/>
                </a:rPr>
                <a:t>, i</a:t>
              </a:r>
              <a:r>
                <a:rPr lang="en-US" sz="1200" baseline="-25000" dirty="0" smtClean="0">
                  <a:latin typeface="Arial Narrow" panose="020B0606020202030204" pitchFamily="34" charset="0"/>
                </a:rPr>
                <a:t>1</a:t>
              </a:r>
              <a:endParaRPr lang="en-US" sz="1200" baseline="-25000" dirty="0">
                <a:latin typeface="Arial Narrow" panose="020B0606020202030204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7248894" y="4928063"/>
              <a:ext cx="787357" cy="220254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Arial Narrow" panose="020B0606020202030204" pitchFamily="34" charset="0"/>
                </a:rPr>
                <a:t>a</a:t>
              </a:r>
              <a:r>
                <a:rPr lang="en-US" sz="1200" baseline="-25000" dirty="0" smtClean="0">
                  <a:latin typeface="Arial Narrow" panose="020B0606020202030204" pitchFamily="34" charset="0"/>
                </a:rPr>
                <a:t>1</a:t>
              </a:r>
              <a:r>
                <a:rPr lang="en-US" sz="1200" dirty="0" smtClean="0">
                  <a:latin typeface="Arial Narrow" panose="020B0606020202030204" pitchFamily="34" charset="0"/>
                </a:rPr>
                <a:t>, y</a:t>
              </a:r>
              <a:r>
                <a:rPr lang="en-US" sz="1200" baseline="-25000" dirty="0">
                  <a:latin typeface="Arial Narrow" panose="020B0606020202030204" pitchFamily="34" charset="0"/>
                </a:rPr>
                <a:t>1</a:t>
              </a:r>
              <a:r>
                <a:rPr lang="en-US" sz="1200" dirty="0" smtClean="0">
                  <a:latin typeface="Arial Narrow" panose="020B0606020202030204" pitchFamily="34" charset="0"/>
                </a:rPr>
                <a:t>, i</a:t>
              </a:r>
              <a:r>
                <a:rPr lang="en-US" sz="1200" baseline="-25000" dirty="0" smtClean="0">
                  <a:latin typeface="Arial Narrow" panose="020B0606020202030204" pitchFamily="34" charset="0"/>
                </a:rPr>
                <a:t>2</a:t>
              </a:r>
              <a:endParaRPr lang="en-US" sz="1200" baseline="-25000" dirty="0">
                <a:latin typeface="Arial Narrow" panose="020B0606020202030204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7231620" y="3927317"/>
              <a:ext cx="796685" cy="20313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Arial Narrow" panose="020B0606020202030204" pitchFamily="34" charset="0"/>
                </a:rPr>
                <a:t>a</a:t>
              </a:r>
              <a:r>
                <a:rPr lang="en-US" sz="1200" baseline="-25000" dirty="0" smtClean="0">
                  <a:latin typeface="Arial Narrow" panose="020B0606020202030204" pitchFamily="34" charset="0"/>
                </a:rPr>
                <a:t>1</a:t>
              </a:r>
              <a:r>
                <a:rPr lang="en-US" sz="1200" dirty="0" smtClean="0">
                  <a:latin typeface="Arial Narrow" panose="020B0606020202030204" pitchFamily="34" charset="0"/>
                </a:rPr>
                <a:t>, y</a:t>
              </a:r>
              <a:r>
                <a:rPr lang="en-US" sz="1200" baseline="-25000" dirty="0" smtClean="0">
                  <a:latin typeface="Arial Narrow" panose="020B0606020202030204" pitchFamily="34" charset="0"/>
                </a:rPr>
                <a:t>1</a:t>
              </a:r>
              <a:r>
                <a:rPr lang="en-US" sz="1200" dirty="0" smtClean="0">
                  <a:latin typeface="Arial Narrow" panose="020B0606020202030204" pitchFamily="34" charset="0"/>
                </a:rPr>
                <a:t>, i</a:t>
              </a:r>
              <a:r>
                <a:rPr lang="en-US" sz="1200" baseline="-25000" dirty="0" smtClean="0">
                  <a:latin typeface="Arial Narrow" panose="020B0606020202030204" pitchFamily="34" charset="0"/>
                </a:rPr>
                <a:t>2</a:t>
              </a:r>
              <a:endParaRPr lang="en-US" sz="1200" baseline="-25000" dirty="0">
                <a:latin typeface="Arial Narrow" panose="020B0606020202030204" pitchFamily="34" charset="0"/>
              </a:endParaRPr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7223680" y="5154036"/>
              <a:ext cx="804627" cy="206231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Arial Narrow" panose="020B0606020202030204" pitchFamily="34" charset="0"/>
                </a:rPr>
                <a:t>a</a:t>
              </a:r>
              <a:r>
                <a:rPr lang="en-US" sz="1200" baseline="-25000" dirty="0">
                  <a:latin typeface="Arial Narrow" panose="020B0606020202030204" pitchFamily="34" charset="0"/>
                </a:rPr>
                <a:t>2</a:t>
              </a:r>
              <a:r>
                <a:rPr lang="en-US" sz="1200" dirty="0" smtClean="0">
                  <a:latin typeface="Arial Narrow" panose="020B0606020202030204" pitchFamily="34" charset="0"/>
                </a:rPr>
                <a:t>, y</a:t>
              </a:r>
              <a:r>
                <a:rPr lang="en-US" sz="1200" baseline="-25000" dirty="0">
                  <a:latin typeface="Arial Narrow" panose="020B0606020202030204" pitchFamily="34" charset="0"/>
                </a:rPr>
                <a:t>2</a:t>
              </a:r>
              <a:r>
                <a:rPr lang="en-US" sz="1200" dirty="0" smtClean="0">
                  <a:latin typeface="Arial Narrow" panose="020B0606020202030204" pitchFamily="34" charset="0"/>
                </a:rPr>
                <a:t>, i</a:t>
              </a:r>
              <a:r>
                <a:rPr lang="en-US" sz="1200" baseline="-25000" dirty="0" smtClean="0">
                  <a:latin typeface="Arial Narrow" panose="020B0606020202030204" pitchFamily="34" charset="0"/>
                </a:rPr>
                <a:t>1</a:t>
              </a:r>
              <a:endParaRPr lang="en-US" sz="1200" baseline="-25000" dirty="0">
                <a:latin typeface="Arial Narrow" panose="020B0606020202030204" pitchFamily="34" charset="0"/>
              </a:endParaRPr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2720502" y="2979626"/>
              <a:ext cx="832734" cy="2286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latin typeface="Arial Narrow" panose="020B0606020202030204" pitchFamily="34" charset="0"/>
                </a:rPr>
                <a:t>a</a:t>
              </a:r>
              <a:r>
                <a:rPr lang="en-US" sz="1200" baseline="-25000" dirty="0" err="1">
                  <a:latin typeface="Arial Narrow" panose="020B0606020202030204" pitchFamily="34" charset="0"/>
                </a:rPr>
                <a:t>r</a:t>
              </a:r>
              <a:r>
                <a:rPr lang="en-US" sz="1200" dirty="0" smtClean="0">
                  <a:latin typeface="Arial Narrow" panose="020B0606020202030204" pitchFamily="34" charset="0"/>
                </a:rPr>
                <a:t>, </a:t>
              </a:r>
              <a:r>
                <a:rPr lang="en-US" sz="1200" dirty="0" err="1" smtClean="0">
                  <a:latin typeface="Arial Narrow" panose="020B0606020202030204" pitchFamily="34" charset="0"/>
                </a:rPr>
                <a:t>y</a:t>
              </a:r>
              <a:r>
                <a:rPr lang="en-US" sz="1200" baseline="-25000" dirty="0" err="1" smtClean="0">
                  <a:latin typeface="Arial Narrow" panose="020B0606020202030204" pitchFamily="34" charset="0"/>
                </a:rPr>
                <a:t>r</a:t>
              </a:r>
              <a:r>
                <a:rPr lang="en-US" sz="1200" dirty="0" smtClean="0">
                  <a:latin typeface="Arial Narrow" panose="020B0606020202030204" pitchFamily="34" charset="0"/>
                </a:rPr>
                <a:t>, i</a:t>
              </a:r>
              <a:r>
                <a:rPr lang="en-US" sz="1200" baseline="-25000" dirty="0" smtClean="0">
                  <a:latin typeface="Arial Narrow" panose="020B0606020202030204" pitchFamily="34" charset="0"/>
                </a:rPr>
                <a:t>17</a:t>
              </a:r>
              <a:endParaRPr lang="en-US" sz="1200" baseline="-25000" dirty="0">
                <a:latin typeface="Arial Narrow" panose="020B0606020202030204" pitchFamily="34" charset="0"/>
              </a:endParaRPr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3553236" y="2815963"/>
              <a:ext cx="893726" cy="2286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latin typeface="Arial Narrow" panose="020B0606020202030204" pitchFamily="34" charset="0"/>
                </a:rPr>
                <a:t>a</a:t>
              </a:r>
              <a:r>
                <a:rPr lang="en-US" sz="1200" baseline="-25000" dirty="0" err="1">
                  <a:latin typeface="Arial Narrow" panose="020B0606020202030204" pitchFamily="34" charset="0"/>
                </a:rPr>
                <a:t>r</a:t>
              </a:r>
              <a:r>
                <a:rPr lang="en-US" sz="1200" dirty="0" smtClean="0">
                  <a:latin typeface="Arial Narrow" panose="020B0606020202030204" pitchFamily="34" charset="0"/>
                </a:rPr>
                <a:t>, </a:t>
              </a:r>
              <a:r>
                <a:rPr lang="en-US" sz="1200" dirty="0" err="1" smtClean="0">
                  <a:latin typeface="Arial Narrow" panose="020B0606020202030204" pitchFamily="34" charset="0"/>
                </a:rPr>
                <a:t>y</a:t>
              </a:r>
              <a:r>
                <a:rPr lang="en-US" sz="1200" baseline="-25000" dirty="0" err="1" smtClean="0">
                  <a:latin typeface="Arial Narrow" panose="020B0606020202030204" pitchFamily="34" charset="0"/>
                </a:rPr>
                <a:t>r</a:t>
              </a:r>
              <a:r>
                <a:rPr lang="en-US" sz="1200" dirty="0" smtClean="0">
                  <a:latin typeface="Arial Narrow" panose="020B0606020202030204" pitchFamily="34" charset="0"/>
                </a:rPr>
                <a:t>, i</a:t>
              </a:r>
              <a:r>
                <a:rPr lang="en-US" sz="1200" baseline="-25000" dirty="0" smtClean="0">
                  <a:latin typeface="Arial Narrow" panose="020B0606020202030204" pitchFamily="34" charset="0"/>
                </a:rPr>
                <a:t>17</a:t>
              </a:r>
              <a:endParaRPr lang="en-US" sz="1200" baseline="-25000" dirty="0">
                <a:latin typeface="Arial Narrow" panose="020B0606020202030204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3553236" y="3055176"/>
              <a:ext cx="893726" cy="249405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Arial Narrow" panose="020B0606020202030204" pitchFamily="34" charset="0"/>
                </a:rPr>
                <a:t>a</a:t>
              </a:r>
              <a:r>
                <a:rPr lang="en-US" sz="1200" baseline="-25000" dirty="0" smtClean="0">
                  <a:latin typeface="Arial Narrow" panose="020B0606020202030204" pitchFamily="34" charset="0"/>
                </a:rPr>
                <a:t>17</a:t>
              </a:r>
              <a:r>
                <a:rPr lang="en-US" sz="1200" dirty="0" smtClean="0">
                  <a:latin typeface="Arial Narrow" panose="020B0606020202030204" pitchFamily="34" charset="0"/>
                </a:rPr>
                <a:t>, y</a:t>
              </a:r>
              <a:r>
                <a:rPr lang="en-US" sz="1200" baseline="-25000" dirty="0" smtClean="0">
                  <a:latin typeface="Arial Narrow" panose="020B0606020202030204" pitchFamily="34" charset="0"/>
                </a:rPr>
                <a:t>17</a:t>
              </a:r>
              <a:r>
                <a:rPr lang="en-US" sz="1200" dirty="0" smtClean="0">
                  <a:latin typeface="Arial Narrow" panose="020B0606020202030204" pitchFamily="34" charset="0"/>
                </a:rPr>
                <a:t>, </a:t>
              </a:r>
              <a:r>
                <a:rPr lang="en-US" sz="1200" dirty="0" err="1" smtClean="0">
                  <a:latin typeface="Arial Narrow" panose="020B0606020202030204" pitchFamily="34" charset="0"/>
                </a:rPr>
                <a:t>i</a:t>
              </a:r>
              <a:r>
                <a:rPr lang="en-US" sz="1200" baseline="-25000" dirty="0" err="1">
                  <a:latin typeface="Arial Narrow" panose="020B0606020202030204" pitchFamily="34" charset="0"/>
                </a:rPr>
                <a:t>r</a:t>
              </a:r>
              <a:endParaRPr lang="en-US" sz="1200" baseline="-25000" dirty="0">
                <a:latin typeface="Arial Narrow" panose="020B0606020202030204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2724472" y="3216483"/>
              <a:ext cx="828764" cy="2286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Arial Narrow" panose="020B0606020202030204" pitchFamily="34" charset="0"/>
                </a:rPr>
                <a:t>a</a:t>
              </a:r>
              <a:r>
                <a:rPr lang="en-US" sz="1200" baseline="-25000" dirty="0" smtClean="0">
                  <a:latin typeface="Arial Narrow" panose="020B0606020202030204" pitchFamily="34" charset="0"/>
                </a:rPr>
                <a:t>17</a:t>
              </a:r>
              <a:r>
                <a:rPr lang="en-US" sz="1200" dirty="0" smtClean="0">
                  <a:latin typeface="Arial Narrow" panose="020B0606020202030204" pitchFamily="34" charset="0"/>
                </a:rPr>
                <a:t>, y</a:t>
              </a:r>
              <a:r>
                <a:rPr lang="en-US" sz="1200" baseline="-25000" dirty="0" smtClean="0">
                  <a:latin typeface="Arial Narrow" panose="020B0606020202030204" pitchFamily="34" charset="0"/>
                </a:rPr>
                <a:t>17</a:t>
              </a:r>
              <a:r>
                <a:rPr lang="en-US" sz="1200" dirty="0" smtClean="0">
                  <a:latin typeface="Arial Narrow" panose="020B0606020202030204" pitchFamily="34" charset="0"/>
                </a:rPr>
                <a:t>, </a:t>
              </a:r>
              <a:r>
                <a:rPr lang="en-US" sz="1200" dirty="0" err="1" smtClean="0">
                  <a:latin typeface="Arial Narrow" panose="020B0606020202030204" pitchFamily="34" charset="0"/>
                </a:rPr>
                <a:t>i</a:t>
              </a:r>
              <a:r>
                <a:rPr lang="en-US" sz="1200" baseline="-25000" dirty="0" err="1">
                  <a:latin typeface="Arial Narrow" panose="020B0606020202030204" pitchFamily="34" charset="0"/>
                </a:rPr>
                <a:t>r</a:t>
              </a:r>
              <a:endParaRPr lang="en-US" sz="1200" baseline="-25000" dirty="0">
                <a:latin typeface="Arial Narrow" panose="020B0606020202030204" pitchFamily="34" charset="0"/>
              </a:endParaRPr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1759181" y="5360268"/>
              <a:ext cx="494554" cy="2286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latin typeface="Arial Narrow" panose="020B0606020202030204" pitchFamily="34" charset="0"/>
                </a:rPr>
                <a:t>v</a:t>
              </a:r>
              <a:r>
                <a:rPr lang="en-US" sz="1200" baseline="-25000" dirty="0" err="1" smtClean="0">
                  <a:latin typeface="Arial Narrow" panose="020B0606020202030204" pitchFamily="34" charset="0"/>
                </a:rPr>
                <a:t>EC</a:t>
              </a:r>
              <a:endParaRPr lang="en-US" sz="1200" baseline="-25000" dirty="0">
                <a:latin typeface="Arial Narrow" panose="020B0606020202030204" pitchFamily="34" charset="0"/>
              </a:endParaRPr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1809073" y="5928621"/>
              <a:ext cx="555895" cy="2286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latin typeface="Arial Narrow" panose="020B0606020202030204" pitchFamily="34" charset="0"/>
                </a:rPr>
                <a:t>v</a:t>
              </a:r>
              <a:r>
                <a:rPr lang="en-US" sz="1200" baseline="-25000" dirty="0" err="1" smtClean="0">
                  <a:latin typeface="Arial Narrow" panose="020B0606020202030204" pitchFamily="34" charset="0"/>
                </a:rPr>
                <a:t>EB</a:t>
              </a:r>
              <a:endParaRPr lang="en-US" sz="1200" baseline="-25000" dirty="0">
                <a:latin typeface="Arial Narrow" panose="020B0606020202030204" pitchFamily="34" charset="0"/>
              </a:endParaRPr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1812739" y="3473402"/>
              <a:ext cx="630244" cy="2286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latin typeface="Arial Narrow" panose="020B0606020202030204" pitchFamily="34" charset="0"/>
                </a:rPr>
                <a:t>v</a:t>
              </a:r>
              <a:r>
                <a:rPr lang="en-US" sz="1200" baseline="-25000" dirty="0" err="1" smtClean="0">
                  <a:latin typeface="Arial Narrow" panose="020B0606020202030204" pitchFamily="34" charset="0"/>
                </a:rPr>
                <a:t>T</a:t>
              </a:r>
              <a:endParaRPr lang="en-US" sz="1200" baseline="-25000" dirty="0">
                <a:latin typeface="Arial Narrow" panose="020B0606020202030204" pitchFamily="34" charset="0"/>
              </a:endParaRPr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2155230" y="2500951"/>
              <a:ext cx="471819" cy="301027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latin typeface="Arial Narrow" panose="020B0606020202030204" pitchFamily="34" charset="0"/>
                </a:rPr>
                <a:t>v</a:t>
              </a:r>
              <a:r>
                <a:rPr lang="en-US" sz="1200" baseline="-25000" dirty="0" err="1" smtClean="0">
                  <a:latin typeface="Arial Narrow" panose="020B0606020202030204" pitchFamily="34" charset="0"/>
                </a:rPr>
                <a:t>T</a:t>
              </a:r>
              <a:endParaRPr lang="en-US" sz="1200" baseline="-25000" dirty="0">
                <a:latin typeface="Arial Narrow" panose="020B0606020202030204" pitchFamily="34" charset="0"/>
              </a:endParaRPr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8028307" y="5538562"/>
              <a:ext cx="582645" cy="2286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latin typeface="Arial Narrow" panose="020B0606020202030204" pitchFamily="34" charset="0"/>
                </a:rPr>
                <a:t>v</a:t>
              </a:r>
              <a:r>
                <a:rPr lang="en-US" sz="1200" baseline="-25000" dirty="0" err="1" smtClean="0">
                  <a:latin typeface="Arial Narrow" panose="020B0606020202030204" pitchFamily="34" charset="0"/>
                </a:rPr>
                <a:t>BM</a:t>
              </a:r>
              <a:endParaRPr lang="en-US" sz="1200" baseline="-25000" dirty="0">
                <a:latin typeface="Arial Narrow" panose="020B0606020202030204" pitchFamily="34" charset="0"/>
              </a:endParaRPr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6670165" y="5521913"/>
              <a:ext cx="526531" cy="219953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latin typeface="Arial Narrow" panose="020B0606020202030204" pitchFamily="34" charset="0"/>
                </a:rPr>
                <a:t>v</a:t>
              </a:r>
              <a:r>
                <a:rPr lang="en-US" sz="1200" baseline="-25000" dirty="0" err="1" smtClean="0">
                  <a:latin typeface="Arial Narrow" panose="020B0606020202030204" pitchFamily="34" charset="0"/>
                </a:rPr>
                <a:t>BM</a:t>
              </a:r>
              <a:endParaRPr lang="en-US" sz="1200" baseline="-25000" dirty="0">
                <a:latin typeface="Arial Narrow" panose="020B0606020202030204" pitchFamily="34" charset="0"/>
              </a:endParaRPr>
            </a:p>
          </p:txBody>
        </p:sp>
        <p:cxnSp>
          <p:nvCxnSpPr>
            <p:cNvPr id="209" name="Curved Connector 208"/>
            <p:cNvCxnSpPr>
              <a:stCxn id="8" idx="6"/>
              <a:endCxn id="13" idx="6"/>
            </p:cNvCxnSpPr>
            <p:nvPr/>
          </p:nvCxnSpPr>
          <p:spPr>
            <a:xfrm>
              <a:off x="3586018" y="5237321"/>
              <a:ext cx="12700" cy="1196866"/>
            </a:xfrm>
            <a:prstGeom prst="curvedConnector3">
              <a:avLst>
                <a:gd name="adj1" fmla="val 1800000"/>
              </a:avLst>
            </a:prstGeom>
            <a:ln w="25400">
              <a:headEnd w="med" len="med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12" name="Rectangle 211"/>
            <p:cNvSpPr/>
            <p:nvPr/>
          </p:nvSpPr>
          <p:spPr>
            <a:xfrm>
              <a:off x="3707801" y="5767162"/>
              <a:ext cx="558119" cy="2286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latin typeface="Arial Narrow" panose="020B0606020202030204" pitchFamily="34" charset="0"/>
                </a:rPr>
                <a:t>u</a:t>
              </a:r>
              <a:r>
                <a:rPr lang="en-US" sz="1200" baseline="-25000" dirty="0" err="1" smtClean="0">
                  <a:latin typeface="Arial Narrow" panose="020B0606020202030204" pitchFamily="34" charset="0"/>
                </a:rPr>
                <a:t>CE</a:t>
              </a:r>
              <a:endParaRPr lang="en-US" sz="1200" baseline="-25000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3006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317650" y="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i="1" dirty="0" smtClean="0"/>
              <a:t>ENISI </a:t>
            </a:r>
            <a:r>
              <a:rPr lang="es-ES" sz="3600" dirty="0" smtClean="0"/>
              <a:t>LP Simulation Results</a:t>
            </a:r>
            <a:endParaRPr lang="es-ES" sz="3600" dirty="0"/>
          </a:p>
        </p:txBody>
      </p:sp>
      <p:pic>
        <p:nvPicPr>
          <p:cNvPr id="5" name="Picture 2" descr="C:\Users\acarbo\Desktop\HP Modeling 2012\Paper HP modeling\Figures\Figure 6 ENISI\Th1Th17Treg_LP 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17" y="762000"/>
            <a:ext cx="7165983" cy="543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419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6164" y="15421"/>
            <a:ext cx="7507836" cy="1143000"/>
          </a:xfrm>
        </p:spPr>
        <p:txBody>
          <a:bodyPr/>
          <a:lstStyle/>
          <a:p>
            <a:r>
              <a:rPr lang="en-US" sz="2800" dirty="0" smtClean="0"/>
              <a:t>Calibrating cell/cytokine interactions</a:t>
            </a:r>
            <a:endParaRPr lang="en-US" sz="2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8572159"/>
              </p:ext>
            </p:extLst>
          </p:nvPr>
        </p:nvGraphicFramePr>
        <p:xfrm>
          <a:off x="304800" y="1524001"/>
          <a:ext cx="8686800" cy="4023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6954"/>
                <a:gridCol w="7889846"/>
              </a:tblGrid>
              <a:tr h="335012">
                <a:tc>
                  <a:txBody>
                    <a:bodyPr/>
                    <a:lstStyle/>
                    <a:p>
                      <a:r>
                        <a:rPr lang="en-US" dirty="0" smtClean="0"/>
                        <a:t>Cell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Cytokines secreted, Reference</a:t>
                      </a:r>
                      <a:endParaRPr lang="en-US" dirty="0"/>
                    </a:p>
                  </a:txBody>
                  <a:tcPr/>
                </a:tc>
              </a:tr>
              <a:tr h="578241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pEC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IL-8, MCP-1, GM-CSF and TNF-a;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IL-6(L),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Artis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2010 Ann. Rev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Imm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.;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IL-1B, IL-6 (Littman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Rudensky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);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Did not secrete: IL-2, IL-4, IL-5, IL-6, IL-12p40, or IFN-y</a:t>
                      </a:r>
                      <a:endParaRPr lang="en-US" dirty="0"/>
                    </a:p>
                  </a:txBody>
                  <a:tcPr/>
                </a:tc>
              </a:tr>
              <a:tr h="335012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eDC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IL23 (Ng10)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TNFa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(Iwasaki, though associated with peripheral DC) </a:t>
                      </a:r>
                      <a:endParaRPr lang="en-US" dirty="0"/>
                    </a:p>
                  </a:txBody>
                  <a:tcPr/>
                </a:tc>
              </a:tr>
              <a:tr h="335012">
                <a:tc>
                  <a:txBody>
                    <a:bodyPr/>
                    <a:lstStyle/>
                    <a:p>
                      <a:r>
                        <a:rPr lang="en-US" dirty="0" smtClean="0"/>
                        <a:t>Th17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IL-17, IL-22 (Littman and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Rudensky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2010) </a:t>
                      </a:r>
                      <a:endParaRPr lang="en-US" dirty="0"/>
                    </a:p>
                  </a:txBody>
                  <a:tcPr/>
                </a:tc>
              </a:tr>
              <a:tr h="826058">
                <a:tc>
                  <a:txBody>
                    <a:bodyPr/>
                    <a:lstStyle/>
                    <a:p>
                      <a:r>
                        <a:rPr lang="en-US" dirty="0" smtClean="0"/>
                        <a:t>M1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L1, IL6, IL23,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IFNy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Mosser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and Edwards 2008), IL-12 (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Subhra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K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Biswas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&amp; Alberto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Mantovani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2010);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TNFa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Schook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Albrecht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Galllay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Jongeneel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1994);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MCP-1 (Immunology 2001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Roitt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Brostoff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Male) </a:t>
                      </a:r>
                      <a:endParaRPr lang="en-US" dirty="0"/>
                    </a:p>
                  </a:txBody>
                  <a:tcPr/>
                </a:tc>
              </a:tr>
              <a:tr h="335012">
                <a:tc>
                  <a:txBody>
                    <a:bodyPr/>
                    <a:lstStyle/>
                    <a:p>
                      <a:r>
                        <a:rPr lang="en-US" dirty="0" smtClean="0"/>
                        <a:t>M2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IL-10 (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Mosser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and Edwards 2008) </a:t>
                      </a:r>
                      <a:endParaRPr lang="en-US" dirty="0"/>
                    </a:p>
                  </a:txBody>
                  <a:tcPr/>
                </a:tc>
              </a:tr>
              <a:tr h="335012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tDC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7824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Th1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3198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ENISI-HPC-exp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0"/>
            <a:ext cx="7809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6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NISI-HPC-result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0"/>
            <a:ext cx="76371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828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Shot 2012-05-11 at 3.34.32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0"/>
            <a:ext cx="8763000" cy="436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95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9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Interactions among things </a:t>
            </a:r>
            <a:r>
              <a:rPr lang="en-US" sz="2800" dirty="0" smtClean="0">
                <a:solidFill>
                  <a:srgbClr val="C0504D"/>
                </a:solidFill>
              </a:rPr>
              <a:t>correlate</a:t>
            </a:r>
            <a:r>
              <a:rPr lang="en-US" sz="2800" dirty="0" smtClean="0"/>
              <a:t> their states.</a:t>
            </a:r>
          </a:p>
          <a:p>
            <a:pPr marL="0" indent="0" algn="ctr">
              <a:buNone/>
            </a:pPr>
            <a:endParaRPr lang="en-US" sz="1400" dirty="0"/>
          </a:p>
          <a:p>
            <a:pPr marL="0" indent="0" algn="ctr">
              <a:buNone/>
            </a:pPr>
            <a:r>
              <a:rPr lang="en-US" sz="2800" dirty="0" smtClean="0"/>
              <a:t>Each time step in each run gives the </a:t>
            </a:r>
            <a:br>
              <a:rPr lang="en-US" sz="2800" dirty="0" smtClean="0"/>
            </a:br>
            <a:r>
              <a:rPr lang="en-US" sz="2800" dirty="0" smtClean="0"/>
              <a:t>state of the system at that time:</a:t>
            </a:r>
          </a:p>
          <a:p>
            <a:pPr marL="0" indent="0" algn="ctr">
              <a:buNone/>
            </a:pPr>
            <a:r>
              <a:rPr lang="en-US" sz="4000" dirty="0" smtClean="0"/>
              <a:t>             </a:t>
            </a:r>
            <a:endParaRPr lang="en-US" sz="2800" dirty="0"/>
          </a:p>
          <a:p>
            <a:pPr marL="0" indent="0" algn="ctr">
              <a:buNone/>
            </a:pPr>
            <a:r>
              <a:rPr lang="en-US" sz="2800" dirty="0" smtClean="0"/>
              <a:t>The state in any one run is a </a:t>
            </a:r>
            <a:r>
              <a:rPr lang="en-US" sz="2800" dirty="0" smtClean="0">
                <a:solidFill>
                  <a:schemeClr val="accent2"/>
                </a:solidFill>
              </a:rPr>
              <a:t>sample</a:t>
            </a:r>
            <a:r>
              <a:rPr lang="en-US" sz="2800" dirty="0" smtClean="0"/>
              <a:t> from </a:t>
            </a:r>
            <a:br>
              <a:rPr lang="en-US" sz="2800" dirty="0" smtClean="0"/>
            </a:br>
            <a:r>
              <a:rPr lang="en-US" sz="2800" dirty="0" smtClean="0"/>
              <a:t>the joint distribution of </a:t>
            </a:r>
            <a:r>
              <a:rPr lang="en-US" sz="2800" dirty="0" smtClean="0">
                <a:solidFill>
                  <a:srgbClr val="C0504D"/>
                </a:solidFill>
              </a:rPr>
              <a:t>possible</a:t>
            </a:r>
            <a:r>
              <a:rPr lang="en-US" sz="2800" dirty="0" smtClean="0"/>
              <a:t> states:</a:t>
            </a:r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36164" y="0"/>
            <a:ext cx="7507836" cy="140335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What does an ABM</a:t>
            </a:r>
            <a:r>
              <a:rPr lang="en-US" sz="3200" dirty="0"/>
              <a:t> </a:t>
            </a:r>
            <a:r>
              <a:rPr lang="en-US" sz="3200" dirty="0" smtClean="0"/>
              <a:t>compute?</a:t>
            </a:r>
            <a:endParaRPr lang="en-US" sz="3200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5105400"/>
            <a:ext cx="4914900" cy="4699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657" y="3366407"/>
            <a:ext cx="787400" cy="469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83704" y="3574697"/>
            <a:ext cx="2175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(</a:t>
            </a:r>
            <a:r>
              <a:rPr lang="en-US" sz="2800" dirty="0" err="1">
                <a:solidFill>
                  <a:schemeClr val="accent1"/>
                </a:solidFill>
              </a:rPr>
              <a:t>kN</a:t>
            </a:r>
            <a:r>
              <a:rPr lang="en-US" sz="2800" dirty="0"/>
              <a:t> numbers)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66643" y="5486400"/>
            <a:ext cx="2098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(</a:t>
            </a:r>
            <a:r>
              <a:rPr lang="en-US" sz="2800" i="1" dirty="0" err="1">
                <a:solidFill>
                  <a:schemeClr val="accent2"/>
                </a:solidFill>
              </a:rPr>
              <a:t>k</a:t>
            </a:r>
            <a:r>
              <a:rPr lang="en-US" sz="2800" i="1" baseline="30000" dirty="0" err="1">
                <a:solidFill>
                  <a:schemeClr val="accent2"/>
                </a:solidFill>
              </a:rPr>
              <a:t>N</a:t>
            </a:r>
            <a:r>
              <a:rPr lang="en-US" sz="2800" dirty="0"/>
              <a:t> </a:t>
            </a:r>
            <a:r>
              <a:rPr lang="en-US" sz="2800" dirty="0" smtClean="0"/>
              <a:t>numbers)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69834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0" y="1141413"/>
            <a:ext cx="3654425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Helvetica" charset="0"/>
              </a:rPr>
              <a:t>2. 	a representation, generally in miniature, </a:t>
            </a:r>
            <a:br>
              <a:rPr lang="en-US" sz="2400">
                <a:solidFill>
                  <a:schemeClr val="bg1"/>
                </a:solidFill>
                <a:latin typeface="Helvetica" charset="0"/>
              </a:rPr>
            </a:br>
            <a:r>
              <a:rPr lang="en-US" sz="2400">
                <a:solidFill>
                  <a:schemeClr val="bg1"/>
                </a:solidFill>
                <a:latin typeface="Helvetica" charset="0"/>
              </a:rPr>
              <a:t>to show the construction or appearance of something.</a:t>
            </a: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88" y="955675"/>
            <a:ext cx="5738812" cy="430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3338"/>
            <a:ext cx="9144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Helvetica" charset="0"/>
              </a:rPr>
              <a:t>A </a:t>
            </a:r>
            <a:r>
              <a:rPr lang="en-US" sz="3200" b="1" i="1">
                <a:solidFill>
                  <a:schemeClr val="bg1"/>
                </a:solidFill>
                <a:latin typeface="Helvetica" charset="0"/>
              </a:rPr>
              <a:t>model</a:t>
            </a:r>
            <a:r>
              <a:rPr lang="en-US" sz="3200" b="1">
                <a:solidFill>
                  <a:schemeClr val="bg1"/>
                </a:solidFill>
                <a:latin typeface="Helvetica" charset="0"/>
              </a:rPr>
              <a:t> is …</a:t>
            </a:r>
          </a:p>
        </p:txBody>
      </p:sp>
    </p:spTree>
    <p:extLst>
      <p:ext uri="{BB962C8B-B14F-4D97-AF65-F5344CB8AC3E}">
        <p14:creationId xmlns:p14="http://schemas.microsoft.com/office/powerpoint/2010/main" val="2243138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620000" cy="85557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 complete description of the </a:t>
            </a:r>
            <a:br>
              <a:rPr lang="en-US" sz="3200" dirty="0" smtClean="0"/>
            </a:br>
            <a:r>
              <a:rPr lang="en-US" sz="3200" dirty="0" smtClean="0"/>
              <a:t>resulting joint distribution is impossible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1995" cy="170462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800" dirty="0" smtClean="0"/>
              <a:t>Describing the distribution for just </a:t>
            </a:r>
            <a:r>
              <a:rPr lang="en-US" sz="2800" dirty="0"/>
              <a:t>32 </a:t>
            </a:r>
            <a:r>
              <a:rPr lang="en-US" sz="2800" dirty="0" smtClean="0"/>
              <a:t>cells, each with 3 </a:t>
            </a:r>
            <a:r>
              <a:rPr lang="en-US" sz="2800" dirty="0"/>
              <a:t>states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– here </a:t>
            </a:r>
            <a:r>
              <a:rPr lang="en-US" sz="2800" b="1" dirty="0" smtClean="0"/>
              <a:t>N</a:t>
            </a:r>
            <a:r>
              <a:rPr lang="en-US" sz="2800" dirty="0" smtClean="0"/>
              <a:t>aive,</a:t>
            </a:r>
            <a:r>
              <a:rPr lang="en-US" sz="2800" b="1" dirty="0" smtClean="0"/>
              <a:t> I</a:t>
            </a:r>
            <a:r>
              <a:rPr lang="en-US" sz="2800" dirty="0" smtClean="0"/>
              <a:t>nflammatory, </a:t>
            </a:r>
            <a:r>
              <a:rPr lang="en-US" sz="2800" b="1" dirty="0" smtClean="0"/>
              <a:t>R</a:t>
            </a:r>
            <a:r>
              <a:rPr lang="en-US" sz="2800" dirty="0" smtClean="0"/>
              <a:t>egulatory – </a:t>
            </a:r>
            <a:br>
              <a:rPr lang="en-US" sz="2800" dirty="0" smtClean="0"/>
            </a:br>
            <a:r>
              <a:rPr lang="en-US" sz="2800" dirty="0" smtClean="0"/>
              <a:t>would require </a:t>
            </a:r>
            <a:r>
              <a:rPr lang="en-US" sz="2800" dirty="0" smtClean="0">
                <a:solidFill>
                  <a:schemeClr val="accent2"/>
                </a:solidFill>
              </a:rPr>
              <a:t>1.5 PB</a:t>
            </a:r>
            <a:r>
              <a:rPr lang="en-US" sz="2800" dirty="0" smtClean="0">
                <a:solidFill>
                  <a:srgbClr val="F79646"/>
                </a:solidFill>
              </a:rPr>
              <a:t> </a:t>
            </a:r>
            <a:r>
              <a:rPr lang="en-US" sz="2800" dirty="0"/>
              <a:t> 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 smtClean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792088"/>
              </p:ext>
            </p:extLst>
          </p:nvPr>
        </p:nvGraphicFramePr>
        <p:xfrm>
          <a:off x="1166090" y="3191110"/>
          <a:ext cx="6742546" cy="2482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9063"/>
                <a:gridCol w="618180"/>
                <a:gridCol w="701397"/>
                <a:gridCol w="748950"/>
                <a:gridCol w="689509"/>
                <a:gridCol w="3245447"/>
              </a:tblGrid>
              <a:tr h="368434">
                <a:tc>
                  <a:txBody>
                    <a:bodyPr/>
                    <a:lstStyle/>
                    <a:p>
                      <a:r>
                        <a:rPr lang="en-US" dirty="0" smtClean="0"/>
                        <a:t>Alice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Carol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David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Ellen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probability of this configuration</a:t>
                      </a:r>
                    </a:p>
                    <a:p>
                      <a:pPr algn="ctr"/>
                      <a:r>
                        <a:rPr lang="en-US" dirty="0" smtClean="0"/>
                        <a:t>of states at</a:t>
                      </a:r>
                      <a:r>
                        <a:rPr lang="en-US" baseline="0" dirty="0" smtClean="0"/>
                        <a:t> time T</a:t>
                      </a:r>
                      <a:endParaRPr lang="en-US" dirty="0"/>
                    </a:p>
                  </a:txBody>
                  <a:tcPr/>
                </a:tc>
              </a:tr>
              <a:tr h="36843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0.002</a:t>
                      </a:r>
                      <a:endParaRPr lang="en-US" dirty="0"/>
                    </a:p>
                  </a:txBody>
                  <a:tcPr/>
                </a:tc>
              </a:tr>
              <a:tr h="36843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0.013</a:t>
                      </a:r>
                      <a:endParaRPr lang="en-US" dirty="0"/>
                    </a:p>
                  </a:txBody>
                  <a:tcPr/>
                </a:tc>
              </a:tr>
              <a:tr h="36843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0.004</a:t>
                      </a:r>
                      <a:endParaRPr lang="en-US" dirty="0"/>
                    </a:p>
                  </a:txBody>
                  <a:tcPr/>
                </a:tc>
              </a:tr>
              <a:tr h="36843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0.108</a:t>
                      </a:r>
                      <a:endParaRPr lang="en-US" dirty="0"/>
                    </a:p>
                  </a:txBody>
                  <a:tcPr/>
                </a:tc>
              </a:tr>
              <a:tr h="36843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0.006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764178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6164" y="0"/>
            <a:ext cx="7507836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Instead, compute averages over multiple simulations (Monte Carlo samples)</a:t>
            </a:r>
            <a:endParaRPr lang="en-US" sz="3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458200" cy="4495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Each run of the (stochastic) simulation produces a different result, drawn from the joint distribution</a:t>
            </a:r>
            <a:endParaRPr lang="en-US" sz="2400" dirty="0" smtClean="0"/>
          </a:p>
          <a:p>
            <a:r>
              <a:rPr lang="en-US" sz="2800" dirty="0" smtClean="0"/>
              <a:t>Estimating the joint distribution itself is not feasible</a:t>
            </a:r>
          </a:p>
          <a:p>
            <a:r>
              <a:rPr lang="en-US" sz="2800" dirty="0" smtClean="0"/>
              <a:t>Statistics of the joint distribution </a:t>
            </a:r>
            <a:r>
              <a:rPr lang="en-US" sz="2800" dirty="0" smtClean="0"/>
              <a:t>can be estimated from many samples</a:t>
            </a: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 smtClean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Efficient computation is essential!</a:t>
            </a:r>
            <a:endParaRPr lang="en-US" sz="2400" dirty="0">
              <a:ln>
                <a:solidFill>
                  <a:schemeClr val="accent2"/>
                </a:solidFill>
              </a:ln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871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Blind_Men_Describe_an_Elephant_by_sheherazahde.jpe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9" b="5569"/>
          <a:stretch>
            <a:fillRect/>
          </a:stretch>
        </p:blipFill>
        <p:spPr>
          <a:xfrm>
            <a:off x="258860" y="821972"/>
            <a:ext cx="6594529" cy="3626737"/>
          </a:xfrm>
        </p:spPr>
      </p:pic>
      <p:grpSp>
        <p:nvGrpSpPr>
          <p:cNvPr id="2" name="Group 1"/>
          <p:cNvGrpSpPr/>
          <p:nvPr/>
        </p:nvGrpSpPr>
        <p:grpSpPr>
          <a:xfrm>
            <a:off x="242531" y="328349"/>
            <a:ext cx="8901469" cy="4695548"/>
            <a:chOff x="242531" y="328349"/>
            <a:chExt cx="8901469" cy="4695548"/>
          </a:xfrm>
        </p:grpSpPr>
        <p:sp>
          <p:nvSpPr>
            <p:cNvPr id="7" name="TextBox 6"/>
            <p:cNvSpPr txBox="1"/>
            <p:nvPr/>
          </p:nvSpPr>
          <p:spPr>
            <a:xfrm>
              <a:off x="6853389" y="2127430"/>
              <a:ext cx="229061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FFFF00"/>
                  </a:solidFill>
                </a:rPr>
                <a:t>Agent-based</a:t>
              </a:r>
              <a:br>
                <a:rPr lang="en-US" sz="3200" dirty="0" smtClean="0">
                  <a:solidFill>
                    <a:srgbClr val="FFFF00"/>
                  </a:solidFill>
                </a:rPr>
              </a:br>
              <a:r>
                <a:rPr lang="en-US" sz="3200" dirty="0" smtClean="0">
                  <a:solidFill>
                    <a:srgbClr val="FFFF00"/>
                  </a:solidFill>
                </a:rPr>
                <a:t>models</a:t>
              </a:r>
              <a:endParaRPr lang="en-US" sz="3200" dirty="0">
                <a:solidFill>
                  <a:srgbClr val="FFFF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42531" y="4439121"/>
              <a:ext cx="754164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FFFF00"/>
                  </a:solidFill>
                </a:rPr>
                <a:t>Ordinary differential equation (ODE) models</a:t>
              </a:r>
              <a:endParaRPr lang="en-US" sz="3200" dirty="0">
                <a:solidFill>
                  <a:srgbClr val="FFFF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5548" y="328349"/>
              <a:ext cx="453100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FFFF00"/>
                  </a:solidFill>
                </a:rPr>
                <a:t>Reaction-diffusion models</a:t>
              </a:r>
              <a:endParaRPr lang="en-US" sz="3200" dirty="0">
                <a:solidFill>
                  <a:srgbClr val="FFFF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83403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42531" y="4439121"/>
            <a:ext cx="75416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Ordinary differential equation (ODE) models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6" name="Content Placeholder 5" descr="Blind_Men_Describe_an_Elephant_by_sheherazahde.jpe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" t="9668" r="72706" b="5569"/>
          <a:stretch/>
        </p:blipFill>
        <p:spPr>
          <a:xfrm>
            <a:off x="601580" y="989263"/>
            <a:ext cx="1457158" cy="3459446"/>
          </a:xfrm>
        </p:spPr>
      </p:pic>
      <p:pic>
        <p:nvPicPr>
          <p:cNvPr id="10" name="Content Placeholder 5" descr="Blind_Men_Describe_an_Elephant_by_sheherazahde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0" t="35545" r="26689" b="5569"/>
          <a:stretch/>
        </p:blipFill>
        <p:spPr>
          <a:xfrm>
            <a:off x="3515895" y="2045368"/>
            <a:ext cx="1577474" cy="24033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8863" y="4810360"/>
            <a:ext cx="791755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FFFF00"/>
                </a:solidFill>
              </a:rPr>
              <a:t>emphasize aggregate, population outcomes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FFFF00"/>
                </a:solidFill>
              </a:rPr>
              <a:t>assume network exhibits regularities</a:t>
            </a:r>
            <a:endParaRPr lang="en-US" sz="3200" dirty="0">
              <a:solidFill>
                <a:srgbClr val="FFFF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FFFF00"/>
                </a:solidFill>
              </a:rPr>
              <a:t>assumes averages are representative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FFFF00"/>
                </a:solidFill>
              </a:rPr>
              <a:t>produce dynamical equations of state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81053" y="10627"/>
            <a:ext cx="3641646" cy="406948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058738" y="-2535"/>
            <a:ext cx="4483045" cy="12645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4" descr="MTML4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" r="242"/>
          <a:stretch/>
        </p:blipFill>
        <p:spPr>
          <a:xfrm>
            <a:off x="2058738" y="0"/>
            <a:ext cx="4483045" cy="1117374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968" y="2938199"/>
            <a:ext cx="3263900" cy="952500"/>
          </a:xfrm>
          <a:prstGeom prst="rect">
            <a:avLst/>
          </a:prstGeom>
        </p:spPr>
      </p:pic>
      <p:pic>
        <p:nvPicPr>
          <p:cNvPr id="5" name="Picture 4" descr="09-chem_reactorsE(2)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943" y="169218"/>
            <a:ext cx="2429131" cy="26501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3519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9144000" cy="29811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ontent Placeholder 4" descr="MTML4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" r="242"/>
          <a:stretch/>
        </p:blipFill>
        <p:spPr>
          <a:xfrm>
            <a:off x="61481" y="3751814"/>
            <a:ext cx="5575549" cy="1389674"/>
          </a:xfrm>
          <a:prstGeom prst="rect">
            <a:avLst/>
          </a:prstGeom>
        </p:spPr>
      </p:pic>
      <p:pic>
        <p:nvPicPr>
          <p:cNvPr id="3" name="Picture 2" descr="MTML4subgraph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8" y="3755764"/>
            <a:ext cx="5626480" cy="1388964"/>
          </a:xfrm>
          <a:prstGeom prst="rect">
            <a:avLst/>
          </a:prstGeom>
        </p:spPr>
      </p:pic>
      <p:pic>
        <p:nvPicPr>
          <p:cNvPr id="8" name="Picture 7" descr="MTML4subgraph3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556" y="3675841"/>
            <a:ext cx="3987800" cy="3149600"/>
          </a:xfrm>
          <a:prstGeom prst="rect">
            <a:avLst/>
          </a:prstGeom>
        </p:spPr>
      </p:pic>
      <p:pic>
        <p:nvPicPr>
          <p:cNvPr id="6" name="Content Placeholder 5" descr="Blind_Men_Describe_an_Elephant_by_sheherazahde.jpeg"/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2" t="5569" r="45339" b="41527"/>
          <a:stretch/>
        </p:blipFill>
        <p:spPr>
          <a:xfrm>
            <a:off x="2153535" y="821973"/>
            <a:ext cx="1617580" cy="2159186"/>
          </a:xfrm>
        </p:spPr>
      </p:pic>
      <p:sp>
        <p:nvSpPr>
          <p:cNvPr id="9" name="TextBox 8"/>
          <p:cNvSpPr txBox="1"/>
          <p:nvPr/>
        </p:nvSpPr>
        <p:spPr>
          <a:xfrm>
            <a:off x="715548" y="328349"/>
            <a:ext cx="453100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Reaction-diffusion models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64046" y="1016000"/>
            <a:ext cx="55707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274320">
              <a:buFont typeface="Arial"/>
              <a:buChar char="•"/>
            </a:pPr>
            <a:r>
              <a:rPr lang="en-US" sz="3200" dirty="0" smtClean="0">
                <a:solidFill>
                  <a:srgbClr val="FFFF00"/>
                </a:solidFill>
              </a:rPr>
              <a:t>emphasize network structure</a:t>
            </a:r>
          </a:p>
          <a:p>
            <a:pPr marL="457200" indent="-274320">
              <a:buFont typeface="Arial"/>
              <a:buChar char="•"/>
            </a:pPr>
            <a:r>
              <a:rPr lang="en-US" sz="3200" dirty="0" smtClean="0">
                <a:solidFill>
                  <a:srgbClr val="FFFF00"/>
                </a:solidFill>
              </a:rPr>
              <a:t>assume fixed detailed network</a:t>
            </a:r>
          </a:p>
          <a:p>
            <a:pPr marL="457200" indent="-274320">
              <a:buFont typeface="Arial"/>
              <a:buChar char="•"/>
            </a:pPr>
            <a:r>
              <a:rPr lang="en-US" sz="3200" dirty="0" smtClean="0">
                <a:solidFill>
                  <a:srgbClr val="FFFF00"/>
                </a:solidFill>
              </a:rPr>
              <a:t>are “equation-free”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4745" y="3121604"/>
            <a:ext cx="2543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subgraph</a:t>
            </a:r>
            <a:r>
              <a:rPr lang="en-US" sz="2400" dirty="0" smtClean="0"/>
              <a:t> selection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976489" y="3140264"/>
            <a:ext cx="4264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transmission tree reconstruction</a:t>
            </a:r>
            <a:endParaRPr lang="en-US" sz="2400" dirty="0"/>
          </a:p>
        </p:txBody>
      </p:sp>
      <p:pic>
        <p:nvPicPr>
          <p:cNvPr id="7" name="Picture 6" descr="MTML4subgraph2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" y="3751030"/>
            <a:ext cx="3708654" cy="1393698"/>
          </a:xfrm>
          <a:prstGeom prst="rect">
            <a:avLst/>
          </a:prstGeom>
        </p:spPr>
      </p:pic>
      <p:pic>
        <p:nvPicPr>
          <p:cNvPr id="16" name="Picture 15" descr="MTML4subgraph4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456" y="3675841"/>
            <a:ext cx="3517900" cy="3149600"/>
          </a:xfrm>
          <a:prstGeom prst="rect">
            <a:avLst/>
          </a:prstGeom>
        </p:spPr>
      </p:pic>
      <p:pic>
        <p:nvPicPr>
          <p:cNvPr id="17" name="Picture 16" descr="MTML4subgraph5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414" y="3675841"/>
            <a:ext cx="3009900" cy="2463800"/>
          </a:xfrm>
          <a:prstGeom prst="rect">
            <a:avLst/>
          </a:prstGeom>
        </p:spPr>
      </p:pic>
      <p:pic>
        <p:nvPicPr>
          <p:cNvPr id="18" name="Picture 17" descr="MTML4subgraph6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414" y="3675841"/>
            <a:ext cx="2705100" cy="3124200"/>
          </a:xfrm>
          <a:prstGeom prst="rect">
            <a:avLst/>
          </a:prstGeom>
        </p:spPr>
      </p:pic>
      <p:sp>
        <p:nvSpPr>
          <p:cNvPr id="19" name="Freeform 18"/>
          <p:cNvSpPr/>
          <p:nvPr/>
        </p:nvSpPr>
        <p:spPr>
          <a:xfrm>
            <a:off x="1847273" y="3523455"/>
            <a:ext cx="5022272" cy="2742690"/>
          </a:xfrm>
          <a:custGeom>
            <a:avLst/>
            <a:gdLst>
              <a:gd name="connsiteX0" fmla="*/ 0 w 5022272"/>
              <a:gd name="connsiteY0" fmla="*/ 1533454 h 2742690"/>
              <a:gd name="connsiteX1" fmla="*/ 2332182 w 5022272"/>
              <a:gd name="connsiteY1" fmla="*/ 2699545 h 2742690"/>
              <a:gd name="connsiteX2" fmla="*/ 4421909 w 5022272"/>
              <a:gd name="connsiteY2" fmla="*/ 182636 h 2742690"/>
              <a:gd name="connsiteX3" fmla="*/ 5022272 w 5022272"/>
              <a:gd name="connsiteY3" fmla="*/ 194181 h 2742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272" h="2742690">
                <a:moveTo>
                  <a:pt x="0" y="1533454"/>
                </a:moveTo>
                <a:cubicBezTo>
                  <a:pt x="797598" y="2229067"/>
                  <a:pt x="1595197" y="2924681"/>
                  <a:pt x="2332182" y="2699545"/>
                </a:cubicBezTo>
                <a:cubicBezTo>
                  <a:pt x="3069167" y="2474409"/>
                  <a:pt x="3973561" y="600197"/>
                  <a:pt x="4421909" y="182636"/>
                </a:cubicBezTo>
                <a:cubicBezTo>
                  <a:pt x="4870257" y="-234925"/>
                  <a:pt x="5022272" y="194181"/>
                  <a:pt x="5022272" y="194181"/>
                </a:cubicBezTo>
              </a:path>
            </a:pathLst>
          </a:custGeom>
          <a:ln w="34925"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2886364"/>
            <a:ext cx="9146347" cy="397163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3233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3" grpId="0"/>
      <p:bldP spid="19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Blind_Men_Describe_an_Elephant_by_sheherazahde.jpeg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60" t="28665" b="21875"/>
          <a:stretch/>
        </p:blipFill>
        <p:spPr>
          <a:xfrm>
            <a:off x="6093694" y="1270016"/>
            <a:ext cx="1519389" cy="2018631"/>
          </a:xfrm>
        </p:spPr>
      </p:pic>
      <p:sp>
        <p:nvSpPr>
          <p:cNvPr id="7" name="TextBox 6"/>
          <p:cNvSpPr txBox="1"/>
          <p:nvPr/>
        </p:nvSpPr>
        <p:spPr>
          <a:xfrm>
            <a:off x="23926" y="406332"/>
            <a:ext cx="62553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Agent-based models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FFFF00"/>
                </a:solidFill>
              </a:rPr>
              <a:t>emphasize individual interactions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FFFF00"/>
                </a:solidFill>
              </a:rPr>
              <a:t>assume interaction network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FFFF00"/>
                </a:solidFill>
              </a:rPr>
              <a:t>simulate a few instances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8" name="1. ENISI 3D Vis 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494" y="3306947"/>
            <a:ext cx="6045200" cy="3532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0882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IHSatellit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821" y="0"/>
            <a:ext cx="5397718" cy="6783619"/>
          </a:xfrm>
          <a:prstGeom prst="rect">
            <a:avLst/>
          </a:prstGeom>
        </p:spPr>
      </p:pic>
      <p:pic>
        <p:nvPicPr>
          <p:cNvPr id="16" name="Picture 15" descr="map_nih_s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9" y="793363"/>
            <a:ext cx="4879221" cy="5321805"/>
          </a:xfrm>
          <a:prstGeom prst="rect">
            <a:avLst/>
          </a:prstGeom>
        </p:spPr>
      </p:pic>
      <p:pic>
        <p:nvPicPr>
          <p:cNvPr id="8" name="Picture 7" descr="NIHHome.tif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6" t="5420" r="12858" b="12559"/>
          <a:stretch/>
        </p:blipFill>
        <p:spPr>
          <a:xfrm>
            <a:off x="2678546" y="1321770"/>
            <a:ext cx="3625273" cy="41161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Different models are appropriate for different questions</a:t>
            </a:r>
            <a:endParaRPr lang="en-US" sz="3200" dirty="0"/>
          </a:p>
        </p:txBody>
      </p:sp>
      <p:pic>
        <p:nvPicPr>
          <p:cNvPr id="9" name="Picture 8" descr="MIDAS-PMC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458" y="793363"/>
            <a:ext cx="4456112" cy="4644546"/>
          </a:xfrm>
          <a:prstGeom prst="rect">
            <a:avLst/>
          </a:prstGeom>
        </p:spPr>
      </p:pic>
      <p:pic>
        <p:nvPicPr>
          <p:cNvPr id="7" name="Picture 6" descr="NIHReporter.pd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96"/>
          <a:stretch/>
        </p:blipFill>
        <p:spPr>
          <a:xfrm>
            <a:off x="1290942" y="1639455"/>
            <a:ext cx="5199751" cy="267811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900545" y="1841724"/>
            <a:ext cx="7250545" cy="2141458"/>
            <a:chOff x="-738909" y="2566333"/>
            <a:chExt cx="7250545" cy="2141458"/>
          </a:xfrm>
        </p:grpSpPr>
        <p:sp>
          <p:nvSpPr>
            <p:cNvPr id="14" name="Rectangle 13"/>
            <p:cNvSpPr/>
            <p:nvPr/>
          </p:nvSpPr>
          <p:spPr>
            <a:xfrm>
              <a:off x="-738909" y="2566333"/>
              <a:ext cx="7250545" cy="214145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-348512" y="2681787"/>
              <a:ext cx="640772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Eras Demi ITC" pitchFamily="34" charset="0"/>
                </a:rPr>
                <a:t>It’s better to have an approximate answer to the right question than an exact answer to the wrong question.</a:t>
              </a:r>
            </a:p>
            <a:p>
              <a:endParaRPr lang="en-US" sz="2400" dirty="0" smtClean="0">
                <a:latin typeface="Eras Demi ITC" pitchFamily="34" charset="0"/>
              </a:endParaRPr>
            </a:p>
            <a:p>
              <a:r>
                <a:rPr lang="en-US" sz="2400" dirty="0" smtClean="0">
                  <a:latin typeface="Eras Demi ITC" pitchFamily="34" charset="0"/>
                </a:rPr>
                <a:t>-  John </a:t>
              </a:r>
              <a:r>
                <a:rPr lang="en-US" sz="2400" dirty="0" err="1" smtClean="0">
                  <a:latin typeface="Eras Demi ITC" pitchFamily="34" charset="0"/>
                </a:rPr>
                <a:t>Tukey</a:t>
              </a:r>
              <a:endParaRPr lang="en-US" sz="2400" dirty="0">
                <a:latin typeface="Eras Demi ITC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45837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-0.22725 -0.2136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72" y="-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-0.27657 0.2541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37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0.26961 0.2270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2" y="1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0.26511 -0.2340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7" y="-1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How can you tell which is appropriate </a:t>
            </a:r>
            <a:br>
              <a:rPr lang="en-US" sz="3200" dirty="0" smtClean="0"/>
            </a:br>
            <a:r>
              <a:rPr lang="en-US" sz="3200" dirty="0" smtClean="0"/>
              <a:t>for </a:t>
            </a:r>
            <a:r>
              <a:rPr lang="en-US" sz="3200" b="1" dirty="0" smtClean="0"/>
              <a:t>your</a:t>
            </a:r>
            <a:r>
              <a:rPr lang="en-US" sz="3200" dirty="0" smtClean="0"/>
              <a:t> problem?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915400" cy="4525963"/>
          </a:xfrm>
        </p:spPr>
        <p:txBody>
          <a:bodyPr/>
          <a:lstStyle/>
          <a:p>
            <a:r>
              <a:rPr lang="en-US" dirty="0" smtClean="0"/>
              <a:t>Is the interaction network </a:t>
            </a:r>
            <a:r>
              <a:rPr lang="en-US" b="1" dirty="0" smtClean="0"/>
              <a:t>random</a:t>
            </a:r>
            <a:r>
              <a:rPr lang="en-US" dirty="0" smtClean="0"/>
              <a:t> or </a:t>
            </a:r>
            <a:r>
              <a:rPr lang="en-US" b="1" dirty="0" smtClean="0"/>
              <a:t>structured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Picture 3" descr="09-chem_reactorsE(2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65637"/>
            <a:ext cx="2186362" cy="2385321"/>
          </a:xfrm>
          <a:prstGeom prst="rect">
            <a:avLst/>
          </a:prstGeom>
        </p:spPr>
      </p:pic>
      <p:pic>
        <p:nvPicPr>
          <p:cNvPr id="5" name="Picture 4" descr="image1056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188" y="2160139"/>
            <a:ext cx="4490782" cy="3147321"/>
          </a:xfrm>
          <a:prstGeom prst="rect">
            <a:avLst/>
          </a:prstGeom>
        </p:spPr>
      </p:pic>
      <p:pic>
        <p:nvPicPr>
          <p:cNvPr id="7" name="Picture 6" descr="image106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514600"/>
            <a:ext cx="2244139" cy="2237539"/>
          </a:xfrm>
          <a:prstGeom prst="rect">
            <a:avLst/>
          </a:prstGeom>
        </p:spPr>
      </p:pic>
      <p:pic>
        <p:nvPicPr>
          <p:cNvPr id="6" name="Picture 5" descr="image1058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339" y="4038600"/>
            <a:ext cx="1515706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376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How can you tell which is appropriate </a:t>
            </a:r>
            <a:br>
              <a:rPr lang="en-US" sz="3200" dirty="0" smtClean="0"/>
            </a:br>
            <a:r>
              <a:rPr lang="en-US" sz="3200" dirty="0" smtClean="0"/>
              <a:t>for </a:t>
            </a:r>
            <a:r>
              <a:rPr lang="en-US" sz="3200" b="1" dirty="0" smtClean="0"/>
              <a:t>your</a:t>
            </a:r>
            <a:r>
              <a:rPr lang="en-US" sz="3200" dirty="0" smtClean="0"/>
              <a:t> problem?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915400" cy="4525963"/>
          </a:xfrm>
        </p:spPr>
        <p:txBody>
          <a:bodyPr/>
          <a:lstStyle/>
          <a:p>
            <a:r>
              <a:rPr lang="en-US" dirty="0" smtClean="0"/>
              <a:t>Is the interaction network random or structured?</a:t>
            </a:r>
          </a:p>
          <a:p>
            <a:r>
              <a:rPr lang="en-US" dirty="0"/>
              <a:t>Are the interactions </a:t>
            </a:r>
            <a:r>
              <a:rPr lang="en-US" b="1" dirty="0"/>
              <a:t>nonlinear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983593"/>
            <a:ext cx="44958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74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How can you tell which is appropriate </a:t>
            </a:r>
            <a:br>
              <a:rPr lang="en-US" sz="3200" dirty="0" smtClean="0"/>
            </a:br>
            <a:r>
              <a:rPr lang="en-US" sz="3200" dirty="0" smtClean="0"/>
              <a:t>for </a:t>
            </a:r>
            <a:r>
              <a:rPr lang="en-US" sz="3200" b="1" dirty="0" smtClean="0"/>
              <a:t>your</a:t>
            </a:r>
            <a:r>
              <a:rPr lang="en-US" sz="3200" dirty="0" smtClean="0"/>
              <a:t> problem?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915400" cy="4525963"/>
          </a:xfrm>
        </p:spPr>
        <p:txBody>
          <a:bodyPr/>
          <a:lstStyle/>
          <a:p>
            <a:r>
              <a:rPr lang="en-US" dirty="0" smtClean="0"/>
              <a:t>Is the interaction network </a:t>
            </a:r>
            <a:r>
              <a:rPr lang="en-US" dirty="0"/>
              <a:t>random or structured?</a:t>
            </a:r>
          </a:p>
          <a:p>
            <a:r>
              <a:rPr lang="en-US" dirty="0"/>
              <a:t>Are the interactions nonlinear?</a:t>
            </a:r>
          </a:p>
          <a:p>
            <a:r>
              <a:rPr lang="en-US" dirty="0"/>
              <a:t>Do the </a:t>
            </a:r>
            <a:r>
              <a:rPr lang="en-US" b="1" dirty="0"/>
              <a:t>model</a:t>
            </a:r>
            <a:r>
              <a:rPr lang="en-US" dirty="0"/>
              <a:t>, questions,</a:t>
            </a:r>
            <a:r>
              <a:rPr lang="en-US" b="1" dirty="0"/>
              <a:t> </a:t>
            </a:r>
            <a:r>
              <a:rPr lang="en-US" dirty="0"/>
              <a:t>&amp; observables distinguish outcomes?</a:t>
            </a:r>
          </a:p>
        </p:txBody>
      </p:sp>
      <p:pic>
        <p:nvPicPr>
          <p:cNvPr id="9" name="Picture 8" descr="image106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05200"/>
            <a:ext cx="2768600" cy="2760457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6324600" y="3715135"/>
            <a:ext cx="435943" cy="369332"/>
          </a:xfrm>
          <a:prstGeom prst="line">
            <a:avLst/>
          </a:prstGeom>
          <a:ln w="47625">
            <a:solidFill>
              <a:schemeClr val="accent2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114800" y="3715135"/>
            <a:ext cx="2348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spatial extent of model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501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26"/>
          <a:stretch>
            <a:fillRect/>
          </a:stretch>
        </p:blipFill>
        <p:spPr bwMode="auto">
          <a:xfrm>
            <a:off x="4410075" y="596900"/>
            <a:ext cx="4733925" cy="492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1141413"/>
            <a:ext cx="45466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" charset="0"/>
              </a:rPr>
              <a:t>10. a simplified representation of a system or phenomenon, as in the </a:t>
            </a:r>
            <a:r>
              <a:rPr lang="en-US" sz="2400" dirty="0" smtClean="0">
                <a:solidFill>
                  <a:schemeClr val="bg1"/>
                </a:solidFill>
                <a:latin typeface="Helvetica" charset="0"/>
              </a:rPr>
              <a:t>sciences …, </a:t>
            </a:r>
            <a:r>
              <a:rPr lang="en-US" sz="2400" dirty="0">
                <a:solidFill>
                  <a:schemeClr val="bg1"/>
                </a:solidFill>
                <a:latin typeface="Helvetica" charset="0"/>
              </a:rPr>
              <a:t>with any hypotheses required to describe the system or explain the phenomenon, …</a:t>
            </a: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0" y="33338"/>
            <a:ext cx="9144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Helvetica" charset="0"/>
              </a:rPr>
              <a:t>A </a:t>
            </a:r>
            <a:r>
              <a:rPr lang="en-US" sz="3200" b="1" i="1">
                <a:solidFill>
                  <a:schemeClr val="bg1"/>
                </a:solidFill>
                <a:latin typeface="Helvetica" charset="0"/>
              </a:rPr>
              <a:t>model</a:t>
            </a:r>
            <a:r>
              <a:rPr lang="en-US" sz="3200" b="1">
                <a:solidFill>
                  <a:schemeClr val="bg1"/>
                </a:solidFill>
                <a:latin typeface="Helvetica" charset="0"/>
              </a:rPr>
              <a:t> is …</a:t>
            </a:r>
          </a:p>
        </p:txBody>
      </p:sp>
    </p:spTree>
    <p:extLst>
      <p:ext uri="{BB962C8B-B14F-4D97-AF65-F5344CB8AC3E}">
        <p14:creationId xmlns:p14="http://schemas.microsoft.com/office/powerpoint/2010/main" val="2641968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.1177_1756283X09343542-fi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588" y="3276600"/>
            <a:ext cx="3640508" cy="2743200"/>
          </a:xfrm>
          <a:prstGeom prst="rect">
            <a:avLst/>
          </a:prstGeom>
        </p:spPr>
      </p:pic>
      <p:pic>
        <p:nvPicPr>
          <p:cNvPr id="5" name="Picture 4" descr="diagram-of-blood-composi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660" y="3260396"/>
            <a:ext cx="3962400" cy="27499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How can you tell which is appropriate </a:t>
            </a:r>
            <a:br>
              <a:rPr lang="en-US" sz="3200" dirty="0" smtClean="0"/>
            </a:br>
            <a:r>
              <a:rPr lang="en-US" sz="3200" dirty="0" smtClean="0"/>
              <a:t>for </a:t>
            </a:r>
            <a:r>
              <a:rPr lang="en-US" sz="3200" b="1" dirty="0" smtClean="0"/>
              <a:t>your</a:t>
            </a:r>
            <a:r>
              <a:rPr lang="en-US" sz="3200" dirty="0" smtClean="0"/>
              <a:t> problem?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915400" cy="4525963"/>
          </a:xfrm>
        </p:spPr>
        <p:txBody>
          <a:bodyPr/>
          <a:lstStyle/>
          <a:p>
            <a:r>
              <a:rPr lang="en-US" dirty="0" smtClean="0"/>
              <a:t>Is the interaction network </a:t>
            </a:r>
            <a:r>
              <a:rPr lang="en-US" dirty="0"/>
              <a:t>random or structured?</a:t>
            </a:r>
          </a:p>
          <a:p>
            <a:r>
              <a:rPr lang="en-US" dirty="0"/>
              <a:t>Are the interactions nonlinear?</a:t>
            </a:r>
          </a:p>
          <a:p>
            <a:r>
              <a:rPr lang="en-US" dirty="0"/>
              <a:t>Do the model</a:t>
            </a:r>
            <a:r>
              <a:rPr lang="en-US" b="1" dirty="0"/>
              <a:t>, questions, </a:t>
            </a:r>
            <a:r>
              <a:rPr lang="en-US" dirty="0"/>
              <a:t>&amp; observables distinguish outcomes?</a:t>
            </a:r>
          </a:p>
          <a:p>
            <a:pPr lvl="2"/>
            <a:r>
              <a:rPr lang="en-US" dirty="0" smtClean="0"/>
              <a:t>lesion formation</a:t>
            </a:r>
          </a:p>
          <a:p>
            <a:pPr lvl="2"/>
            <a:r>
              <a:rPr lang="en-US" dirty="0" smtClean="0"/>
              <a:t>serology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535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lias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pic>
        <p:nvPicPr>
          <p:cNvPr id="12" name="Picture 11" descr="alias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pic>
        <p:nvPicPr>
          <p:cNvPr id="13" name="Picture 12" descr="alias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How can you tell which is appropriate </a:t>
            </a:r>
            <a:br>
              <a:rPr lang="en-US" sz="3200" dirty="0" smtClean="0"/>
            </a:br>
            <a:r>
              <a:rPr lang="en-US" sz="3200" dirty="0" smtClean="0"/>
              <a:t>for </a:t>
            </a:r>
            <a:r>
              <a:rPr lang="en-US" sz="3200" b="1" dirty="0" smtClean="0"/>
              <a:t>your</a:t>
            </a:r>
            <a:r>
              <a:rPr lang="en-US" sz="3200" dirty="0" smtClean="0"/>
              <a:t> problem?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99" y="1600200"/>
            <a:ext cx="8925859" cy="4525963"/>
          </a:xfrm>
        </p:spPr>
        <p:txBody>
          <a:bodyPr/>
          <a:lstStyle/>
          <a:p>
            <a:r>
              <a:rPr lang="en-US" dirty="0" smtClean="0"/>
              <a:t>Is the interaction network </a:t>
            </a:r>
            <a:r>
              <a:rPr lang="en-US" dirty="0"/>
              <a:t>random or structured?</a:t>
            </a:r>
          </a:p>
          <a:p>
            <a:r>
              <a:rPr lang="en-US" dirty="0"/>
              <a:t>Are the interactions nonlinear?</a:t>
            </a:r>
          </a:p>
          <a:p>
            <a:r>
              <a:rPr lang="en-US" dirty="0"/>
              <a:t>Do the model, questions, &amp;</a:t>
            </a:r>
            <a:r>
              <a:rPr lang="en-US" b="1" dirty="0"/>
              <a:t> observables</a:t>
            </a:r>
            <a:r>
              <a:rPr lang="en-US" dirty="0"/>
              <a:t> distinguish outcomes?</a:t>
            </a:r>
          </a:p>
        </p:txBody>
      </p:sp>
    </p:spTree>
    <p:extLst>
      <p:ext uri="{BB962C8B-B14F-4D97-AF65-F5344CB8AC3E}">
        <p14:creationId xmlns:p14="http://schemas.microsoft.com/office/powerpoint/2010/main" val="399658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How can you tell which is appropriate </a:t>
            </a:r>
            <a:br>
              <a:rPr lang="en-US" sz="3200" dirty="0" smtClean="0"/>
            </a:br>
            <a:r>
              <a:rPr lang="en-US" sz="3200" dirty="0" smtClean="0"/>
              <a:t>for </a:t>
            </a:r>
            <a:r>
              <a:rPr lang="en-US" sz="3200" b="1" dirty="0" smtClean="0"/>
              <a:t>your</a:t>
            </a:r>
            <a:r>
              <a:rPr lang="en-US" sz="3200" dirty="0" smtClean="0"/>
              <a:t> problem?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991600" cy="4525963"/>
          </a:xfrm>
        </p:spPr>
        <p:txBody>
          <a:bodyPr/>
          <a:lstStyle/>
          <a:p>
            <a:r>
              <a:rPr lang="en-US" dirty="0" smtClean="0"/>
              <a:t>Is the interaction network random or structured?</a:t>
            </a:r>
          </a:p>
          <a:p>
            <a:r>
              <a:rPr lang="en-US" dirty="0"/>
              <a:t>Are the interactions nonlinear</a:t>
            </a:r>
            <a:r>
              <a:rPr lang="en-US" dirty="0" smtClean="0"/>
              <a:t>?</a:t>
            </a:r>
          </a:p>
          <a:p>
            <a:r>
              <a:rPr lang="en-US" dirty="0" smtClean="0"/>
              <a:t>Do </a:t>
            </a:r>
            <a:r>
              <a:rPr lang="en-US" dirty="0"/>
              <a:t>the </a:t>
            </a:r>
            <a:r>
              <a:rPr lang="en-US" dirty="0" smtClean="0"/>
              <a:t>model, question, &amp; observables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/>
              <a:t>distinguish </a:t>
            </a:r>
            <a:r>
              <a:rPr lang="en-US" dirty="0" smtClean="0"/>
              <a:t>outcomes?</a:t>
            </a:r>
            <a:endParaRPr lang="en-US" dirty="0"/>
          </a:p>
          <a:p>
            <a:r>
              <a:rPr lang="en-US" dirty="0"/>
              <a:t>Is </a:t>
            </a:r>
            <a:r>
              <a:rPr lang="en-US" b="1" dirty="0"/>
              <a:t>discreteness</a:t>
            </a:r>
            <a:r>
              <a:rPr lang="en-US" dirty="0"/>
              <a:t> important</a:t>
            </a:r>
            <a:r>
              <a:rPr lang="en-US" dirty="0" smtClean="0"/>
              <a:t>?</a:t>
            </a:r>
          </a:p>
          <a:p>
            <a:pPr lvl="1"/>
            <a:r>
              <a:rPr lang="en-US" dirty="0"/>
              <a:t> </a:t>
            </a:r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572000"/>
            <a:ext cx="7153729" cy="146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436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How can you tell which is appropriate </a:t>
            </a:r>
            <a:br>
              <a:rPr lang="en-US" sz="3200" dirty="0" smtClean="0"/>
            </a:br>
            <a:r>
              <a:rPr lang="en-US" sz="3200" dirty="0" smtClean="0"/>
              <a:t>for </a:t>
            </a:r>
            <a:r>
              <a:rPr lang="en-US" sz="3200" b="1" dirty="0" smtClean="0"/>
              <a:t>your</a:t>
            </a:r>
            <a:r>
              <a:rPr lang="en-US" sz="3200" dirty="0" smtClean="0"/>
              <a:t> problem?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991600" cy="4525963"/>
          </a:xfrm>
        </p:spPr>
        <p:txBody>
          <a:bodyPr/>
          <a:lstStyle/>
          <a:p>
            <a:r>
              <a:rPr lang="en-US" dirty="0" smtClean="0"/>
              <a:t>Is the interaction network random or structured?</a:t>
            </a:r>
          </a:p>
          <a:p>
            <a:r>
              <a:rPr lang="en-US" dirty="0"/>
              <a:t>Are the interactions nonlinear</a:t>
            </a:r>
            <a:r>
              <a:rPr lang="en-US" dirty="0" smtClean="0"/>
              <a:t>?</a:t>
            </a:r>
          </a:p>
          <a:p>
            <a:r>
              <a:rPr lang="en-US" dirty="0" smtClean="0"/>
              <a:t>Do </a:t>
            </a:r>
            <a:r>
              <a:rPr lang="en-US" dirty="0"/>
              <a:t>the </a:t>
            </a:r>
            <a:r>
              <a:rPr lang="en-US" dirty="0" smtClean="0"/>
              <a:t>model, question, &amp; observables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/>
              <a:t>distinguish </a:t>
            </a:r>
            <a:r>
              <a:rPr lang="en-US" dirty="0" smtClean="0"/>
              <a:t>outcomes?</a:t>
            </a:r>
            <a:endParaRPr lang="en-US" dirty="0"/>
          </a:p>
          <a:p>
            <a:r>
              <a:rPr lang="en-US" dirty="0"/>
              <a:t>Is discreteness important?</a:t>
            </a:r>
          </a:p>
          <a:p>
            <a:r>
              <a:rPr lang="en-US" dirty="0" smtClean="0"/>
              <a:t>Is </a:t>
            </a:r>
            <a:r>
              <a:rPr lang="en-US" b="1" dirty="0" smtClean="0"/>
              <a:t>randomness</a:t>
            </a:r>
            <a:r>
              <a:rPr lang="en-US" dirty="0" smtClean="0"/>
              <a:t> important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Throwing dice in a simulation is easier than integrating stochastic [partial, delay] differential equations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37190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How can you tell which is appropriate </a:t>
            </a:r>
            <a:br>
              <a:rPr lang="en-US" sz="3200" dirty="0" smtClean="0"/>
            </a:br>
            <a:r>
              <a:rPr lang="en-US" sz="3200" dirty="0" smtClean="0"/>
              <a:t>for </a:t>
            </a:r>
            <a:r>
              <a:rPr lang="en-US" sz="3200" b="1" dirty="0" smtClean="0"/>
              <a:t>your</a:t>
            </a:r>
            <a:r>
              <a:rPr lang="en-US" sz="3200" dirty="0" smtClean="0"/>
              <a:t> problem?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581400"/>
            <a:ext cx="8991600" cy="2544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art comes in </a:t>
            </a:r>
            <a:r>
              <a:rPr lang="en-US" dirty="0" smtClean="0">
                <a:solidFill>
                  <a:srgbClr val="4F81BD"/>
                </a:solidFill>
              </a:rPr>
              <a:t>knowing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1"/>
                </a:solidFill>
              </a:rPr>
              <a:t>what to leave out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4F81BD"/>
                </a:solidFill>
              </a:rPr>
              <a:t>designing experiments</a:t>
            </a:r>
            <a:r>
              <a:rPr lang="en-US" dirty="0" smtClean="0"/>
              <a:t> that confirm or contradict modeling assumptions.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03350"/>
            <a:ext cx="2819399" cy="2114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" t="1086"/>
          <a:stretch>
            <a:fillRect/>
          </a:stretch>
        </p:blipFill>
        <p:spPr bwMode="auto">
          <a:xfrm>
            <a:off x="76200" y="1408793"/>
            <a:ext cx="2971800" cy="212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67000" y="1555599"/>
            <a:ext cx="11140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chemeClr val="accent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9600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0200" y="1555599"/>
            <a:ext cx="8899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sz="9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779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965818"/>
          </a:xfrm>
        </p:spPr>
        <p:txBody>
          <a:bodyPr/>
          <a:lstStyle/>
          <a:p>
            <a:pPr marL="0" indent="0">
              <a:spcBef>
                <a:spcPts val="3768"/>
              </a:spcBef>
              <a:buNone/>
            </a:pPr>
            <a:r>
              <a:rPr lang="en-US" dirty="0" smtClean="0">
                <a:solidFill>
                  <a:schemeClr val="accent2"/>
                </a:solidFill>
              </a:rPr>
              <a:t>Not “assume a spherical cow …”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828"/>
            <a:ext cx="8229600" cy="999972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What to </a:t>
            </a:r>
            <a:r>
              <a:rPr lang="en-US" sz="3600" dirty="0" smtClean="0">
                <a:solidFill>
                  <a:schemeClr val="accent3"/>
                </a:solidFill>
              </a:rPr>
              <a:t>expect</a:t>
            </a:r>
            <a:r>
              <a:rPr lang="en-US" sz="3600" dirty="0" smtClean="0">
                <a:solidFill>
                  <a:srgbClr val="000000"/>
                </a:solidFill>
              </a:rPr>
              <a:t> from </a:t>
            </a:r>
            <a:br>
              <a:rPr lang="en-US" sz="3600" dirty="0" smtClean="0">
                <a:solidFill>
                  <a:srgbClr val="000000"/>
                </a:solidFill>
              </a:rPr>
            </a:br>
            <a:r>
              <a:rPr lang="en-US" sz="3600" dirty="0" smtClean="0">
                <a:solidFill>
                  <a:srgbClr val="000000"/>
                </a:solidFill>
              </a:rPr>
              <a:t>the new systems models</a:t>
            </a:r>
            <a:endParaRPr lang="en-US" sz="3600" dirty="0">
              <a:solidFill>
                <a:schemeClr val="accent3"/>
              </a:solidFill>
            </a:endParaRPr>
          </a:p>
        </p:txBody>
      </p:sp>
      <p:pic>
        <p:nvPicPr>
          <p:cNvPr id="4" name="Picture 3" descr="SphericalCow.jpe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5047"/>
          <a:stretch/>
        </p:blipFill>
        <p:spPr>
          <a:xfrm>
            <a:off x="3137954" y="685800"/>
            <a:ext cx="6107034" cy="44286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8758" y="4495800"/>
            <a:ext cx="80580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4F81BD"/>
                </a:solidFill>
                <a:latin typeface="Helvetica"/>
              </a:rPr>
              <a:t>Expect simplifications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Helvetica"/>
              </a:rPr>
              <a:t>that reflect </a:t>
            </a:r>
            <a:r>
              <a:rPr lang="en-US" sz="2800" dirty="0" smtClean="0">
                <a:solidFill>
                  <a:schemeClr val="accent1"/>
                </a:solidFill>
                <a:latin typeface="Helvetica"/>
              </a:rPr>
              <a:t>biomedical </a:t>
            </a:r>
            <a:r>
              <a:rPr lang="en-US" sz="2800" dirty="0">
                <a:solidFill>
                  <a:schemeClr val="accent1"/>
                </a:solidFill>
                <a:latin typeface="Helvetica"/>
              </a:rPr>
              <a:t>understanding</a:t>
            </a:r>
            <a:r>
              <a:rPr lang="en-US" sz="2800" dirty="0">
                <a:latin typeface="Helvetica"/>
              </a:rPr>
              <a:t>, </a:t>
            </a:r>
            <a:r>
              <a:rPr lang="en-US" sz="2800" dirty="0" smtClean="0">
                <a:latin typeface="Helvetica"/>
              </a:rPr>
              <a:t/>
            </a:r>
            <a:br>
              <a:rPr lang="en-US" sz="2800" dirty="0" smtClean="0">
                <a:latin typeface="Helvetica"/>
              </a:rPr>
            </a:br>
            <a:r>
              <a:rPr lang="en-US" sz="2800" dirty="0" smtClean="0">
                <a:solidFill>
                  <a:srgbClr val="000000"/>
                </a:solidFill>
                <a:latin typeface="Helvetica"/>
              </a:rPr>
              <a:t>not</a:t>
            </a:r>
            <a:r>
              <a:rPr lang="en-US" sz="2800" dirty="0" smtClean="0">
                <a:solidFill>
                  <a:schemeClr val="accent2"/>
                </a:solidFill>
                <a:latin typeface="Helvetica"/>
              </a:rPr>
              <a:t> </a:t>
            </a:r>
            <a:r>
              <a:rPr lang="en-US" sz="2800" dirty="0">
                <a:solidFill>
                  <a:schemeClr val="accent2"/>
                </a:solidFill>
                <a:latin typeface="Helvetica"/>
              </a:rPr>
              <a:t>mathematical / computational </a:t>
            </a:r>
            <a:r>
              <a:rPr lang="en-US" sz="2800" dirty="0" smtClean="0">
                <a:solidFill>
                  <a:schemeClr val="accent2"/>
                </a:solidFill>
                <a:latin typeface="Helvetica"/>
              </a:rPr>
              <a:t>convenience.</a:t>
            </a:r>
            <a:endParaRPr lang="en-US" sz="2800" dirty="0" smtClean="0">
              <a:solidFill>
                <a:schemeClr val="accent6"/>
              </a:solidFill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26362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949244" y="1663244"/>
            <a:ext cx="5194756" cy="5194756"/>
            <a:chOff x="3949244" y="1663244"/>
            <a:chExt cx="5194756" cy="5194756"/>
          </a:xfrm>
        </p:grpSpPr>
        <p:pic>
          <p:nvPicPr>
            <p:cNvPr id="4" name="Picture 3" descr="51ovtQ4OTVL._SS500_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9244" y="1663244"/>
              <a:ext cx="5194756" cy="5194756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6119091" y="4537364"/>
              <a:ext cx="935182" cy="357909"/>
            </a:xfrm>
            <a:prstGeom prst="rect">
              <a:avLst/>
            </a:prstGeom>
            <a:solidFill>
              <a:srgbClr val="CF01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983643" y="4409017"/>
              <a:ext cx="1141338" cy="58477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sz="3200" spc="-59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MODEL</a:t>
              </a:r>
              <a:endParaRPr lang="en-US" sz="3200" spc="-590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950686"/>
          </a:xfrm>
        </p:spPr>
        <p:txBody>
          <a:bodyPr/>
          <a:lstStyle/>
          <a:p>
            <a:pPr marL="0" indent="0">
              <a:spcBef>
                <a:spcPts val="3768"/>
              </a:spcBef>
              <a:buNone/>
            </a:pPr>
            <a:r>
              <a:rPr lang="en-US" dirty="0" smtClean="0">
                <a:solidFill>
                  <a:schemeClr val="accent2"/>
                </a:solidFill>
              </a:rPr>
              <a:t>Not “turn to page 79 of your textbooks …” 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2488277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3768"/>
              </a:spcBef>
            </a:pPr>
            <a:r>
              <a:rPr lang="en-US" sz="3200" dirty="0" smtClean="0">
                <a:solidFill>
                  <a:srgbClr val="000000"/>
                </a:solidFill>
                <a:latin typeface="Helvetica"/>
              </a:rPr>
              <a:t>Scientific modeling </a:t>
            </a:r>
            <a:br>
              <a:rPr lang="en-US" sz="3200" dirty="0" smtClean="0">
                <a:solidFill>
                  <a:srgbClr val="000000"/>
                </a:solidFill>
                <a:latin typeface="Helvetica"/>
              </a:rPr>
            </a:br>
            <a:r>
              <a:rPr lang="en-US" sz="3200" dirty="0" smtClean="0">
                <a:solidFill>
                  <a:srgbClr val="000000"/>
                </a:solidFill>
                <a:latin typeface="Helvetica"/>
              </a:rPr>
              <a:t>is an </a:t>
            </a:r>
            <a:r>
              <a:rPr lang="en-US" sz="3200" dirty="0" smtClean="0">
                <a:solidFill>
                  <a:srgbClr val="4F81BD"/>
                </a:solidFill>
                <a:latin typeface="Helvetica"/>
              </a:rPr>
              <a:t>art</a:t>
            </a:r>
            <a:r>
              <a:rPr lang="en-US" sz="3200" dirty="0" smtClean="0">
                <a:solidFill>
                  <a:schemeClr val="accent3"/>
                </a:solidFill>
                <a:latin typeface="Helvetica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Helvetica"/>
              </a:rPr>
              <a:t>and a </a:t>
            </a:r>
            <a:br>
              <a:rPr lang="en-US" sz="3200" dirty="0" smtClean="0">
                <a:solidFill>
                  <a:srgbClr val="000000"/>
                </a:solidFill>
                <a:latin typeface="Helvetica"/>
              </a:rPr>
            </a:br>
            <a:r>
              <a:rPr lang="en-US" sz="3200" dirty="0" smtClean="0">
                <a:solidFill>
                  <a:srgbClr val="4F81BD"/>
                </a:solidFill>
                <a:latin typeface="Helvetica"/>
              </a:rPr>
              <a:t>research program</a:t>
            </a:r>
            <a:r>
              <a:rPr lang="en-US" sz="3200" dirty="0" smtClean="0">
                <a:latin typeface="Helvetica"/>
              </a:rPr>
              <a:t>. </a:t>
            </a:r>
            <a:br>
              <a:rPr lang="en-US" sz="3200" dirty="0" smtClean="0">
                <a:latin typeface="Helvetica"/>
              </a:rPr>
            </a:br>
            <a:r>
              <a:rPr lang="en-US" sz="3200" dirty="0" smtClean="0">
                <a:solidFill>
                  <a:srgbClr val="000000"/>
                </a:solidFill>
                <a:latin typeface="Helvetica"/>
              </a:rPr>
              <a:t>Expect</a:t>
            </a:r>
            <a:r>
              <a:rPr lang="en-US" sz="3200" dirty="0" smtClean="0">
                <a:latin typeface="Helvetica"/>
              </a:rPr>
              <a:t> </a:t>
            </a:r>
            <a:r>
              <a:rPr lang="en-US" sz="3200" dirty="0" smtClean="0">
                <a:solidFill>
                  <a:srgbClr val="4F81BD"/>
                </a:solidFill>
                <a:latin typeface="Helvetica"/>
              </a:rPr>
              <a:t>creativity</a:t>
            </a:r>
            <a:r>
              <a:rPr lang="en-US" sz="3200" dirty="0">
                <a:latin typeface="Helvetica"/>
              </a:rPr>
              <a:t>,</a:t>
            </a:r>
            <a:r>
              <a:rPr lang="en-US" sz="3200" dirty="0" smtClean="0">
                <a:solidFill>
                  <a:schemeClr val="accent3"/>
                </a:solidFill>
                <a:latin typeface="Helvetica"/>
              </a:rPr>
              <a:t/>
            </a:r>
            <a:br>
              <a:rPr lang="en-US" sz="3200" dirty="0" smtClean="0">
                <a:solidFill>
                  <a:schemeClr val="accent3"/>
                </a:solidFill>
                <a:latin typeface="Helvetica"/>
              </a:rPr>
            </a:br>
            <a:r>
              <a:rPr lang="en-US" sz="3200" dirty="0" smtClean="0">
                <a:solidFill>
                  <a:srgbClr val="000000"/>
                </a:solidFill>
                <a:latin typeface="Helvetica"/>
              </a:rPr>
              <a:t>not</a:t>
            </a:r>
            <a:r>
              <a:rPr lang="en-US" sz="3200" dirty="0" smtClean="0">
                <a:solidFill>
                  <a:schemeClr val="accent3"/>
                </a:solidFill>
                <a:latin typeface="Helvetica"/>
              </a:rPr>
              <a:t> </a:t>
            </a:r>
            <a:r>
              <a:rPr lang="en-US" sz="3200" dirty="0">
                <a:solidFill>
                  <a:srgbClr val="C0504D"/>
                </a:solidFill>
                <a:latin typeface="Helvetica"/>
              </a:rPr>
              <a:t>pat </a:t>
            </a:r>
            <a:r>
              <a:rPr lang="en-US" sz="3200" dirty="0" smtClean="0">
                <a:solidFill>
                  <a:srgbClr val="C0504D"/>
                </a:solidFill>
                <a:latin typeface="Helvetica"/>
              </a:rPr>
              <a:t>solutions</a:t>
            </a:r>
            <a:r>
              <a:rPr lang="en-US" sz="3200" dirty="0">
                <a:solidFill>
                  <a:srgbClr val="000000"/>
                </a:solidFill>
                <a:latin typeface="Helvetica"/>
              </a:rPr>
              <a:t>.</a:t>
            </a:r>
            <a:endParaRPr lang="en-US" sz="3200" dirty="0">
              <a:solidFill>
                <a:schemeClr val="accent3"/>
              </a:solidFill>
              <a:latin typeface="Helvetica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0"/>
            <a:ext cx="8229600" cy="1168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000000"/>
                </a:solidFill>
              </a:rPr>
              <a:t>What to </a:t>
            </a:r>
            <a:r>
              <a:rPr lang="en-US" sz="3600" dirty="0" smtClean="0">
                <a:solidFill>
                  <a:schemeClr val="accent1"/>
                </a:solidFill>
              </a:rPr>
              <a:t>expect </a:t>
            </a:r>
            <a:r>
              <a:rPr lang="en-US" sz="3600" dirty="0" smtClean="0">
                <a:solidFill>
                  <a:srgbClr val="000000"/>
                </a:solidFill>
              </a:rPr>
              <a:t>from </a:t>
            </a:r>
            <a:br>
              <a:rPr lang="en-US" sz="3600" dirty="0" smtClean="0">
                <a:solidFill>
                  <a:srgbClr val="000000"/>
                </a:solidFill>
              </a:rPr>
            </a:br>
            <a:r>
              <a:rPr lang="en-US" sz="3600" dirty="0" smtClean="0">
                <a:solidFill>
                  <a:srgbClr val="000000"/>
                </a:solidFill>
              </a:rPr>
              <a:t>the new systems models</a:t>
            </a:r>
            <a:endParaRPr lang="en-US" sz="36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474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786" y="-76200"/>
            <a:ext cx="8790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Multiscale modeling</a:t>
            </a:r>
            <a:endParaRPr lang="en-US" b="1" dirty="0"/>
          </a:p>
        </p:txBody>
      </p:sp>
      <p:pic>
        <p:nvPicPr>
          <p:cNvPr id="7" name="Picture 6" descr="FIG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304800"/>
            <a:ext cx="5562600" cy="4391526"/>
          </a:xfrm>
          <a:prstGeom prst="rect">
            <a:avLst/>
          </a:prstGeom>
        </p:spPr>
      </p:pic>
      <p:graphicFrame>
        <p:nvGraphicFramePr>
          <p:cNvPr id="247810" name="Object 2"/>
          <p:cNvGraphicFramePr>
            <a:graphicFrameLocks noChangeAspect="1"/>
          </p:cNvGraphicFramePr>
          <p:nvPr/>
        </p:nvGraphicFramePr>
        <p:xfrm>
          <a:off x="342900" y="4724400"/>
          <a:ext cx="8623300" cy="139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Document" r:id="rId5" imgW="5625893" imgH="914366" progId="Word.Document.12">
                  <p:embed/>
                </p:oleObj>
              </mc:Choice>
              <mc:Fallback>
                <p:oleObj name="Document" r:id="rId5" imgW="5625893" imgH="914366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" y="4724400"/>
                        <a:ext cx="8623300" cy="1397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9500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242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Leveraging </a:t>
            </a:r>
            <a:r>
              <a:rPr lang="en-US" sz="3200" dirty="0" err="1" smtClean="0"/>
              <a:t>transdisciplinary</a:t>
            </a:r>
            <a:r>
              <a:rPr lang="en-US" sz="3200" dirty="0" smtClean="0"/>
              <a:t> insights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79358"/>
            <a:ext cx="8513011" cy="4525963"/>
          </a:xfrm>
        </p:spPr>
        <p:txBody>
          <a:bodyPr>
            <a:noAutofit/>
          </a:bodyPr>
          <a:lstStyle/>
          <a:p>
            <a:r>
              <a:rPr lang="en-US" sz="2800" dirty="0" smtClean="0"/>
              <a:t>Physics:</a:t>
            </a:r>
          </a:p>
          <a:p>
            <a:pPr lvl="1"/>
            <a:r>
              <a:rPr lang="en-US" sz="2400" dirty="0" smtClean="0"/>
              <a:t>How </a:t>
            </a:r>
            <a:r>
              <a:rPr lang="en-US" sz="2400" dirty="0"/>
              <a:t>do transition properties depend on network topology?</a:t>
            </a:r>
          </a:p>
          <a:p>
            <a:pPr lvl="1"/>
            <a:r>
              <a:rPr lang="en-US" sz="2400" dirty="0" smtClean="0"/>
              <a:t>Phase transitions, hysteresis, nonlinear dynamics</a:t>
            </a:r>
            <a:endParaRPr lang="en-US" sz="2400" dirty="0"/>
          </a:p>
          <a:p>
            <a:r>
              <a:rPr lang="en-US" sz="2800" dirty="0" smtClean="0"/>
              <a:t>Chemistry:</a:t>
            </a:r>
            <a:endParaRPr lang="en-US" sz="2800" dirty="0"/>
          </a:p>
          <a:p>
            <a:pPr lvl="1"/>
            <a:r>
              <a:rPr lang="en-US" sz="2400" dirty="0"/>
              <a:t>H</a:t>
            </a:r>
            <a:r>
              <a:rPr lang="en-US" sz="2400" dirty="0" smtClean="0"/>
              <a:t>ow do aggregate properties of well-mixed systems emerge?</a:t>
            </a:r>
          </a:p>
          <a:p>
            <a:pPr lvl="1"/>
            <a:r>
              <a:rPr lang="en-US" sz="2400" dirty="0"/>
              <a:t>C</a:t>
            </a:r>
            <a:r>
              <a:rPr lang="en-US" sz="2400" dirty="0" smtClean="0"/>
              <a:t>oupled rate equations (structured compartmental model)</a:t>
            </a:r>
          </a:p>
          <a:p>
            <a:r>
              <a:rPr lang="en-US" sz="2800" dirty="0" smtClean="0"/>
              <a:t>Discrete math, </a:t>
            </a:r>
            <a:r>
              <a:rPr lang="en-US" sz="2800" dirty="0" err="1" smtClean="0"/>
              <a:t>combinatorics</a:t>
            </a:r>
            <a:r>
              <a:rPr lang="en-US" sz="2800" dirty="0" smtClean="0"/>
              <a:t>, </a:t>
            </a:r>
            <a:r>
              <a:rPr lang="en-US" sz="2800" dirty="0"/>
              <a:t>c</a:t>
            </a:r>
            <a:r>
              <a:rPr lang="en-US" sz="2800" dirty="0" smtClean="0"/>
              <a:t>omputer science:</a:t>
            </a:r>
          </a:p>
          <a:p>
            <a:pPr lvl="1"/>
            <a:r>
              <a:rPr lang="en-US" sz="2400" dirty="0"/>
              <a:t>H</a:t>
            </a:r>
            <a:r>
              <a:rPr lang="en-US" sz="2400" dirty="0" smtClean="0"/>
              <a:t>ow can I approximate solutions efficiently?</a:t>
            </a:r>
          </a:p>
          <a:p>
            <a:pPr lvl="1"/>
            <a:r>
              <a:rPr lang="en-US" sz="2400" dirty="0"/>
              <a:t>F</a:t>
            </a:r>
            <a:r>
              <a:rPr lang="en-US" sz="2400" smtClean="0"/>
              <a:t>easibility </a:t>
            </a:r>
            <a:r>
              <a:rPr lang="en-US" sz="2400" dirty="0" smtClean="0"/>
              <a:t>of solving/approximating classes of problems</a:t>
            </a:r>
          </a:p>
        </p:txBody>
      </p:sp>
    </p:spTree>
    <p:extLst>
      <p:ext uri="{BB962C8B-B14F-4D97-AF65-F5344CB8AC3E}">
        <p14:creationId xmlns:p14="http://schemas.microsoft.com/office/powerpoint/2010/main" val="1531110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1141413"/>
            <a:ext cx="45466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" charset="0"/>
              </a:rPr>
              <a:t>10. a simplified representation of a system or phenomenon, as in the sciences </a:t>
            </a:r>
            <a:r>
              <a:rPr lang="en-US" sz="2400" dirty="0" smtClean="0">
                <a:solidFill>
                  <a:schemeClr val="bg1"/>
                </a:solidFill>
                <a:latin typeface="Helvetica" charset="0"/>
              </a:rPr>
              <a:t>…, </a:t>
            </a:r>
            <a:r>
              <a:rPr lang="en-US" sz="2400" dirty="0">
                <a:solidFill>
                  <a:schemeClr val="bg1"/>
                </a:solidFill>
                <a:latin typeface="Helvetica" charset="0"/>
              </a:rPr>
              <a:t>with any hypotheses required to describe the system or explain the phenomenon, </a:t>
            </a:r>
            <a:r>
              <a:rPr lang="en-US" sz="2400" dirty="0" smtClean="0">
                <a:solidFill>
                  <a:schemeClr val="bg1"/>
                </a:solidFill>
                <a:latin typeface="Helvetica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latin typeface="Helvetica" charset="0"/>
              </a:rPr>
            </a:br>
            <a:r>
              <a:rPr lang="en-US" sz="2400" b="1" dirty="0" smtClean="0">
                <a:solidFill>
                  <a:srgbClr val="FF0212"/>
                </a:solidFill>
                <a:latin typeface="Helvetica" charset="0"/>
              </a:rPr>
              <a:t>often </a:t>
            </a:r>
            <a:r>
              <a:rPr lang="en-US" sz="2400" b="1" dirty="0">
                <a:solidFill>
                  <a:srgbClr val="FF0212"/>
                </a:solidFill>
                <a:latin typeface="Helvetica" charset="0"/>
              </a:rPr>
              <a:t>mathematically</a:t>
            </a:r>
            <a:r>
              <a:rPr lang="en-US" sz="2400" dirty="0">
                <a:solidFill>
                  <a:schemeClr val="bg1"/>
                </a:solidFill>
                <a:latin typeface="Helvetica" charset="0"/>
              </a:rPr>
              <a:t>.</a:t>
            </a: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8299450" y="5122863"/>
            <a:ext cx="7350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Helvetica" charset="0"/>
              </a:rPr>
              <a:t>Wikipedia</a:t>
            </a:r>
            <a:endParaRPr lang="en-US" sz="1200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0" y="33338"/>
            <a:ext cx="9144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Helvetica" charset="0"/>
              </a:rPr>
              <a:t>A </a:t>
            </a:r>
            <a:r>
              <a:rPr lang="en-US" sz="3200" b="1" i="1">
                <a:solidFill>
                  <a:schemeClr val="bg1"/>
                </a:solidFill>
                <a:latin typeface="Helvetica" charset="0"/>
              </a:rPr>
              <a:t>model</a:t>
            </a:r>
            <a:r>
              <a:rPr lang="en-US" sz="3200" b="1">
                <a:solidFill>
                  <a:schemeClr val="bg1"/>
                </a:solidFill>
                <a:latin typeface="Helvetica" charset="0"/>
              </a:rPr>
              <a:t> is …</a:t>
            </a:r>
          </a:p>
        </p:txBody>
      </p:sp>
      <p:pic>
        <p:nvPicPr>
          <p:cNvPr id="6042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" t="1086"/>
          <a:stretch>
            <a:fillRect/>
          </a:stretch>
        </p:blipFill>
        <p:spPr bwMode="auto">
          <a:xfrm>
            <a:off x="4546600" y="1789113"/>
            <a:ext cx="4597400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2805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90" name="Group 1034"/>
          <p:cNvGrpSpPr>
            <a:grpSpLocks/>
          </p:cNvGrpSpPr>
          <p:nvPr/>
        </p:nvGrpSpPr>
        <p:grpSpPr bwMode="auto">
          <a:xfrm>
            <a:off x="7938" y="31750"/>
            <a:ext cx="4151312" cy="4278313"/>
            <a:chOff x="265" y="550"/>
            <a:chExt cx="2615" cy="2695"/>
          </a:xfrm>
        </p:grpSpPr>
        <p:pic>
          <p:nvPicPr>
            <p:cNvPr id="46084" name="Picture 102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" y="550"/>
              <a:ext cx="2192" cy="25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6085" name="Rectangle 1029"/>
            <p:cNvSpPr>
              <a:spLocks noChangeArrowheads="1"/>
            </p:cNvSpPr>
            <p:nvPr/>
          </p:nvSpPr>
          <p:spPr bwMode="auto">
            <a:xfrm>
              <a:off x="1291" y="1901"/>
              <a:ext cx="1589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ja-JP" altLang="en-US" sz="2000">
                  <a:latin typeface="Helvetica" charset="0"/>
                </a:rPr>
                <a:t>“</a:t>
              </a:r>
              <a:r>
                <a:rPr lang="en-US" sz="2000">
                  <a:latin typeface="Helvetica" charset="0"/>
                </a:rPr>
                <a:t>When I use a word,</a:t>
              </a:r>
              <a:r>
                <a:rPr lang="ja-JP" altLang="en-US" sz="2000">
                  <a:latin typeface="Helvetica" charset="0"/>
                </a:rPr>
                <a:t>”</a:t>
              </a:r>
              <a:r>
                <a:rPr lang="en-US" sz="2000">
                  <a:latin typeface="Helvetica" charset="0"/>
                </a:rPr>
                <a:t> Humpty Dumpty said in rather a scornful tone, </a:t>
              </a:r>
              <a:r>
                <a:rPr lang="ja-JP" altLang="en-US" sz="2000">
                  <a:latin typeface="Helvetica" charset="0"/>
                </a:rPr>
                <a:t>“</a:t>
              </a:r>
              <a:r>
                <a:rPr lang="en-US" sz="2000">
                  <a:latin typeface="Helvetica" charset="0"/>
                </a:rPr>
                <a:t>it means just what I choose it to mean – neither more nor less.</a:t>
              </a:r>
              <a:r>
                <a:rPr lang="ja-JP" altLang="en-US" sz="2000">
                  <a:latin typeface="Helvetica" charset="0"/>
                </a:rPr>
                <a:t>”</a:t>
              </a:r>
              <a:endParaRPr lang="en-US" sz="2000">
                <a:latin typeface="Helvetica" charset="0"/>
              </a:endParaRPr>
            </a:p>
          </p:txBody>
        </p:sp>
      </p:grpSp>
      <p:pic>
        <p:nvPicPr>
          <p:cNvPr id="46091" name="Picture 10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" t="1086"/>
          <a:stretch>
            <a:fillRect/>
          </a:stretch>
        </p:blipFill>
        <p:spPr bwMode="auto">
          <a:xfrm>
            <a:off x="4572000" y="615950"/>
            <a:ext cx="4572000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6092" name="Rectangle 1036"/>
          <p:cNvSpPr>
            <a:spLocks noChangeArrowheads="1"/>
          </p:cNvSpPr>
          <p:nvPr/>
        </p:nvSpPr>
        <p:spPr bwMode="auto">
          <a:xfrm>
            <a:off x="4572000" y="0"/>
            <a:ext cx="457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Statistical, correlational, </a:t>
            </a:r>
            <a:br>
              <a:rPr lang="en-US"/>
            </a:br>
            <a:r>
              <a:rPr lang="en-US"/>
              <a:t>compact representation of data</a:t>
            </a:r>
          </a:p>
        </p:txBody>
      </p:sp>
      <p:sp>
        <p:nvSpPr>
          <p:cNvPr id="46093" name="Rectangle 1037"/>
          <p:cNvSpPr>
            <a:spLocks noChangeArrowheads="1"/>
          </p:cNvSpPr>
          <p:nvPr/>
        </p:nvSpPr>
        <p:spPr bwMode="auto">
          <a:xfrm>
            <a:off x="4572000" y="3571875"/>
            <a:ext cx="4467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Predictive, causal, explanation of outcome</a:t>
            </a:r>
          </a:p>
        </p:txBody>
      </p:sp>
      <p:pic>
        <p:nvPicPr>
          <p:cNvPr id="46096" name="Picture 10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" t="1086"/>
          <a:stretch>
            <a:fillRect/>
          </a:stretch>
        </p:blipFill>
        <p:spPr bwMode="auto">
          <a:xfrm>
            <a:off x="4572000" y="3946525"/>
            <a:ext cx="4572000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62600" y="-327630"/>
            <a:ext cx="887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chemeClr val="accent2"/>
                </a:solidFill>
              </a:rPr>
              <a:t>X</a:t>
            </a:r>
            <a:endParaRPr lang="en-US" sz="9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090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46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46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2" grpId="0"/>
      <p:bldP spid="46093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09600" y="3375130"/>
            <a:ext cx="8374960" cy="2842790"/>
            <a:chOff x="609600" y="3375130"/>
            <a:chExt cx="8374960" cy="284279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63" b="1991"/>
            <a:stretch/>
          </p:blipFill>
          <p:spPr>
            <a:xfrm>
              <a:off x="609600" y="3375130"/>
              <a:ext cx="8374960" cy="284279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85800" y="3962400"/>
              <a:ext cx="461665" cy="1432130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none" rtlCol="0">
              <a:spAutoFit/>
            </a:bodyPr>
            <a:lstStyle/>
            <a:p>
              <a:r>
                <a:rPr lang="en-US" dirty="0" smtClean="0"/>
                <a:t>Concentration</a:t>
              </a:r>
              <a:endParaRPr lang="en-US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609600" y="3527128"/>
            <a:ext cx="8053138" cy="26907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8305800" cy="1351017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High Performance Computing </a:t>
            </a:r>
            <a:br>
              <a:rPr lang="en-US" sz="3200" dirty="0" smtClean="0">
                <a:solidFill>
                  <a:srgbClr val="000000"/>
                </a:solidFill>
              </a:rPr>
            </a:br>
            <a:r>
              <a:rPr lang="en-US" sz="3200" dirty="0" smtClean="0">
                <a:solidFill>
                  <a:srgbClr val="000000"/>
                </a:solidFill>
              </a:rPr>
              <a:t>has created a </a:t>
            </a:r>
            <a:r>
              <a:rPr lang="en-US" sz="3200" b="1" dirty="0" smtClean="0">
                <a:solidFill>
                  <a:srgbClr val="000000"/>
                </a:solidFill>
              </a:rPr>
              <a:t>revolution</a:t>
            </a:r>
            <a:r>
              <a:rPr lang="en-US" sz="3200" dirty="0" smtClean="0">
                <a:solidFill>
                  <a:srgbClr val="000000"/>
                </a:solidFill>
              </a:rPr>
              <a:t> in modeling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720137" cy="1752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accent2"/>
                </a:solidFill>
              </a:rPr>
              <a:t>Then</a:t>
            </a:r>
            <a:r>
              <a:rPr lang="en-US" dirty="0" smtClean="0">
                <a:solidFill>
                  <a:srgbClr val="000000"/>
                </a:solidFill>
              </a:rPr>
              <a:t>: coupled rate equations</a:t>
            </a:r>
            <a:endParaRPr lang="en-US" baseline="-25000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nonlinear response, phase transitions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results like </a:t>
            </a:r>
            <a:r>
              <a:rPr lang="en-US" dirty="0" smtClean="0">
                <a:solidFill>
                  <a:schemeClr val="accent2"/>
                </a:solidFill>
              </a:rPr>
              <a:t>this</a:t>
            </a:r>
            <a:r>
              <a:rPr lang="en-US" dirty="0" smtClean="0">
                <a:solidFill>
                  <a:srgbClr val="00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52245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70008"/>
            <a:ext cx="8643937" cy="1630392"/>
          </a:xfrm>
        </p:spPr>
        <p:txBody>
          <a:bodyPr/>
          <a:lstStyle/>
          <a:p>
            <a:pPr marL="0" indent="0">
              <a:spcBef>
                <a:spcPts val="2568"/>
              </a:spcBef>
              <a:buNone/>
            </a:pPr>
            <a:r>
              <a:rPr lang="en-US" dirty="0" smtClean="0">
                <a:solidFill>
                  <a:schemeClr val="accent3"/>
                </a:solidFill>
              </a:rPr>
              <a:t>  </a:t>
            </a:r>
            <a:r>
              <a:rPr lang="en-US" dirty="0" smtClean="0">
                <a:solidFill>
                  <a:schemeClr val="accent1"/>
                </a:solidFill>
              </a:rPr>
              <a:t>Now</a:t>
            </a:r>
            <a:r>
              <a:rPr lang="en-US" dirty="0" smtClean="0">
                <a:solidFill>
                  <a:srgbClr val="000000"/>
                </a:solidFill>
              </a:rPr>
              <a:t>: systems science perspective</a:t>
            </a:r>
          </a:p>
          <a:p>
            <a:pPr lvl="1">
              <a:spcBef>
                <a:spcPts val="768"/>
              </a:spcBef>
            </a:pPr>
            <a:r>
              <a:rPr lang="en-US" dirty="0" smtClean="0">
                <a:solidFill>
                  <a:srgbClr val="000000"/>
                </a:solidFill>
              </a:rPr>
              <a:t>simulations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with diverse, interacting parts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results like </a:t>
            </a:r>
            <a:r>
              <a:rPr lang="en-US" dirty="0" smtClean="0">
                <a:solidFill>
                  <a:srgbClr val="4F81BD"/>
                </a:solidFill>
              </a:rPr>
              <a:t>this</a:t>
            </a:r>
            <a:r>
              <a:rPr lang="en-US" dirty="0" smtClean="0">
                <a:solidFill>
                  <a:srgbClr val="9BBB59"/>
                </a:solidFill>
              </a:rPr>
              <a:t>:</a:t>
            </a:r>
            <a:endParaRPr lang="en-US" dirty="0">
              <a:solidFill>
                <a:srgbClr val="9BBB59"/>
              </a:solidFill>
            </a:endParaRPr>
          </a:p>
        </p:txBody>
      </p:sp>
      <p:pic>
        <p:nvPicPr>
          <p:cNvPr id="4" name="1. ENISI 3D Vis 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92026" y="2590800"/>
            <a:ext cx="5975774" cy="349233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200" y="0"/>
            <a:ext cx="8305800" cy="13510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mtClean="0">
                <a:solidFill>
                  <a:srgbClr val="000000"/>
                </a:solidFill>
              </a:rPr>
              <a:t>High Performance Computing </a:t>
            </a:r>
            <a:br>
              <a:rPr lang="en-US" sz="3200" smtClean="0">
                <a:solidFill>
                  <a:srgbClr val="000000"/>
                </a:solidFill>
              </a:rPr>
            </a:br>
            <a:r>
              <a:rPr lang="en-US" sz="3200" smtClean="0">
                <a:solidFill>
                  <a:srgbClr val="000000"/>
                </a:solidFill>
              </a:rPr>
              <a:t>has created a </a:t>
            </a:r>
            <a:r>
              <a:rPr lang="en-US" sz="3200" b="1" smtClean="0">
                <a:solidFill>
                  <a:srgbClr val="000000"/>
                </a:solidFill>
              </a:rPr>
              <a:t>revolution</a:t>
            </a:r>
            <a:r>
              <a:rPr lang="en-US" sz="3200" smtClean="0">
                <a:solidFill>
                  <a:srgbClr val="000000"/>
                </a:solidFill>
              </a:rPr>
              <a:t> in modeling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5588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3285" objId="7"/>
        <p14:stopEvt time="94453" objId="7"/>
        <p14:playEvt time="125573" objId="7"/>
        <p14:stopEvt time="136607" objId="7"/>
        <p14:playEvt time="137357" objId="7"/>
        <p14:stopEvt time="148398" objId="7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36164" y="0"/>
            <a:ext cx="7507836" cy="140335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What is an Agent-Based Model (ABM)?</a:t>
            </a:r>
            <a:endParaRPr lang="en-US" sz="32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ABMs represent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accent2"/>
                </a:solidFill>
              </a:rPr>
              <a:t>t</a:t>
            </a:r>
            <a:r>
              <a:rPr lang="en-US" dirty="0" smtClean="0">
                <a:solidFill>
                  <a:schemeClr val="accent2"/>
                </a:solidFill>
              </a:rPr>
              <a:t>hings </a:t>
            </a:r>
            <a:r>
              <a:rPr lang="en-US" dirty="0"/>
              <a:t>with </a:t>
            </a:r>
            <a:r>
              <a:rPr lang="en-US" dirty="0">
                <a:solidFill>
                  <a:schemeClr val="accent2"/>
                </a:solidFill>
              </a:rPr>
              <a:t>states </a:t>
            </a:r>
            <a:r>
              <a:rPr lang="en-US" dirty="0"/>
              <a:t>that </a:t>
            </a:r>
            <a:r>
              <a:rPr lang="en-US" dirty="0" smtClean="0">
                <a:solidFill>
                  <a:schemeClr val="accent2"/>
                </a:solidFill>
              </a:rPr>
              <a:t>interact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(by </a:t>
            </a:r>
            <a:r>
              <a:rPr lang="en-US" dirty="0">
                <a:solidFill>
                  <a:schemeClr val="bg1"/>
                </a:solidFill>
              </a:rPr>
              <a:t>changing each other’s </a:t>
            </a:r>
            <a:r>
              <a:rPr lang="en-US" dirty="0" smtClean="0">
                <a:solidFill>
                  <a:schemeClr val="bg1"/>
                </a:solidFill>
              </a:rPr>
              <a:t>states</a:t>
            </a:r>
            <a:r>
              <a:rPr lang="en-US" dirty="0">
                <a:solidFill>
                  <a:schemeClr val="bg1"/>
                </a:solidFill>
              </a:rPr>
              <a:t>)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/>
              <a:t>according </a:t>
            </a:r>
            <a:r>
              <a:rPr lang="en-US" dirty="0"/>
              <a:t>to a </a:t>
            </a:r>
            <a:r>
              <a:rPr lang="en-US" dirty="0">
                <a:solidFill>
                  <a:schemeClr val="accent2"/>
                </a:solidFill>
              </a:rPr>
              <a:t>mathematical rule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357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3|1.9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6.5|7.8|2.5|1.3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3.9|12.7|15.4|17.1|1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32900</TotalTime>
  <Words>1836</Words>
  <Application>Microsoft Macintosh PowerPoint</Application>
  <PresentationFormat>On-screen Show (4:3)</PresentationFormat>
  <Paragraphs>326</Paragraphs>
  <Slides>48</Slides>
  <Notes>19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 Performance Computing  has created a revolution in modeling</vt:lpstr>
      <vt:lpstr>PowerPoint Presentation</vt:lpstr>
      <vt:lpstr>What is an Agent-Based Model (ABM)?</vt:lpstr>
      <vt:lpstr>What is an Agent-Based Model (ABM)?</vt:lpstr>
      <vt:lpstr>What is an Agent-Based Model (ABM)?</vt:lpstr>
      <vt:lpstr>What is an Agent-Based Model (ABM)?</vt:lpstr>
      <vt:lpstr>ABMs require specifying an interaction network</vt:lpstr>
      <vt:lpstr>An interaction network for  the immune system</vt:lpstr>
      <vt:lpstr>Targeted interventions can be represented as network changes</vt:lpstr>
      <vt:lpstr>Vertex / edge choices  represent many  systems</vt:lpstr>
      <vt:lpstr>Vertex / edge choices  represent many scales</vt:lpstr>
      <vt:lpstr>Vertex / edge choices  represent many scales</vt:lpstr>
      <vt:lpstr>Hybrid models can represent discrete agents interacting with continuous fields</vt:lpstr>
      <vt:lpstr>ENISI Modeling Environment</vt:lpstr>
      <vt:lpstr>PowerPoint Presentation</vt:lpstr>
      <vt:lpstr>Interactions in the Lamina Propia</vt:lpstr>
      <vt:lpstr>Parameterized Interactions</vt:lpstr>
      <vt:lpstr>PowerPoint Presentation</vt:lpstr>
      <vt:lpstr>Calibrating cell/cytokine interactions</vt:lpstr>
      <vt:lpstr>PowerPoint Presentation</vt:lpstr>
      <vt:lpstr>PowerPoint Presentation</vt:lpstr>
      <vt:lpstr>PowerPoint Presentation</vt:lpstr>
      <vt:lpstr>What does an ABM compute?</vt:lpstr>
      <vt:lpstr>A complete description of the  resulting joint distribution is impossible</vt:lpstr>
      <vt:lpstr>Instead, compute averages over multiple simulations (Monte Carlo samples)</vt:lpstr>
      <vt:lpstr>PowerPoint Presentation</vt:lpstr>
      <vt:lpstr>PowerPoint Presentation</vt:lpstr>
      <vt:lpstr>PowerPoint Presentation</vt:lpstr>
      <vt:lpstr>PowerPoint Presentation</vt:lpstr>
      <vt:lpstr>Different models are appropriate for different questions</vt:lpstr>
      <vt:lpstr>How can you tell which is appropriate  for your problem?</vt:lpstr>
      <vt:lpstr>How can you tell which is appropriate  for your problem?</vt:lpstr>
      <vt:lpstr>How can you tell which is appropriate  for your problem?</vt:lpstr>
      <vt:lpstr>How can you tell which is appropriate  for your problem?</vt:lpstr>
      <vt:lpstr>How can you tell which is appropriate  for your problem?</vt:lpstr>
      <vt:lpstr>How can you tell which is appropriate  for your problem?</vt:lpstr>
      <vt:lpstr>How can you tell which is appropriate  for your problem?</vt:lpstr>
      <vt:lpstr>How can you tell which is appropriate  for your problem?</vt:lpstr>
      <vt:lpstr>What to expect from  the new systems models</vt:lpstr>
      <vt:lpstr>PowerPoint Presentation</vt:lpstr>
      <vt:lpstr>PowerPoint Presentation</vt:lpstr>
      <vt:lpstr>Leveraging transdisciplinary insights</vt:lpstr>
    </vt:vector>
  </TitlesOfParts>
  <Company>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VBI Immunology Research Thrust</dc:title>
  <dc:creator>Josep Bassaganya-Riera</dc:creator>
  <cp:lastModifiedBy>Stephen Eubank</cp:lastModifiedBy>
  <cp:revision>332</cp:revision>
  <cp:lastPrinted>2012-10-24T13:36:02Z</cp:lastPrinted>
  <dcterms:created xsi:type="dcterms:W3CDTF">2014-01-31T18:47:29Z</dcterms:created>
  <dcterms:modified xsi:type="dcterms:W3CDTF">2014-06-09T17:29:13Z</dcterms:modified>
</cp:coreProperties>
</file>