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09A3"/>
    <a:srgbClr val="006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86507" autoAdjust="0"/>
  </p:normalViewPr>
  <p:slideViewPr>
    <p:cSldViewPr snapToObjects="1">
      <p:cViewPr>
        <p:scale>
          <a:sx n="86" d="100"/>
          <a:sy n="86" d="100"/>
        </p:scale>
        <p:origin x="-149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3D66A-E216-8A4D-AA5C-5B2369CFECD1}" type="datetimeFigureOut">
              <a:rPr lang="en-US" smtClean="0"/>
              <a:pPr/>
              <a:t>6/6/2014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033F9-76D9-B141-8BEC-C49EF56FD8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13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6A947-B07E-5340-B850-475C0E24A659}" type="datetimeFigureOut">
              <a:rPr lang="en-US" smtClean="0"/>
              <a:pPr/>
              <a:t>6/6/2014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CC8DA-F8F5-784D-8A4D-207B934391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64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Models can be used to synthesize, organize, and integrate existing knowledge</a:t>
            </a:r>
          </a:p>
          <a:p>
            <a:r>
              <a:rPr lang="en-US" dirty="0" smtClean="0"/>
              <a:t>Effective knowledge discovery algorithms can be applied to large-scale networked models </a:t>
            </a:r>
          </a:p>
          <a:p>
            <a:r>
              <a:rPr lang="en-US" i="1" dirty="0" smtClean="0"/>
              <a:t>In </a:t>
            </a:r>
            <a:r>
              <a:rPr lang="en-US" i="1" dirty="0" err="1" smtClean="0"/>
              <a:t>Silico</a:t>
            </a:r>
            <a:r>
              <a:rPr lang="en-US" i="1" dirty="0" smtClean="0"/>
              <a:t> </a:t>
            </a:r>
            <a:r>
              <a:rPr lang="en-US" dirty="0" smtClean="0"/>
              <a:t>experiments can be performed in time and cost-saving manner to generate novel hypotheses for further wet-lab experiments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Agent-based models can be easily stochastic, however they</a:t>
            </a:r>
          </a:p>
          <a:p>
            <a:pPr lvl="1"/>
            <a:r>
              <a:rPr lang="en-US" dirty="0" smtClean="0"/>
              <a:t>Are hard to develop and calibrate</a:t>
            </a:r>
          </a:p>
          <a:p>
            <a:pPr lvl="1"/>
            <a:r>
              <a:rPr lang="en-US" dirty="0" smtClean="0"/>
              <a:t>Require much computational resources</a:t>
            </a:r>
          </a:p>
          <a:p>
            <a:r>
              <a:rPr lang="en-US" dirty="0" smtClean="0"/>
              <a:t>ODE models are deterministic</a:t>
            </a:r>
          </a:p>
          <a:p>
            <a:pPr lvl="1"/>
            <a:r>
              <a:rPr lang="en-US" dirty="0" smtClean="0"/>
              <a:t>User-friendly tools to develop models such as COPASI</a:t>
            </a:r>
          </a:p>
          <a:p>
            <a:pPr lvl="1"/>
            <a:r>
              <a:rPr lang="en-US" dirty="0" smtClean="0"/>
              <a:t>Effective algorithms to calibrate models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483D-2B39-B342-8E67-8A2F4B8DAE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70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the CD4+ model as an example</a:t>
            </a:r>
          </a:p>
          <a:p>
            <a:pPr lvl="1"/>
            <a:r>
              <a:rPr lang="en-US" dirty="0" smtClean="0"/>
              <a:t>Randomize the 4 inputs and calculate the 5 outputs of the steady state using COPASI parameter scanning</a:t>
            </a:r>
          </a:p>
          <a:p>
            <a:pPr lvl="1"/>
            <a:r>
              <a:rPr lang="en-US" dirty="0" smtClean="0"/>
              <a:t>Use part of the data to train the linear regression model and some other part of the data to test the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483D-2B39-B342-8E67-8A2F4B8DAEA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35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Big errors suggest that linear functions or linear models are not enough to capture the relationship between the inputs and outputs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483D-2B39-B342-8E67-8A2F4B8DAEA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88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need to learn to swim in different technologies!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03214-DB3F-AF4E-B6F8-00201F67097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02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Feed-forward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dirty="0" smtClean="0"/>
              <a:t>Back propagation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483D-2B39-B342-8E67-8A2F4B8DAEA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83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need to learn to swim in different technologies!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03214-DB3F-AF4E-B6F8-00201F67097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02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Stochastic 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483D-2B39-B342-8E67-8A2F4B8DAE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27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COPASI: complex pathway simulator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 math needed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But COPASI has no SDE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483D-2B39-B342-8E67-8A2F4B8DAE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53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complex network structures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483D-2B39-B342-8E67-8A2F4B8DAE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53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complex network structures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483D-2B39-B342-8E67-8A2F4B8DAE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53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Load</a:t>
            </a:r>
            <a:r>
              <a:rPr lang="en-US" baseline="0" dirty="0" smtClean="0"/>
              <a:t> a cps file (ODE model file)</a:t>
            </a:r>
          </a:p>
          <a:p>
            <a:r>
              <a:rPr lang="en-US" baseline="0" dirty="0" smtClean="0"/>
              <a:t>Node and </a:t>
            </a:r>
            <a:r>
              <a:rPr lang="en-US" baseline="0" dirty="0" err="1" smtClean="0"/>
              <a:t>stochsticity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483D-2B39-B342-8E67-8A2F4B8DAE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53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483D-2B39-B342-8E67-8A2F4B8DAE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80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Are they linear?</a:t>
            </a:r>
          </a:p>
          <a:p>
            <a:pPr lvl="1"/>
            <a:r>
              <a:rPr lang="en-US" dirty="0" smtClean="0"/>
              <a:t>If not, what are they?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483D-2B39-B342-8E67-8A2F4B8DAEA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40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training</a:t>
            </a:r>
            <a:r>
              <a:rPr lang="en-US" baseline="0" dirty="0" smtClean="0"/>
              <a:t> and testing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Copasi</a:t>
            </a:r>
            <a:r>
              <a:rPr lang="en-US" baseline="0" dirty="0" smtClean="0"/>
              <a:t> represents </a:t>
            </a:r>
            <a:r>
              <a:rPr lang="en-US" baseline="0" dirty="0" err="1" smtClean="0"/>
              <a:t>Coplex</a:t>
            </a:r>
            <a:r>
              <a:rPr lang="en-US" baseline="0" dirty="0" smtClean="0"/>
              <a:t> Pathway Simulator, a popular ODE based modeling tool for computational biologists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Using the CD4+ model as an example</a:t>
            </a:r>
          </a:p>
          <a:p>
            <a:pPr lvl="1"/>
            <a:r>
              <a:rPr lang="en-US" dirty="0" smtClean="0"/>
              <a:t>Randomize the 4 inputs and calculate the 5 outputs of the steady state using COPASI parameter scanning</a:t>
            </a:r>
          </a:p>
          <a:p>
            <a:pPr lvl="1"/>
            <a:r>
              <a:rPr lang="en-US" dirty="0" smtClean="0"/>
              <a:t>Use part of the data to train the linear regression model and some other part of the data to test the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483D-2B39-B342-8E67-8A2F4B8DAEA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3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D0BB8-A05A-6440-B436-B24B72EBF57B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DF96AF-21BD-8146-B526-3F94965A0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5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6164" y="260350"/>
            <a:ext cx="6974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2" name="Picture 8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69364" y="6285875"/>
            <a:ext cx="2133600" cy="4197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61794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01" y="274638"/>
            <a:ext cx="1149854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6" y="6179945"/>
            <a:ext cx="2285524" cy="601855"/>
          </a:xfrm>
          <a:prstGeom prst="rect">
            <a:avLst/>
          </a:prstGeom>
        </p:spPr>
      </p:pic>
      <p:pic>
        <p:nvPicPr>
          <p:cNvPr id="1027" name="Picture 3" descr="C:\Users\jwalke\Downloads\Logo SS14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867400"/>
            <a:ext cx="3429000" cy="9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ENISI Tool Suite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Yongguo Mei</a:t>
            </a:r>
          </a:p>
          <a:p>
            <a:r>
              <a:rPr lang="en-US" dirty="0" smtClean="0"/>
              <a:t>PhD in ECE</a:t>
            </a:r>
          </a:p>
          <a:p>
            <a:r>
              <a:rPr lang="en-US" dirty="0" smtClean="0"/>
              <a:t>June 10,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45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nisi_sde_we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28" y="-107198"/>
            <a:ext cx="9281732" cy="6257504"/>
          </a:xfrm>
          <a:prstGeom prst="rect">
            <a:avLst/>
          </a:prstGeom>
        </p:spPr>
      </p:pic>
      <p:pic>
        <p:nvPicPr>
          <p:cNvPr id="7" name="Picture 6" descr="Screen Shot 2013-06-14 at 11.13.2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189" y="2600085"/>
            <a:ext cx="3880422" cy="342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08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CD4+ T cell computational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comprehensive T cell differentiation model</a:t>
            </a:r>
          </a:p>
          <a:p>
            <a:pPr lvl="1"/>
            <a:r>
              <a:rPr lang="en-US" dirty="0" smtClean="0"/>
              <a:t>94 species</a:t>
            </a:r>
          </a:p>
          <a:p>
            <a:pPr lvl="1"/>
            <a:r>
              <a:rPr lang="en-US" dirty="0" smtClean="0"/>
              <a:t>46 reactions</a:t>
            </a:r>
          </a:p>
          <a:p>
            <a:pPr lvl="1"/>
            <a:r>
              <a:rPr lang="en-US" dirty="0" smtClean="0"/>
              <a:t>60 ODEs</a:t>
            </a:r>
          </a:p>
          <a:p>
            <a:r>
              <a:rPr lang="en-US" dirty="0" smtClean="0"/>
              <a:t>A deterministic model for </a:t>
            </a:r>
            <a:r>
              <a:rPr lang="en-US" i="1" dirty="0" smtClean="0"/>
              <a:t>in </a:t>
            </a:r>
            <a:r>
              <a:rPr lang="en-US" i="1" dirty="0" err="1" smtClean="0"/>
              <a:t>silico</a:t>
            </a:r>
            <a:r>
              <a:rPr lang="en-US" i="1" dirty="0" smtClean="0"/>
              <a:t> </a:t>
            </a:r>
            <a:r>
              <a:rPr lang="en-US" dirty="0" smtClean="0"/>
              <a:t>experiments with T cell differentiation: Th1, Th2, Th17, and </a:t>
            </a:r>
            <a:r>
              <a:rPr lang="en-US" dirty="0" err="1" smtClean="0"/>
              <a:t>Treg</a:t>
            </a:r>
            <a:endParaRPr lang="en-US" dirty="0" smtClean="0"/>
          </a:p>
          <a:p>
            <a:r>
              <a:rPr lang="en-US" dirty="0" smtClean="0"/>
              <a:t>However, this model cannot represent the stochastic nature of T cell differentiation</a:t>
            </a:r>
          </a:p>
          <a:p>
            <a:pPr lvl="1"/>
            <a:r>
              <a:rPr lang="en-US" dirty="0" smtClean="0"/>
              <a:t>Transcription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ranslation rate</a:t>
            </a:r>
          </a:p>
        </p:txBody>
      </p:sp>
    </p:spTree>
    <p:extLst>
      <p:ext uri="{BB962C8B-B14F-4D97-AF65-F5344CB8AC3E}">
        <p14:creationId xmlns:p14="http://schemas.microsoft.com/office/powerpoint/2010/main" val="4015720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celldif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" y="428027"/>
            <a:ext cx="9161006" cy="564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4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SDE with CD4+ T </a:t>
            </a:r>
            <a:r>
              <a:rPr lang="en-US" dirty="0"/>
              <a:t>c</a:t>
            </a:r>
            <a:r>
              <a:rPr lang="en-US" dirty="0" smtClean="0"/>
              <a:t>ell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Assumption: </a:t>
            </a:r>
            <a:r>
              <a:rPr lang="en-US" dirty="0" err="1" smtClean="0"/>
              <a:t>Treg</a:t>
            </a:r>
            <a:r>
              <a:rPr lang="en-US" dirty="0" smtClean="0"/>
              <a:t> and Th17 have a tight equilibrium regulated by FOXP3 and </a:t>
            </a:r>
            <a:r>
              <a:rPr lang="en-US" dirty="0" err="1" smtClean="0"/>
              <a:t>RORgt</a:t>
            </a:r>
            <a:endParaRPr lang="en-US" dirty="0" smtClean="0"/>
          </a:p>
          <a:p>
            <a:pPr lvl="1"/>
            <a:r>
              <a:rPr lang="en-US" dirty="0" smtClean="0"/>
              <a:t>Conforming to experimental data</a:t>
            </a:r>
          </a:p>
          <a:p>
            <a:r>
              <a:rPr lang="en-US" i="1" dirty="0" smtClean="0"/>
              <a:t>In </a:t>
            </a:r>
            <a:r>
              <a:rPr lang="en-US" i="1" dirty="0" err="1" smtClean="0"/>
              <a:t>silico</a:t>
            </a:r>
            <a:r>
              <a:rPr lang="en-US" i="1" dirty="0" smtClean="0"/>
              <a:t> </a:t>
            </a:r>
            <a:r>
              <a:rPr lang="en-US" dirty="0" smtClean="0"/>
              <a:t>SDE experiments by adding </a:t>
            </a:r>
            <a:r>
              <a:rPr lang="en-US" dirty="0" err="1" smtClean="0"/>
              <a:t>stochasticity</a:t>
            </a:r>
            <a:endParaRPr lang="en-US" dirty="0" smtClean="0"/>
          </a:p>
          <a:p>
            <a:pPr lvl="1"/>
            <a:r>
              <a:rPr lang="en-US" dirty="0" smtClean="0"/>
              <a:t>FOXP3 and </a:t>
            </a:r>
            <a:r>
              <a:rPr lang="en-US" dirty="0" err="1" smtClean="0"/>
              <a:t>RORgt</a:t>
            </a:r>
            <a:r>
              <a:rPr lang="en-US" dirty="0" smtClean="0"/>
              <a:t>: relatively stable IL-7 production</a:t>
            </a:r>
          </a:p>
          <a:p>
            <a:pPr lvl="1"/>
            <a:r>
              <a:rPr lang="en-US" dirty="0" smtClean="0"/>
              <a:t>STAT3: less stable IL-7 production</a:t>
            </a:r>
          </a:p>
          <a:p>
            <a:pPr lvl="1"/>
            <a:r>
              <a:rPr lang="en-US" dirty="0" smtClean="0"/>
              <a:t>IL-6: Phenotype balance is broken</a:t>
            </a:r>
          </a:p>
          <a:p>
            <a:pPr lvl="2"/>
            <a:r>
              <a:rPr lang="en-US" dirty="0" smtClean="0"/>
              <a:t>Double-positive </a:t>
            </a:r>
            <a:r>
              <a:rPr lang="en-US" dirty="0" err="1" smtClean="0"/>
              <a:t>RORgt</a:t>
            </a:r>
            <a:r>
              <a:rPr lang="en-US" dirty="0" smtClean="0"/>
              <a:t>+ FOXP3+ is observed</a:t>
            </a:r>
          </a:p>
          <a:p>
            <a:pPr lvl="2"/>
            <a:r>
              <a:rPr lang="en-US" dirty="0" smtClean="0"/>
              <a:t>Confirming with a previous study [Tartar 2010]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3914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d4_resul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200"/>
            <a:ext cx="9144000" cy="464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78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ENISI SDE: </a:t>
            </a:r>
            <a:r>
              <a:rPr lang="en-US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Major Contributions:</a:t>
            </a:r>
          </a:p>
          <a:p>
            <a:pPr lvl="1"/>
            <a:r>
              <a:rPr lang="en-US" dirty="0"/>
              <a:t>The first user-friendly </a:t>
            </a:r>
            <a:r>
              <a:rPr lang="en-US" dirty="0" smtClean="0"/>
              <a:t>web-based SDE </a:t>
            </a:r>
            <a:r>
              <a:rPr lang="en-US" dirty="0"/>
              <a:t>tool for computational biologists</a:t>
            </a:r>
          </a:p>
          <a:p>
            <a:pPr lvl="1"/>
            <a:r>
              <a:rPr lang="en-US" dirty="0"/>
              <a:t> A</a:t>
            </a:r>
            <a:r>
              <a:rPr lang="en-US" dirty="0" smtClean="0"/>
              <a:t> </a:t>
            </a:r>
            <a:r>
              <a:rPr lang="en-US" dirty="0"/>
              <a:t>case </a:t>
            </a:r>
            <a:r>
              <a:rPr lang="en-US" dirty="0" smtClean="0"/>
              <a:t>study with a complex model </a:t>
            </a:r>
            <a:r>
              <a:rPr lang="en-US" dirty="0"/>
              <a:t>shows its </a:t>
            </a:r>
            <a:r>
              <a:rPr lang="en-US" dirty="0" smtClean="0"/>
              <a:t>effectiveness</a:t>
            </a:r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Improve ENISI SDE and its user friendliness</a:t>
            </a:r>
          </a:p>
          <a:p>
            <a:pPr lvl="1"/>
            <a:r>
              <a:rPr lang="en-US" dirty="0" smtClean="0"/>
              <a:t>Develop more SDE models</a:t>
            </a:r>
          </a:p>
          <a:p>
            <a:pPr lvl="1"/>
            <a:r>
              <a:rPr lang="en-US" dirty="0" smtClean="0"/>
              <a:t>Develop parameter estimation algorithms</a:t>
            </a:r>
          </a:p>
          <a:p>
            <a:pPr lvl="1"/>
            <a:r>
              <a:rPr lang="en-US" dirty="0" smtClean="0"/>
              <a:t>Investigate multi-scale 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1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ENISI NN: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Immune cell and cell differentiation</a:t>
            </a:r>
          </a:p>
          <a:p>
            <a:r>
              <a:rPr lang="en-US" dirty="0" smtClean="0"/>
              <a:t>Immune system modeling</a:t>
            </a:r>
          </a:p>
          <a:p>
            <a:r>
              <a:rPr lang="en-US" dirty="0" smtClean="0"/>
              <a:t>Model reduction and multi-scale modeling</a:t>
            </a:r>
          </a:p>
          <a:p>
            <a:r>
              <a:rPr lang="en-US" dirty="0" smtClean="0"/>
              <a:t>Neural network models</a:t>
            </a:r>
          </a:p>
          <a:p>
            <a:r>
              <a:rPr lang="en-US" dirty="0" smtClean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337899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Immune cell types and subsets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Immune cells are of different types</a:t>
            </a:r>
          </a:p>
          <a:p>
            <a:pPr lvl="1"/>
            <a:r>
              <a:rPr lang="en-US" dirty="0" smtClean="0"/>
              <a:t>B, T, and Macrophages etc.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ifferent functions</a:t>
            </a:r>
          </a:p>
          <a:p>
            <a:r>
              <a:rPr lang="en-US" dirty="0" smtClean="0"/>
              <a:t>Immune cells are differentiate into different subsets/sub-types</a:t>
            </a:r>
          </a:p>
          <a:p>
            <a:pPr lvl="1"/>
            <a:r>
              <a:rPr lang="en-US" dirty="0" smtClean="0"/>
              <a:t>Regulated by cytokines in micro-environment</a:t>
            </a:r>
          </a:p>
          <a:p>
            <a:pPr lvl="1"/>
            <a:r>
              <a:rPr lang="en-US" dirty="0" smtClean="0"/>
              <a:t>T </a:t>
            </a:r>
            <a:r>
              <a:rPr lang="en-US" dirty="0"/>
              <a:t>cells: Th1, Th17, </a:t>
            </a:r>
            <a:r>
              <a:rPr lang="en-US" dirty="0" err="1"/>
              <a:t>Treg</a:t>
            </a:r>
            <a:r>
              <a:rPr lang="en-US" dirty="0"/>
              <a:t>, </a:t>
            </a:r>
            <a:r>
              <a:rPr lang="en-US" dirty="0" smtClean="0"/>
              <a:t>etc.</a:t>
            </a:r>
            <a:endParaRPr lang="en-US" dirty="0"/>
          </a:p>
          <a:p>
            <a:pPr lvl="1"/>
            <a:r>
              <a:rPr lang="en-US" dirty="0"/>
              <a:t>Macrophages: M0, M1, </a:t>
            </a:r>
            <a:r>
              <a:rPr lang="en-US" dirty="0" smtClean="0"/>
              <a:t>etc.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396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Modeling immune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Immune systems are complex systems</a:t>
            </a:r>
          </a:p>
          <a:p>
            <a:r>
              <a:rPr lang="en-US" dirty="0" smtClean="0"/>
              <a:t>Modeling and simulations can help</a:t>
            </a:r>
          </a:p>
          <a:p>
            <a:pPr lvl="1"/>
            <a:r>
              <a:rPr lang="en-US" dirty="0" smtClean="0"/>
              <a:t>Capturing knowledge and mechanisms</a:t>
            </a:r>
          </a:p>
          <a:p>
            <a:pPr lvl="1"/>
            <a:r>
              <a:rPr lang="en-US" dirty="0" smtClean="0"/>
              <a:t>Effectively reasoning and predicting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Multi-scales</a:t>
            </a:r>
          </a:p>
          <a:p>
            <a:pPr lvl="1"/>
            <a:r>
              <a:rPr lang="en-US" dirty="0" smtClean="0"/>
              <a:t>Multiple technologies and algorithms</a:t>
            </a:r>
          </a:p>
        </p:txBody>
      </p:sp>
    </p:spTree>
    <p:extLst>
      <p:ext uri="{BB962C8B-B14F-4D97-AF65-F5344CB8AC3E}">
        <p14:creationId xmlns:p14="http://schemas.microsoft.com/office/powerpoint/2010/main" val="177793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Modeling immune systems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Scales</a:t>
            </a:r>
          </a:p>
          <a:p>
            <a:pPr lvl="1"/>
            <a:r>
              <a:rPr lang="en-US" dirty="0" smtClean="0"/>
              <a:t>Organ and tissue: blood, lymph nodes, mucosal</a:t>
            </a:r>
          </a:p>
          <a:p>
            <a:pPr lvl="1"/>
            <a:r>
              <a:rPr lang="en-US" dirty="0" smtClean="0"/>
              <a:t>Cellular: cell movement and cell-cell interactions</a:t>
            </a:r>
          </a:p>
          <a:p>
            <a:pPr lvl="1"/>
            <a:r>
              <a:rPr lang="en-US" dirty="0" smtClean="0"/>
              <a:t>Intracellular: cell differentiations</a:t>
            </a:r>
          </a:p>
          <a:p>
            <a:r>
              <a:rPr lang="en-US" dirty="0" smtClean="0"/>
              <a:t>Technologies</a:t>
            </a:r>
          </a:p>
          <a:p>
            <a:pPr lvl="1"/>
            <a:r>
              <a:rPr lang="en-US" dirty="0" smtClean="0"/>
              <a:t>Equation-based: ODE, PDE</a:t>
            </a:r>
          </a:p>
          <a:p>
            <a:pPr lvl="1"/>
            <a:r>
              <a:rPr lang="en-US" dirty="0" smtClean="0"/>
              <a:t>Agent-based</a:t>
            </a:r>
          </a:p>
          <a:p>
            <a:pPr lvl="1"/>
            <a:r>
              <a:rPr lang="en-US" dirty="0" smtClean="0"/>
              <a:t>Stochastic</a:t>
            </a:r>
          </a:p>
        </p:txBody>
      </p:sp>
    </p:spTree>
    <p:extLst>
      <p:ext uri="{BB962C8B-B14F-4D97-AF65-F5344CB8AC3E}">
        <p14:creationId xmlns:p14="http://schemas.microsoft.com/office/powerpoint/2010/main" val="265109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ENISI Tool Suite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ENISI: </a:t>
            </a:r>
            <a:r>
              <a:rPr lang="en-US" dirty="0" err="1" smtClean="0"/>
              <a:t>ENteric</a:t>
            </a:r>
            <a:r>
              <a:rPr lang="en-US" dirty="0" smtClean="0"/>
              <a:t> Immune </a:t>
            </a:r>
            <a:r>
              <a:rPr lang="en-US" dirty="0" err="1" smtClean="0"/>
              <a:t>SImulator</a:t>
            </a:r>
            <a:endParaRPr lang="en-US" dirty="0"/>
          </a:p>
          <a:p>
            <a:r>
              <a:rPr lang="en-US" dirty="0" smtClean="0"/>
              <a:t>A suite of mathematical and computational modeling tools, </a:t>
            </a:r>
            <a:r>
              <a:rPr lang="en-US" dirty="0" err="1" smtClean="0"/>
              <a:t>inclduing</a:t>
            </a:r>
            <a:endParaRPr lang="en-US" dirty="0" smtClean="0"/>
          </a:p>
          <a:p>
            <a:pPr lvl="1"/>
            <a:r>
              <a:rPr lang="en-US" dirty="0" smtClean="0"/>
              <a:t>ENISI ABM Agent-based modeling (covered)</a:t>
            </a:r>
          </a:p>
          <a:p>
            <a:pPr lvl="1"/>
            <a:r>
              <a:rPr lang="en-US" dirty="0" smtClean="0"/>
              <a:t>ENISI SDE, stochastic differential equations</a:t>
            </a:r>
          </a:p>
          <a:p>
            <a:pPr lvl="1"/>
            <a:r>
              <a:rPr lang="en-US" dirty="0" smtClean="0"/>
              <a:t>ENISI ISE, In </a:t>
            </a:r>
            <a:r>
              <a:rPr lang="en-US" dirty="0" err="1" smtClean="0"/>
              <a:t>Siliso</a:t>
            </a:r>
            <a:r>
              <a:rPr lang="en-US" dirty="0" smtClean="0"/>
              <a:t> Experimentation</a:t>
            </a:r>
          </a:p>
          <a:p>
            <a:pPr lvl="1"/>
            <a:r>
              <a:rPr lang="en-US" dirty="0" smtClean="0"/>
              <a:t>ENISI ANN, artificial neural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21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ENISI Visual (BIBM 2012)</a:t>
            </a:r>
          </a:p>
          <a:p>
            <a:pPr lvl="1"/>
            <a:r>
              <a:rPr lang="en-US" dirty="0" smtClean="0"/>
              <a:t>An agent based simulation platform for tissue and cellular level simulations</a:t>
            </a:r>
          </a:p>
          <a:p>
            <a:pPr lvl="1"/>
            <a:r>
              <a:rPr lang="en-US" dirty="0" smtClean="0"/>
              <a:t>Friendly user interfaces</a:t>
            </a:r>
          </a:p>
          <a:p>
            <a:pPr lvl="1"/>
            <a:r>
              <a:rPr lang="en-US" dirty="0" smtClean="0"/>
              <a:t>Modeling both inflammatory and regulatory immune responses</a:t>
            </a:r>
          </a:p>
          <a:p>
            <a:r>
              <a:rPr lang="en-US" dirty="0" smtClean="0"/>
              <a:t>CD4+ T cell computational model (PLOS computational biology 2013)</a:t>
            </a:r>
          </a:p>
          <a:p>
            <a:pPr lvl="1"/>
            <a:r>
              <a:rPr lang="en-US" dirty="0"/>
              <a:t>ODE model of 60 equations</a:t>
            </a:r>
          </a:p>
          <a:p>
            <a:pPr lvl="1"/>
            <a:r>
              <a:rPr lang="en-US" dirty="0" smtClean="0"/>
              <a:t>CD4+ T cell differentiations</a:t>
            </a:r>
          </a:p>
          <a:p>
            <a:pPr lvl="1"/>
            <a:r>
              <a:rPr lang="en-US" dirty="0" smtClean="0"/>
              <a:t>Th1, Th2, Th17, and </a:t>
            </a:r>
            <a:r>
              <a:rPr lang="en-US" dirty="0" err="1" smtClean="0"/>
              <a:t>Treg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925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isi_visua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06" y="6861"/>
            <a:ext cx="7097512" cy="613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3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celldif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" y="428027"/>
            <a:ext cx="9161006" cy="564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1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Multi-scale models</a:t>
            </a:r>
            <a:br>
              <a:rPr lang="en-US" dirty="0" smtClean="0"/>
            </a:br>
            <a:r>
              <a:rPr lang="en-US" dirty="0" smtClean="0"/>
              <a:t>Integration of models of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Integrating cellular and intracellular models</a:t>
            </a:r>
            <a:endParaRPr lang="en-US" dirty="0"/>
          </a:p>
          <a:p>
            <a:r>
              <a:rPr lang="en-US" dirty="0" smtClean="0"/>
              <a:t>Brute-force</a:t>
            </a:r>
          </a:p>
          <a:p>
            <a:pPr lvl="1"/>
            <a:r>
              <a:rPr lang="en-US" dirty="0" smtClean="0"/>
              <a:t>Each agent/cell can be represent by an intracellular ODE model</a:t>
            </a:r>
          </a:p>
          <a:p>
            <a:pPr lvl="1"/>
            <a:r>
              <a:rPr lang="en-US" dirty="0" smtClean="0"/>
              <a:t>Performance is a big challenge</a:t>
            </a:r>
          </a:p>
          <a:p>
            <a:r>
              <a:rPr lang="en-US" dirty="0" smtClean="0"/>
              <a:t>Model reduction</a:t>
            </a:r>
          </a:p>
          <a:p>
            <a:pPr lvl="1"/>
            <a:r>
              <a:rPr lang="en-US" dirty="0" smtClean="0"/>
              <a:t>Necessary for </a:t>
            </a:r>
            <a:r>
              <a:rPr lang="en-US" dirty="0" err="1" smtClean="0"/>
              <a:t>performant</a:t>
            </a:r>
            <a:r>
              <a:rPr lang="en-US" dirty="0" smtClean="0"/>
              <a:t> simulations</a:t>
            </a:r>
          </a:p>
          <a:p>
            <a:pPr lvl="1"/>
            <a:r>
              <a:rPr lang="en-US" dirty="0" smtClean="0"/>
              <a:t>Sufficient for multi-scale modeling needs</a:t>
            </a:r>
          </a:p>
        </p:txBody>
      </p:sp>
    </p:spTree>
    <p:extLst>
      <p:ext uri="{BB962C8B-B14F-4D97-AF65-F5344CB8AC3E}">
        <p14:creationId xmlns:p14="http://schemas.microsoft.com/office/powerpoint/2010/main" val="428570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the multi-scale model, needs for the intracellular models</a:t>
            </a:r>
          </a:p>
          <a:p>
            <a:pPr lvl="1"/>
            <a:r>
              <a:rPr lang="en-US" dirty="0" smtClean="0"/>
              <a:t>Interactions with the environment</a:t>
            </a:r>
          </a:p>
          <a:p>
            <a:pPr lvl="2"/>
            <a:r>
              <a:rPr lang="en-US" dirty="0" smtClean="0"/>
              <a:t>The cytokines regulate the cell differentiation</a:t>
            </a:r>
          </a:p>
          <a:p>
            <a:pPr lvl="2"/>
            <a:r>
              <a:rPr lang="en-US" dirty="0" smtClean="0"/>
              <a:t>The cytokines secreted into the micro-environment</a:t>
            </a:r>
          </a:p>
          <a:p>
            <a:pPr lvl="1"/>
            <a:r>
              <a:rPr lang="en-US" dirty="0" smtClean="0"/>
              <a:t>Cell subset classification to determine its functions</a:t>
            </a:r>
          </a:p>
          <a:p>
            <a:r>
              <a:rPr lang="en-US" dirty="0" smtClean="0"/>
              <a:t>The ODE model has 60 ODEs for modeling detailed pathways</a:t>
            </a:r>
          </a:p>
          <a:p>
            <a:r>
              <a:rPr lang="en-US" dirty="0" smtClean="0"/>
              <a:t>In regard of multi-scale model needs, complex model should be reduced</a:t>
            </a:r>
          </a:p>
        </p:txBody>
      </p:sp>
    </p:spTree>
    <p:extLst>
      <p:ext uri="{BB962C8B-B14F-4D97-AF65-F5344CB8AC3E}">
        <p14:creationId xmlns:p14="http://schemas.microsoft.com/office/powerpoint/2010/main" val="203338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Neural network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Neural networks are widely used for machine learning and pattern recognition</a:t>
            </a:r>
          </a:p>
          <a:p>
            <a:r>
              <a:rPr lang="en-US" dirty="0" smtClean="0"/>
              <a:t>Neural networks can also be used for model reduction and function approximations </a:t>
            </a:r>
          </a:p>
          <a:p>
            <a:r>
              <a:rPr lang="en-US" dirty="0" smtClean="0"/>
              <a:t>This study developed two neural network models for modeling immune cell differentiation in regard of multi-scale modeling needs</a:t>
            </a:r>
          </a:p>
          <a:p>
            <a:pPr lvl="1"/>
            <a:r>
              <a:rPr lang="en-US" dirty="0" smtClean="0"/>
              <a:t>A model for secreting cytokines</a:t>
            </a:r>
          </a:p>
          <a:p>
            <a:pPr lvl="1"/>
            <a:r>
              <a:rPr lang="en-US" dirty="0" smtClean="0"/>
              <a:t>A model for subset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5274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in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 inputs: i_1, i_2, …, </a:t>
            </a:r>
            <a:r>
              <a:rPr lang="en-US" dirty="0" err="1" smtClean="0"/>
              <a:t>i_m</a:t>
            </a:r>
            <a:endParaRPr lang="en-US" dirty="0" smtClean="0"/>
          </a:p>
          <a:p>
            <a:r>
              <a:rPr lang="en-US" dirty="0" smtClean="0"/>
              <a:t>N outputs: o_1, o_2, …, </a:t>
            </a:r>
            <a:r>
              <a:rPr lang="en-US" dirty="0" err="1" smtClean="0"/>
              <a:t>o_n</a:t>
            </a:r>
            <a:endParaRPr lang="en-US" dirty="0" smtClean="0"/>
          </a:p>
          <a:p>
            <a:pPr lvl="1"/>
            <a:r>
              <a:rPr lang="en-US" dirty="0"/>
              <a:t>o</a:t>
            </a:r>
            <a:r>
              <a:rPr lang="en-US" dirty="0" smtClean="0"/>
              <a:t>_1 = f_1(i_1, i_2, …, </a:t>
            </a:r>
            <a:r>
              <a:rPr lang="en-US" dirty="0" err="1" smtClean="0"/>
              <a:t>i_m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o_2 = f_2(i_1, i_2, …, </a:t>
            </a:r>
            <a:r>
              <a:rPr lang="en-US" dirty="0" err="1" smtClean="0"/>
              <a:t>i_m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r>
              <a:rPr lang="en-US" dirty="0" err="1" smtClean="0"/>
              <a:t>o_n</a:t>
            </a:r>
            <a:r>
              <a:rPr lang="en-US" dirty="0" smtClean="0"/>
              <a:t> = </a:t>
            </a:r>
            <a:r>
              <a:rPr lang="en-US" dirty="0" err="1" smtClean="0"/>
              <a:t>f_n</a:t>
            </a:r>
            <a:r>
              <a:rPr lang="en-US" dirty="0" smtClean="0"/>
              <a:t>(i_1, i_2, …, </a:t>
            </a:r>
            <a:r>
              <a:rPr lang="en-US" dirty="0" err="1" smtClean="0"/>
              <a:t>i_m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Find out the n functions f_1, f_2, …, </a:t>
            </a:r>
            <a:r>
              <a:rPr lang="en-US" dirty="0" err="1" smtClean="0"/>
              <a:t>f_n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95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Cytokines in CD4+ T cell Differentiation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Inputs: four external cytokines that regulate cell differentiations</a:t>
            </a:r>
          </a:p>
          <a:p>
            <a:pPr lvl="1"/>
            <a:r>
              <a:rPr lang="en-US" dirty="0" err="1" smtClean="0"/>
              <a:t>IFNg</a:t>
            </a:r>
            <a:r>
              <a:rPr lang="en-US" dirty="0" smtClean="0"/>
              <a:t>, IL6, IL12, </a:t>
            </a:r>
            <a:r>
              <a:rPr lang="en-US" dirty="0" err="1" smtClean="0"/>
              <a:t>TGFb</a:t>
            </a:r>
            <a:endParaRPr lang="en-US" dirty="0" smtClean="0"/>
          </a:p>
          <a:p>
            <a:pPr lvl="1"/>
            <a:r>
              <a:rPr lang="en-US" dirty="0" smtClean="0"/>
              <a:t>Different levels of the four cytokines will trigger the naive T cells into different subsets</a:t>
            </a:r>
          </a:p>
          <a:p>
            <a:r>
              <a:rPr lang="en-US" dirty="0" smtClean="0"/>
              <a:t> Outputs: secreting five cytokines into the micro-environment</a:t>
            </a:r>
          </a:p>
          <a:p>
            <a:pPr lvl="1"/>
            <a:r>
              <a:rPr lang="en-US" dirty="0" smtClean="0"/>
              <a:t>IL17, </a:t>
            </a:r>
            <a:r>
              <a:rPr lang="en-US" dirty="0" err="1" smtClean="0"/>
              <a:t>RORgt</a:t>
            </a:r>
            <a:r>
              <a:rPr lang="en-US" dirty="0" smtClean="0"/>
              <a:t>, </a:t>
            </a:r>
            <a:r>
              <a:rPr lang="en-US" dirty="0" err="1" smtClean="0"/>
              <a:t>IFNg</a:t>
            </a:r>
            <a:r>
              <a:rPr lang="en-US" dirty="0" smtClean="0"/>
              <a:t>, </a:t>
            </a:r>
            <a:r>
              <a:rPr lang="en-US" dirty="0" err="1" smtClean="0"/>
              <a:t>Tbet</a:t>
            </a:r>
            <a:r>
              <a:rPr lang="en-US" dirty="0" smtClean="0"/>
              <a:t>, FOXP3</a:t>
            </a:r>
          </a:p>
          <a:p>
            <a:pPr lvl="1"/>
            <a:r>
              <a:rPr lang="en-US" dirty="0" smtClean="0"/>
              <a:t>Different subsets secrete different level of the five cytokines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315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Using the CD4+ model as an example</a:t>
            </a:r>
          </a:p>
          <a:p>
            <a:r>
              <a:rPr lang="en-US" dirty="0"/>
              <a:t>R</a:t>
            </a:r>
            <a:r>
              <a:rPr lang="en-US" dirty="0" smtClean="0"/>
              <a:t>andomize the 4 inputs and calculate the 5 outputs of the steady state using COPASI parameter scanning</a:t>
            </a:r>
          </a:p>
          <a:p>
            <a:r>
              <a:rPr lang="en-US" dirty="0"/>
              <a:t>U</a:t>
            </a:r>
            <a:r>
              <a:rPr lang="en-US" dirty="0" smtClean="0"/>
              <a:t>se part of the data to train the linear regression model and some other part of the data to test the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79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 set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1880520"/>
            <a:ext cx="73279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8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ENISI SDE: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Stochastic modeling</a:t>
            </a:r>
          </a:p>
          <a:p>
            <a:r>
              <a:rPr lang="en-US" dirty="0" smtClean="0"/>
              <a:t>SDE in computational biology</a:t>
            </a:r>
          </a:p>
          <a:p>
            <a:r>
              <a:rPr lang="en-US" dirty="0" smtClean="0"/>
              <a:t>ENISI SDE, a web-based tool</a:t>
            </a:r>
          </a:p>
          <a:p>
            <a:r>
              <a:rPr lang="en-US" dirty="0" smtClean="0"/>
              <a:t>A case study on a CD4+ T cell model</a:t>
            </a:r>
          </a:p>
          <a:p>
            <a:r>
              <a:rPr lang="en-US" dirty="0" smtClean="0"/>
              <a:t>Conclusion and 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764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Linear regression algorithms can be used to fit the constants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595" y="1689040"/>
            <a:ext cx="5126203" cy="218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7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7597" y="1531038"/>
            <a:ext cx="754488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Model constants, the matrix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772" y="2327700"/>
            <a:ext cx="4216400" cy="1295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818" y="4457941"/>
            <a:ext cx="3378200" cy="711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3941" y="3679278"/>
            <a:ext cx="754488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Mean errors of prediction</a:t>
            </a:r>
          </a:p>
        </p:txBody>
      </p:sp>
    </p:spTree>
    <p:extLst>
      <p:ext uri="{BB962C8B-B14F-4D97-AF65-F5344CB8AC3E}">
        <p14:creationId xmlns:p14="http://schemas.microsoft.com/office/powerpoint/2010/main" val="139259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Neural network can capture non-linearity</a:t>
            </a:r>
          </a:p>
          <a:p>
            <a:r>
              <a:rPr lang="en-US" dirty="0" smtClean="0"/>
              <a:t>Neural network models are sensitive to</a:t>
            </a:r>
          </a:p>
          <a:p>
            <a:pPr lvl="1"/>
            <a:r>
              <a:rPr lang="en-US" dirty="0" smtClean="0"/>
              <a:t>model structure</a:t>
            </a:r>
          </a:p>
          <a:p>
            <a:pPr lvl="1"/>
            <a:r>
              <a:rPr lang="en-US" dirty="0" smtClean="0"/>
              <a:t>Training data</a:t>
            </a:r>
          </a:p>
          <a:p>
            <a:pPr lvl="1"/>
            <a:r>
              <a:rPr lang="en-US" dirty="0" smtClean="0"/>
              <a:t>Training algorithms</a:t>
            </a:r>
          </a:p>
          <a:p>
            <a:pPr lvl="1"/>
            <a:r>
              <a:rPr lang="en-US" dirty="0" smtClean="0"/>
              <a:t>Thresholds settings</a:t>
            </a:r>
          </a:p>
          <a:p>
            <a:r>
              <a:rPr lang="en-US" dirty="0"/>
              <a:t>Feed-forward network structure</a:t>
            </a:r>
          </a:p>
          <a:p>
            <a:r>
              <a:rPr lang="en-US" dirty="0" smtClean="0"/>
              <a:t>Back-propagation </a:t>
            </a:r>
            <a:r>
              <a:rPr lang="en-US" dirty="0"/>
              <a:t>learning </a:t>
            </a:r>
            <a:r>
              <a:rPr lang="en-US" dirty="0" smtClean="0"/>
              <a:t>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05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Neural net model for cytokines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35378" y="1979706"/>
            <a:ext cx="31961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Errors are smaller; this shows ANN models are better than linear models to capture the relationship between the input and output cytokines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92" y="1159340"/>
            <a:ext cx="4343400" cy="4889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976" y="4544909"/>
            <a:ext cx="3784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0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Neural net model for classification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35378" y="2682786"/>
            <a:ext cx="3196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prediction </a:t>
            </a:r>
            <a:r>
              <a:rPr lang="en-US" dirty="0"/>
              <a:t>accuracy is 98% with 2 wrong predictions and</a:t>
            </a:r>
          </a:p>
          <a:p>
            <a:r>
              <a:rPr lang="en-US" dirty="0"/>
              <a:t>98 correct predictions.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84" y="1142014"/>
            <a:ext cx="42926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5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ENISI NN: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Neural network models can be successfully applied to model reduction and immune cell subset classification</a:t>
            </a:r>
          </a:p>
          <a:p>
            <a:r>
              <a:rPr lang="en-US" dirty="0" smtClean="0"/>
              <a:t>For future work</a:t>
            </a:r>
          </a:p>
          <a:p>
            <a:pPr lvl="1"/>
            <a:r>
              <a:rPr lang="en-US" dirty="0" smtClean="0"/>
              <a:t>More mature methodology for neural network model development </a:t>
            </a:r>
          </a:p>
          <a:p>
            <a:pPr lvl="1"/>
            <a:r>
              <a:rPr lang="en-US" dirty="0" smtClean="0"/>
              <a:t>more neural network models for other immune cell types</a:t>
            </a:r>
          </a:p>
          <a:p>
            <a:pPr lvl="1"/>
            <a:r>
              <a:rPr lang="en-US" dirty="0" smtClean="0"/>
              <a:t>Comparison between </a:t>
            </a:r>
            <a:r>
              <a:rPr lang="en-US" dirty="0"/>
              <a:t>neural network models with other </a:t>
            </a:r>
            <a:r>
              <a:rPr lang="en-US" dirty="0" smtClean="0"/>
              <a:t>types of </a:t>
            </a:r>
            <a:r>
              <a:rPr lang="en-US" dirty="0" err="1" smtClean="0"/>
              <a:t>teniques</a:t>
            </a:r>
            <a:endParaRPr lang="en-US" dirty="0" smtClean="0"/>
          </a:p>
          <a:p>
            <a:pPr lvl="1"/>
            <a:r>
              <a:rPr lang="en-US" dirty="0"/>
              <a:t>M</a:t>
            </a:r>
            <a:r>
              <a:rPr lang="en-US" dirty="0" smtClean="0"/>
              <a:t>ulti-scale models</a:t>
            </a:r>
          </a:p>
        </p:txBody>
      </p:sp>
    </p:spTree>
    <p:extLst>
      <p:ext uri="{BB962C8B-B14F-4D97-AF65-F5344CB8AC3E}">
        <p14:creationId xmlns:p14="http://schemas.microsoft.com/office/powerpoint/2010/main" val="237985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stochastic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Modeling and simulations and important for computational biology</a:t>
            </a:r>
          </a:p>
          <a:p>
            <a:pPr lvl="1"/>
            <a:r>
              <a:rPr lang="en-US" dirty="0" smtClean="0"/>
              <a:t>Capturing existing knowledge and mechanisms</a:t>
            </a:r>
          </a:p>
          <a:p>
            <a:pPr lvl="1"/>
            <a:r>
              <a:rPr lang="en-US" dirty="0" smtClean="0"/>
              <a:t>Effective reasoning and predicting</a:t>
            </a:r>
          </a:p>
          <a:p>
            <a:r>
              <a:rPr lang="en-US" dirty="0" smtClean="0"/>
              <a:t>Modeling technologies</a:t>
            </a:r>
          </a:p>
          <a:p>
            <a:pPr lvl="1"/>
            <a:r>
              <a:rPr lang="en-US" dirty="0" smtClean="0"/>
              <a:t>Equation-based such as ODE and PDE</a:t>
            </a:r>
          </a:p>
          <a:p>
            <a:pPr lvl="1"/>
            <a:r>
              <a:rPr lang="en-US" dirty="0" smtClean="0"/>
              <a:t>Agent-based</a:t>
            </a:r>
          </a:p>
          <a:p>
            <a:r>
              <a:rPr lang="en-US" dirty="0" smtClean="0"/>
              <a:t>Why stochastic modeling</a:t>
            </a:r>
          </a:p>
          <a:p>
            <a:pPr lvl="1"/>
            <a:r>
              <a:rPr lang="en-US" dirty="0" smtClean="0"/>
              <a:t>Deterministic models the average behavior</a:t>
            </a:r>
          </a:p>
          <a:p>
            <a:pPr lvl="1"/>
            <a:r>
              <a:rPr lang="en-US" dirty="0" smtClean="0"/>
              <a:t>Biological processes are of stochastic nature</a:t>
            </a:r>
          </a:p>
        </p:txBody>
      </p:sp>
    </p:spTree>
    <p:extLst>
      <p:ext uri="{BB962C8B-B14F-4D97-AF65-F5344CB8AC3E}">
        <p14:creationId xmlns:p14="http://schemas.microsoft.com/office/powerpoint/2010/main" val="1345158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Gillespie’s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Chemical reactions can be represented by master’s equations that are ODEs</a:t>
            </a:r>
          </a:p>
          <a:p>
            <a:r>
              <a:rPr lang="en-US" dirty="0" smtClean="0"/>
              <a:t>When the particle numbers are small, chemical reactions are stochastic</a:t>
            </a:r>
          </a:p>
          <a:p>
            <a:r>
              <a:rPr lang="en-US" dirty="0" smtClean="0"/>
              <a:t>Gillespie’s </a:t>
            </a:r>
            <a:r>
              <a:rPr lang="en-US" dirty="0"/>
              <a:t>algorithm </a:t>
            </a:r>
            <a:r>
              <a:rPr lang="en-US" dirty="0" smtClean="0"/>
              <a:t>uses limited computational resources and can accurately simulate stochastic chemical reactions</a:t>
            </a:r>
          </a:p>
          <a:p>
            <a:pPr lvl="1"/>
            <a:r>
              <a:rPr lang="en-US" dirty="0" smtClean="0"/>
              <a:t>However, it applies directly only to biochemical reactions</a:t>
            </a:r>
          </a:p>
        </p:txBody>
      </p:sp>
    </p:spTree>
    <p:extLst>
      <p:ext uri="{BB962C8B-B14F-4D97-AF65-F5344CB8AC3E}">
        <p14:creationId xmlns:p14="http://schemas.microsoft.com/office/powerpoint/2010/main" val="1667020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SDE: Stochastic Differential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SDE: adding random variables into the  differential equations</a:t>
            </a:r>
          </a:p>
          <a:p>
            <a:pPr lvl="1"/>
            <a:r>
              <a:rPr lang="en-US" dirty="0" err="1" smtClean="0"/>
              <a:t>d</a:t>
            </a:r>
            <a:r>
              <a:rPr lang="en-US" dirty="0" err="1"/>
              <a:t>y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= f(t) + </a:t>
            </a:r>
            <a:r>
              <a:rPr lang="en-US" dirty="0" err="1" smtClean="0"/>
              <a:t>rv</a:t>
            </a:r>
            <a:r>
              <a:rPr lang="en-US" dirty="0" smtClean="0"/>
              <a:t>(t)</a:t>
            </a:r>
          </a:p>
          <a:p>
            <a:pPr lvl="1"/>
            <a:r>
              <a:rPr lang="en-US" dirty="0" smtClean="0"/>
              <a:t>Used to model stochastic processes</a:t>
            </a:r>
          </a:p>
          <a:p>
            <a:r>
              <a:rPr lang="en-US" dirty="0" smtClean="0"/>
              <a:t>SDE has been used in modeling economy markets and some physical systems</a:t>
            </a:r>
          </a:p>
          <a:p>
            <a:pPr lvl="1"/>
            <a:r>
              <a:rPr lang="en-US" dirty="0" smtClean="0"/>
              <a:t>Some </a:t>
            </a:r>
            <a:r>
              <a:rPr lang="en-US" dirty="0" err="1" smtClean="0"/>
              <a:t>Matlab</a:t>
            </a:r>
            <a:r>
              <a:rPr lang="en-US" dirty="0" smtClean="0"/>
              <a:t> or R packages are available</a:t>
            </a:r>
          </a:p>
          <a:p>
            <a:r>
              <a:rPr lang="en-US" dirty="0" smtClean="0"/>
              <a:t>However, SDE has not been widely used in computational biology</a:t>
            </a:r>
          </a:p>
          <a:p>
            <a:pPr lvl="1"/>
            <a:r>
              <a:rPr lang="en-US" dirty="0" smtClean="0"/>
              <a:t>One of the reasons is the lack of user-friendly tools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4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Modeling tools for biologists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Biological processes are very complex systems</a:t>
            </a:r>
          </a:p>
          <a:p>
            <a:pPr lvl="1"/>
            <a:r>
              <a:rPr lang="en-US" dirty="0" smtClean="0"/>
              <a:t>Models are usually of many variables</a:t>
            </a:r>
          </a:p>
          <a:p>
            <a:r>
              <a:rPr lang="en-US" dirty="0" smtClean="0"/>
              <a:t>Prefer less mathematics</a:t>
            </a:r>
          </a:p>
          <a:p>
            <a:pPr lvl="1"/>
            <a:r>
              <a:rPr lang="en-US" dirty="0" smtClean="0"/>
              <a:t>Existing SDE packages of R or </a:t>
            </a:r>
            <a:r>
              <a:rPr lang="en-US" dirty="0" err="1" smtClean="0"/>
              <a:t>Matlab</a:t>
            </a:r>
            <a:r>
              <a:rPr lang="en-US" dirty="0" smtClean="0"/>
              <a:t> are thus not the best options</a:t>
            </a:r>
          </a:p>
          <a:p>
            <a:r>
              <a:rPr lang="en-US" dirty="0" smtClean="0"/>
              <a:t>Example: </a:t>
            </a:r>
            <a:r>
              <a:rPr lang="en-US" dirty="0" err="1" smtClean="0"/>
              <a:t>Matlab</a:t>
            </a:r>
            <a:r>
              <a:rPr lang="en-US" dirty="0" smtClean="0"/>
              <a:t> can be used to model ODEs, but the most popular ODE modeling tools is COPASI</a:t>
            </a:r>
          </a:p>
        </p:txBody>
      </p:sp>
    </p:spTree>
    <p:extLst>
      <p:ext uri="{BB962C8B-B14F-4D97-AF65-F5344CB8AC3E}">
        <p14:creationId xmlns:p14="http://schemas.microsoft.com/office/powerpoint/2010/main" val="911999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ENISI SDE: a web-based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ENISI SDE is the first SDE modeling tool targeting for computational biologists</a:t>
            </a:r>
          </a:p>
          <a:p>
            <a:pPr lvl="1"/>
            <a:r>
              <a:rPr lang="en-US" dirty="0" smtClean="0"/>
              <a:t>Front-end: Web-forms</a:t>
            </a:r>
          </a:p>
          <a:p>
            <a:pPr lvl="1"/>
            <a:r>
              <a:rPr lang="en-US" dirty="0" smtClean="0"/>
              <a:t>Back-end: </a:t>
            </a:r>
            <a:r>
              <a:rPr lang="en-US" dirty="0" err="1" smtClean="0"/>
              <a:t>cgi</a:t>
            </a:r>
            <a:r>
              <a:rPr lang="en-US" dirty="0" smtClean="0"/>
              <a:t>, </a:t>
            </a:r>
            <a:r>
              <a:rPr lang="en-US" dirty="0" err="1" smtClean="0"/>
              <a:t>perl</a:t>
            </a:r>
            <a:r>
              <a:rPr lang="en-US" dirty="0" smtClean="0"/>
              <a:t>, R, COPASI</a:t>
            </a:r>
          </a:p>
          <a:p>
            <a:pPr lvl="1"/>
            <a:r>
              <a:rPr lang="en-US" dirty="0" smtClean="0"/>
              <a:t>Numerical algorithm: Euler</a:t>
            </a:r>
            <a:r>
              <a:rPr lang="en-US" dirty="0"/>
              <a:t>–Maruyama </a:t>
            </a:r>
            <a:r>
              <a:rPr lang="en-US" dirty="0" smtClean="0"/>
              <a:t>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41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Modeling with ENISI SDE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Two-step solution for SDE</a:t>
            </a:r>
          </a:p>
          <a:p>
            <a:pPr lvl="1"/>
            <a:r>
              <a:rPr lang="en-US" dirty="0" smtClean="0"/>
              <a:t>Regular ODE model development</a:t>
            </a:r>
          </a:p>
          <a:p>
            <a:pPr lvl="1"/>
            <a:r>
              <a:rPr lang="en-US" dirty="0" smtClean="0"/>
              <a:t>Estimate and inject </a:t>
            </a:r>
            <a:r>
              <a:rPr lang="en-US" dirty="0" err="1" smtClean="0"/>
              <a:t>stochasticity</a:t>
            </a:r>
            <a:r>
              <a:rPr lang="en-US" dirty="0" smtClean="0"/>
              <a:t> into ODEs</a:t>
            </a:r>
          </a:p>
          <a:p>
            <a:r>
              <a:rPr lang="en-US" dirty="0" smtClean="0"/>
              <a:t>Three ways of adding </a:t>
            </a:r>
            <a:r>
              <a:rPr lang="en-US" dirty="0" err="1" smtClean="0"/>
              <a:t>stochasticity</a:t>
            </a:r>
            <a:endParaRPr lang="en-US" dirty="0" smtClean="0"/>
          </a:p>
          <a:p>
            <a:pPr lvl="1"/>
            <a:r>
              <a:rPr lang="en-US" dirty="0" smtClean="0"/>
              <a:t>Species/nodes</a:t>
            </a:r>
          </a:p>
          <a:p>
            <a:pPr lvl="1"/>
            <a:r>
              <a:rPr lang="en-US" dirty="0" smtClean="0"/>
              <a:t>Reactions/edges</a:t>
            </a:r>
          </a:p>
          <a:p>
            <a:pPr lvl="1"/>
            <a:r>
              <a:rPr lang="en-US" dirty="0" smtClean="0"/>
              <a:t>Parameters</a:t>
            </a:r>
          </a:p>
          <a:p>
            <a:r>
              <a:rPr lang="en-US" dirty="0" err="1" smtClean="0"/>
              <a:t>Url</a:t>
            </a:r>
            <a:r>
              <a:rPr lang="en-US" dirty="0"/>
              <a:t>: https://</a:t>
            </a:r>
            <a:r>
              <a:rPr lang="en-US" dirty="0" err="1"/>
              <a:t>nimml-labkey.vbi.vt.edu</a:t>
            </a:r>
            <a:r>
              <a:rPr lang="en-US" dirty="0"/>
              <a:t>/SDE/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920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23107</TotalTime>
  <Words>1494</Words>
  <Application>Microsoft Office PowerPoint</Application>
  <PresentationFormat>On-screen Show (4:3)</PresentationFormat>
  <Paragraphs>253</Paragraphs>
  <Slides>35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ENISI Tool Suite</vt:lpstr>
      <vt:lpstr>ENISI Tool Suite</vt:lpstr>
      <vt:lpstr>ENISI SDE: Outline</vt:lpstr>
      <vt:lpstr>Why stochastic modeling</vt:lpstr>
      <vt:lpstr>Gillespie’s algorithm</vt:lpstr>
      <vt:lpstr>SDE: Stochastic Differential Equations</vt:lpstr>
      <vt:lpstr>Modeling tools for biologists</vt:lpstr>
      <vt:lpstr>ENISI SDE: a web-based tool</vt:lpstr>
      <vt:lpstr>Modeling with ENISI SDE</vt:lpstr>
      <vt:lpstr>PowerPoint Presentation</vt:lpstr>
      <vt:lpstr>CD4+ T cell computational model</vt:lpstr>
      <vt:lpstr>PowerPoint Presentation</vt:lpstr>
      <vt:lpstr>SDE with CD4+ T cell model</vt:lpstr>
      <vt:lpstr>PowerPoint Presentation</vt:lpstr>
      <vt:lpstr>ENISI SDE: Future Work</vt:lpstr>
      <vt:lpstr>ENISI NN: Outline</vt:lpstr>
      <vt:lpstr>Immune cell types and subsets</vt:lpstr>
      <vt:lpstr>Modeling immune systems</vt:lpstr>
      <vt:lpstr>Modeling immune systems (cont.)</vt:lpstr>
      <vt:lpstr>Previous works</vt:lpstr>
      <vt:lpstr>PowerPoint Presentation</vt:lpstr>
      <vt:lpstr>PowerPoint Presentation</vt:lpstr>
      <vt:lpstr>Multi-scale models Integration of models of scales</vt:lpstr>
      <vt:lpstr>Model reduction</vt:lpstr>
      <vt:lpstr>Neural network models</vt:lpstr>
      <vt:lpstr>The problem in general</vt:lpstr>
      <vt:lpstr>Cytokines in CD4+ T cell Differentiation</vt:lpstr>
      <vt:lpstr>Data generation</vt:lpstr>
      <vt:lpstr>The data set</vt:lpstr>
      <vt:lpstr>Linear regression model</vt:lpstr>
      <vt:lpstr>Linear regression model</vt:lpstr>
      <vt:lpstr>Neural network development</vt:lpstr>
      <vt:lpstr>Neural net model for cytokines</vt:lpstr>
      <vt:lpstr>Neural net model for classification</vt:lpstr>
      <vt:lpstr>ENISI NN: future work</vt:lpstr>
    </vt:vector>
  </TitlesOfParts>
  <Company>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VBI Immunology Research Thrust</dc:title>
  <dc:creator>Josep Bassaganya-Riera</dc:creator>
  <cp:lastModifiedBy>Jim Walke</cp:lastModifiedBy>
  <cp:revision>279</cp:revision>
  <cp:lastPrinted>2012-10-24T13:36:02Z</cp:lastPrinted>
  <dcterms:created xsi:type="dcterms:W3CDTF">2014-01-31T18:47:29Z</dcterms:created>
  <dcterms:modified xsi:type="dcterms:W3CDTF">2014-06-06T15:42:58Z</dcterms:modified>
</cp:coreProperties>
</file>