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9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7" r:id="rId28"/>
    <p:sldId id="304" r:id="rId29"/>
    <p:sldId id="308" r:id="rId30"/>
    <p:sldId id="305" r:id="rId31"/>
    <p:sldId id="30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FC3EDF6-7D06-AD48-83C3-3A3107308E38}">
          <p14:sldIdLst>
            <p14:sldId id="309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7"/>
            <p14:sldId id="304"/>
            <p14:sldId id="308"/>
            <p14:sldId id="305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A3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86507" autoAdjust="0"/>
  </p:normalViewPr>
  <p:slideViewPr>
    <p:cSldViewPr snapToObjects="1">
      <p:cViewPr>
        <p:scale>
          <a:sx n="86" d="100"/>
          <a:sy n="86" d="100"/>
        </p:scale>
        <p:origin x="-149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D66A-E216-8A4D-AA5C-5B2369CFECD1}" type="datetimeFigureOut">
              <a:rPr lang="en-US" smtClean="0"/>
              <a:pPr/>
              <a:t>6/10/2014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33F9-76D9-B141-8BEC-C49EF56FD8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1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A947-B07E-5340-B850-475C0E24A659}" type="datetimeFigureOut">
              <a:rPr lang="en-US" smtClean="0"/>
              <a:pPr/>
              <a:t>6/10/2014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CC8DA-F8F5-784D-8A4D-207B93439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6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9364" y="6285875"/>
            <a:ext cx="2133600" cy="419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1" y="274638"/>
            <a:ext cx="114985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6" y="6179945"/>
            <a:ext cx="2285524" cy="601855"/>
          </a:xfrm>
          <a:prstGeom prst="rect">
            <a:avLst/>
          </a:prstGeom>
        </p:spPr>
      </p:pic>
      <p:pic>
        <p:nvPicPr>
          <p:cNvPr id="1027" name="Picture 3" descr="C:\Users\jwalke\Downloads\Logo SS14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867400"/>
            <a:ext cx="3429000" cy="9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17526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/>
                <a:cs typeface="Arial"/>
              </a:rPr>
              <a:t>PPAR</a:t>
            </a:r>
            <a:r>
              <a:rPr lang="el-GR" b="1" dirty="0" smtClean="0">
                <a:latin typeface="Arial"/>
                <a:cs typeface="Arial"/>
              </a:rPr>
              <a:t>γ</a:t>
            </a:r>
            <a:r>
              <a:rPr lang="en-US" b="1" dirty="0" smtClean="0">
                <a:latin typeface="Arial"/>
                <a:cs typeface="Arial"/>
              </a:rPr>
              <a:t> activation drives Th17 cells into a </a:t>
            </a:r>
            <a:r>
              <a:rPr lang="en-US" b="1" dirty="0" err="1" smtClean="0">
                <a:latin typeface="Arial"/>
                <a:cs typeface="Arial"/>
              </a:rPr>
              <a:t>Treg</a:t>
            </a:r>
            <a:r>
              <a:rPr lang="en-US" b="1" dirty="0" smtClean="0">
                <a:latin typeface="Arial"/>
                <a:cs typeface="Arial"/>
              </a:rPr>
              <a:t> phenotype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81349" y="38862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00" dirty="0" smtClean="0">
                <a:latin typeface="Arial"/>
                <a:cs typeface="Arial"/>
              </a:rPr>
              <a:t>The CD4+ T </a:t>
            </a:r>
            <a:r>
              <a:rPr lang="it-IT" sz="4000" dirty="0" err="1" smtClean="0">
                <a:latin typeface="Arial"/>
                <a:cs typeface="Arial"/>
              </a:rPr>
              <a:t>cell</a:t>
            </a:r>
            <a:r>
              <a:rPr lang="it-IT" sz="4000" dirty="0" smtClean="0">
                <a:latin typeface="Arial"/>
                <a:cs typeface="Arial"/>
              </a:rPr>
              <a:t> </a:t>
            </a:r>
            <a:r>
              <a:rPr lang="it-IT" sz="4000" dirty="0" err="1" smtClean="0">
                <a:latin typeface="Arial"/>
                <a:cs typeface="Arial"/>
              </a:rPr>
              <a:t>computational</a:t>
            </a:r>
            <a:r>
              <a:rPr lang="it-IT" sz="4000" dirty="0" smtClean="0">
                <a:latin typeface="Arial"/>
                <a:cs typeface="Arial"/>
              </a:rPr>
              <a:t> model</a:t>
            </a:r>
          </a:p>
          <a:p>
            <a:pPr marL="0" indent="0">
              <a:buNone/>
            </a:pPr>
            <a:r>
              <a:rPr lang="it-IT" sz="2200" dirty="0" err="1" smtClean="0">
                <a:latin typeface="Arial"/>
                <a:cs typeface="Arial"/>
              </a:rPr>
              <a:t>June</a:t>
            </a:r>
            <a:r>
              <a:rPr lang="it-IT" sz="2200" dirty="0" smtClean="0">
                <a:latin typeface="Arial"/>
                <a:cs typeface="Arial"/>
              </a:rPr>
              <a:t> 2014, MMI </a:t>
            </a:r>
            <a:r>
              <a:rPr lang="it-IT" sz="2200" dirty="0" err="1" smtClean="0">
                <a:latin typeface="Arial"/>
                <a:cs typeface="Arial"/>
              </a:rPr>
              <a:t>Summer</a:t>
            </a:r>
            <a:r>
              <a:rPr lang="it-IT" sz="2200" dirty="0" smtClean="0">
                <a:latin typeface="Arial"/>
                <a:cs typeface="Arial"/>
              </a:rPr>
              <a:t> School</a:t>
            </a:r>
            <a:endParaRPr lang="it-IT" sz="2200" dirty="0">
              <a:latin typeface="Arial"/>
              <a:cs typeface="Arial"/>
            </a:endParaRPr>
          </a:p>
        </p:txBody>
      </p:sp>
      <p:pic>
        <p:nvPicPr>
          <p:cNvPr id="6" name="Picture 2" descr="C:\Documents and Settings\acarbo\Desktop\CD4 Modeling\th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630214"/>
            <a:ext cx="1066800" cy="1101212"/>
          </a:xfrm>
          <a:prstGeom prst="rect">
            <a:avLst/>
          </a:prstGeom>
          <a:noFill/>
        </p:spPr>
      </p:pic>
      <p:pic>
        <p:nvPicPr>
          <p:cNvPr id="7" name="Picture 3" descr="C:\Documents and Settings\acarbo\Desktop\CD4 Modeling\iTre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609600"/>
            <a:ext cx="1066800" cy="1101212"/>
          </a:xfrm>
          <a:prstGeom prst="rect">
            <a:avLst/>
          </a:prstGeom>
          <a:noFill/>
        </p:spPr>
      </p:pic>
      <p:pic>
        <p:nvPicPr>
          <p:cNvPr id="8" name="Picture 4" descr="C:\Documents and Settings\acarbo\Desktop\CD4 Modeling\Th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09600"/>
            <a:ext cx="1066800" cy="1101212"/>
          </a:xfrm>
          <a:prstGeom prst="rect">
            <a:avLst/>
          </a:prstGeom>
          <a:noFill/>
        </p:spPr>
      </p:pic>
      <p:pic>
        <p:nvPicPr>
          <p:cNvPr id="9" name="Picture 5" descr="C:\Documents and Settings\acarbo\Desktop\CD4 Modeling\Th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609600"/>
            <a:ext cx="1066800" cy="1101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5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Quality Control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C:\Documents and Settings\acarbo\Desktop\CD4 Modeling\Tcell diff A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520" y="1600200"/>
            <a:ext cx="2391287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1" descr="C:\Documents and Settings\acarbo\Desktop\CD4 Modeling\Paper CD4 Modeling\Supplementary information\Figure checks comple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907" y="1436271"/>
            <a:ext cx="6323963" cy="3994082"/>
          </a:xfrm>
          <a:prstGeom prst="rect">
            <a:avLst/>
          </a:prstGeom>
          <a:noFill/>
        </p:spPr>
      </p:pic>
      <p:pic>
        <p:nvPicPr>
          <p:cNvPr id="5" name="Picture 2" descr="C:\Documents and Settings\acarbo\Desktop\GBCB presentation\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205" y="4343400"/>
            <a:ext cx="1712795" cy="1276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5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PPARγ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88743" y="609600"/>
            <a:ext cx="916485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The peroxisome proliferator activated receptor gamma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87236" y="1739604"/>
            <a:ext cx="83058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1500" dirty="0" smtClean="0"/>
              <a:t>   Loss of PPAR</a:t>
            </a:r>
            <a:r>
              <a:rPr lang="el-GR" sz="1500" dirty="0" smtClean="0"/>
              <a:t>γ</a:t>
            </a:r>
            <a:r>
              <a:rPr lang="en-US" sz="1500" dirty="0" smtClean="0"/>
              <a:t> results in enhanced Ag-specific  proliferation and overproduction of IFN-</a:t>
            </a:r>
            <a:r>
              <a:rPr lang="el-GR" sz="1500" dirty="0" smtClean="0"/>
              <a:t>γ</a:t>
            </a:r>
            <a:r>
              <a:rPr lang="en-US" sz="1500" dirty="0" smtClean="0"/>
              <a:t>.</a:t>
            </a:r>
          </a:p>
          <a:p>
            <a:pPr algn="just"/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(Raquel </a:t>
            </a:r>
            <a:r>
              <a:rPr lang="en-US" sz="1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Hontecillas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1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Josep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Bassaganya-Riera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Journal of Immunology. 2007)</a:t>
            </a:r>
          </a:p>
          <a:p>
            <a:pPr algn="just">
              <a:buFont typeface="Wingdings" pitchFamily="2" charset="2"/>
              <a:buChar char="§"/>
            </a:pPr>
            <a:endParaRPr lang="en-US" sz="1500" dirty="0" smtClean="0"/>
          </a:p>
          <a:p>
            <a:pPr algn="just">
              <a:buFont typeface="Wingdings" pitchFamily="2" charset="2"/>
              <a:buChar char="§"/>
            </a:pPr>
            <a:r>
              <a:rPr lang="en-US" sz="1500" dirty="0" smtClean="0"/>
              <a:t>   PPAR</a:t>
            </a:r>
            <a:r>
              <a:rPr lang="el-GR" sz="1500" dirty="0" smtClean="0"/>
              <a:t> γ</a:t>
            </a:r>
            <a:r>
              <a:rPr lang="en-US" sz="1500" dirty="0" smtClean="0"/>
              <a:t> inhibits Th1 and Th17 responses in experimental allergic     encephalomyelitis</a:t>
            </a:r>
          </a:p>
          <a:p>
            <a:pPr algn="just"/>
            <a:r>
              <a:rPr lang="en-US" sz="1500" dirty="0" smtClean="0"/>
              <a:t>     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Kanakasabi</a:t>
            </a:r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 Immunology. 2009)</a:t>
            </a:r>
          </a:p>
          <a:p>
            <a:pPr algn="just"/>
            <a:endParaRPr lang="en-US" sz="1500" dirty="0" smtClean="0"/>
          </a:p>
          <a:p>
            <a:pPr algn="just">
              <a:buFont typeface="Wingdings" pitchFamily="2" charset="2"/>
              <a:buChar char="§"/>
            </a:pPr>
            <a:r>
              <a:rPr lang="en-US" sz="1500" dirty="0" smtClean="0"/>
              <a:t>    PPAR</a:t>
            </a:r>
            <a:r>
              <a:rPr lang="el-GR" sz="1500" dirty="0" smtClean="0"/>
              <a:t>γ</a:t>
            </a:r>
            <a:r>
              <a:rPr lang="en-US" sz="1500" dirty="0" smtClean="0"/>
              <a:t> inhibits TGF</a:t>
            </a:r>
            <a:r>
              <a:rPr lang="el-GR" sz="1500" dirty="0" smtClean="0"/>
              <a:t>β</a:t>
            </a:r>
            <a:r>
              <a:rPr lang="en-US" sz="1500" dirty="0" smtClean="0"/>
              <a:t>/IL-6-induced expression of ROR</a:t>
            </a:r>
            <a:r>
              <a:rPr lang="el-GR" sz="1500" dirty="0" smtClean="0"/>
              <a:t>γ</a:t>
            </a:r>
            <a:r>
              <a:rPr lang="en-US" sz="1500" dirty="0" smtClean="0"/>
              <a:t>-t in CD4+ T cells.</a:t>
            </a:r>
          </a:p>
          <a:p>
            <a:pPr algn="just"/>
            <a:r>
              <a:rPr lang="en-US" sz="1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(Klotz et al. Journal of Experimental Medicine. 2009)</a:t>
            </a:r>
          </a:p>
          <a:p>
            <a:pPr algn="just"/>
            <a:endParaRPr lang="en-US" sz="1500" dirty="0"/>
          </a:p>
          <a:p>
            <a:pPr algn="just">
              <a:buFont typeface="Wingdings" pitchFamily="2" charset="2"/>
              <a:buChar char="§"/>
            </a:pPr>
            <a:r>
              <a:rPr lang="en-US" sz="1500" dirty="0"/>
              <a:t> </a:t>
            </a:r>
            <a:r>
              <a:rPr lang="en-US" sz="1500" dirty="0" smtClean="0"/>
              <a:t>  PPAR</a:t>
            </a:r>
            <a:r>
              <a:rPr lang="el-GR" sz="1500" dirty="0" smtClean="0"/>
              <a:t>γ</a:t>
            </a:r>
            <a:r>
              <a:rPr lang="en-US" sz="1500" dirty="0" smtClean="0"/>
              <a:t> </a:t>
            </a:r>
            <a:r>
              <a:rPr lang="en-US" sz="1500" dirty="0"/>
              <a:t>promotes together with TGF</a:t>
            </a:r>
            <a:r>
              <a:rPr lang="el-GR" sz="1500" dirty="0"/>
              <a:t>β</a:t>
            </a:r>
            <a:r>
              <a:rPr lang="en-US" sz="1500" dirty="0"/>
              <a:t> the switching from CD4+ CD25- T cells into </a:t>
            </a:r>
            <a:r>
              <a:rPr lang="en-US" sz="1500" dirty="0" smtClean="0"/>
              <a:t>functional </a:t>
            </a:r>
            <a:r>
              <a:rPr lang="en-US" sz="1500" dirty="0"/>
              <a:t>FOXP3+ regulatory T cells. </a:t>
            </a:r>
          </a:p>
          <a:p>
            <a:pPr algn="just"/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(Lei et al. Journal of Immunology. 2010)</a:t>
            </a:r>
            <a:endParaRPr lang="en-US" sz="15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450" y="4191000"/>
            <a:ext cx="2731221" cy="201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silico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9602" y="1125743"/>
            <a:ext cx="765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    Check whether activation of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influences differentiation and state </a:t>
            </a:r>
          </a:p>
          <a:p>
            <a:r>
              <a:rPr lang="en-US" dirty="0" smtClean="0">
                <a:latin typeface="Calibri"/>
              </a:rPr>
              <a:t>in either a naïve or differentiated T cell</a:t>
            </a:r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110392"/>
            <a:ext cx="4283553" cy="332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acarbo\Desktop\CD4 Modeling\naive t 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27724"/>
            <a:ext cx="1391790" cy="1436686"/>
          </a:xfrm>
          <a:prstGeom prst="rect">
            <a:avLst/>
          </a:prstGeom>
          <a:noFill/>
        </p:spPr>
      </p:pic>
      <p:pic>
        <p:nvPicPr>
          <p:cNvPr id="10" name="Picture 5" descr="C:\Documents and Settings\acarbo\Desktop\CD4 Modeling\th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6322" y="2210439"/>
            <a:ext cx="1151202" cy="1188337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2110535" y="2555587"/>
            <a:ext cx="774310" cy="3853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8990" y="2210439"/>
            <a:ext cx="12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IL-6 + TGF</a:t>
            </a:r>
            <a:r>
              <a:rPr lang="el-GR" dirty="0" smtClean="0">
                <a:latin typeface="Calibri"/>
              </a:rPr>
              <a:t>β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9337" y="3733800"/>
            <a:ext cx="3278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Parameter SCAN:</a:t>
            </a:r>
          </a:p>
          <a:p>
            <a:r>
              <a:rPr lang="en-US" sz="1600" dirty="0" smtClean="0"/>
              <a:t>We are scanning the concentration of PPAR</a:t>
            </a:r>
            <a:r>
              <a:rPr lang="el-GR" sz="1600" dirty="0" smtClean="0">
                <a:latin typeface="Calibri"/>
              </a:rPr>
              <a:t>γ</a:t>
            </a:r>
            <a:r>
              <a:rPr lang="en-US" sz="1600" dirty="0" smtClean="0">
                <a:latin typeface="Calibri"/>
              </a:rPr>
              <a:t>, from</a:t>
            </a:r>
          </a:p>
          <a:p>
            <a:r>
              <a:rPr lang="en-US" sz="1600" dirty="0" smtClean="0">
                <a:latin typeface="Calibri"/>
              </a:rPr>
              <a:t>0 mol/l to 0.5 mol/l to determine the impact on the dynamics of the 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10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</p:spPr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silico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080184"/>
            <a:ext cx="69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   Check whether activation of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influences differentiation and state in either a naïve or differentiated T cell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012" y="17526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TIME-COURSE:</a:t>
            </a:r>
          </a:p>
          <a:p>
            <a:r>
              <a:rPr lang="en-US" dirty="0" smtClean="0"/>
              <a:t>We differentiate to Th17 and t=250h we activate</a:t>
            </a:r>
          </a:p>
          <a:p>
            <a:r>
              <a:rPr lang="en-US" dirty="0" smtClean="0"/>
              <a:t>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in the system.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132" y="2438400"/>
            <a:ext cx="4801674" cy="372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012" y="2438400"/>
            <a:ext cx="3049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TIME-COURSE &amp; Parameter scan together:</a:t>
            </a:r>
          </a:p>
          <a:p>
            <a:r>
              <a:rPr lang="en-US" dirty="0" smtClean="0"/>
              <a:t>We differentiate to Th17 and we run several time-courses together, each one with an increased concentration of PPAR</a:t>
            </a:r>
            <a:r>
              <a:rPr lang="el-GR" dirty="0" smtClean="0">
                <a:latin typeface="Calibri"/>
              </a:rPr>
              <a:t>γ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600200"/>
            <a:ext cx="5051546" cy="361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</p:spPr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silico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1080184"/>
            <a:ext cx="69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   Check whether activation of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influences differentiation and state in either a naïve or differentiated 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153" y="1743670"/>
            <a:ext cx="876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silico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KNOCK-OUT:</a:t>
            </a:r>
          </a:p>
          <a:p>
            <a:r>
              <a:rPr lang="en-US" dirty="0" smtClean="0">
                <a:latin typeface="Calibri"/>
              </a:rPr>
              <a:t>We are impairing the ability of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to exert its functions in the CD4+ T cell system. We are then differentiating the system to Th17 and </a:t>
            </a:r>
            <a:r>
              <a:rPr lang="en-US" dirty="0" err="1" smtClean="0">
                <a:latin typeface="Calibri"/>
              </a:rPr>
              <a:t>Treg</a:t>
            </a:r>
            <a:r>
              <a:rPr lang="en-US" dirty="0" smtClean="0">
                <a:latin typeface="Calibri"/>
              </a:rPr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</p:spPr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silico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1080184"/>
            <a:ext cx="697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    Check whether activation of PPAR</a:t>
            </a:r>
            <a:r>
              <a:rPr lang="el-GR" dirty="0" smtClean="0">
                <a:latin typeface="Calibri"/>
              </a:rPr>
              <a:t>γ</a:t>
            </a:r>
            <a:r>
              <a:rPr lang="en-US" dirty="0" smtClean="0">
                <a:latin typeface="Calibri"/>
              </a:rPr>
              <a:t> influences differentiation and state in either a naïve or differentiated T cell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27" y="3124200"/>
            <a:ext cx="8795009" cy="182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Arial"/>
                <a:cs typeface="Arial"/>
              </a:rPr>
              <a:t>In silico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PREDICTIONS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5240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smtClean="0"/>
              <a:t>Activation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in a Th17 cell </a:t>
            </a:r>
            <a:r>
              <a:rPr lang="en-US" sz="2200" dirty="0" err="1" smtClean="0">
                <a:latin typeface="Calibri"/>
              </a:rPr>
              <a:t>downregulates</a:t>
            </a:r>
            <a:r>
              <a:rPr lang="en-US" sz="2200" dirty="0" smtClean="0">
                <a:latin typeface="Calibri"/>
              </a:rPr>
              <a:t>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IL-17A and </a:t>
            </a:r>
            <a:r>
              <a:rPr lang="en-US" sz="2200" dirty="0" err="1" smtClean="0">
                <a:latin typeface="Calibri"/>
              </a:rPr>
              <a:t>upregulates</a:t>
            </a:r>
            <a:r>
              <a:rPr lang="en-US" sz="2200" dirty="0" smtClean="0">
                <a:latin typeface="Calibri"/>
              </a:rPr>
              <a:t> FOXP3</a:t>
            </a:r>
          </a:p>
        </p:txBody>
      </p:sp>
      <p:sp>
        <p:nvSpPr>
          <p:cNvPr id="6" name="Chevron 5"/>
          <p:cNvSpPr/>
          <p:nvPr/>
        </p:nvSpPr>
        <p:spPr>
          <a:xfrm>
            <a:off x="914400" y="240045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9032" y="2387327"/>
            <a:ext cx="666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triggers a change in phenotype from Th17 to </a:t>
            </a:r>
            <a:r>
              <a:rPr lang="en-US" sz="2200" dirty="0" err="1" smtClean="0">
                <a:latin typeface="Calibri"/>
              </a:rPr>
              <a:t>Treg</a:t>
            </a:r>
            <a:endParaRPr lang="en-US" sz="2200" dirty="0" smtClean="0"/>
          </a:p>
          <a:p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135963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200" dirty="0" smtClean="0"/>
              <a:t>2.  The loss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impairs the ability of </a:t>
            </a:r>
            <a:r>
              <a:rPr lang="en-US" sz="2200" dirty="0" err="1" smtClean="0">
                <a:latin typeface="Calibri"/>
              </a:rPr>
              <a:t>Tregs</a:t>
            </a:r>
            <a:r>
              <a:rPr lang="en-US" sz="2200" dirty="0" smtClean="0">
                <a:latin typeface="Calibri"/>
              </a:rPr>
              <a:t> to express FOXP3 and accentuates the expression of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 in Th17</a:t>
            </a:r>
          </a:p>
        </p:txBody>
      </p:sp>
      <p:sp>
        <p:nvSpPr>
          <p:cNvPr id="9" name="Chevron 8"/>
          <p:cNvSpPr/>
          <p:nvPr/>
        </p:nvSpPr>
        <p:spPr>
          <a:xfrm>
            <a:off x="914400" y="3956247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1209" y="3956247"/>
            <a:ext cx="6222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modulates Th17 and </a:t>
            </a:r>
            <a:r>
              <a:rPr lang="en-US" sz="2200" dirty="0" err="1" smtClean="0">
                <a:latin typeface="Calibri"/>
              </a:rPr>
              <a:t>iTreg</a:t>
            </a:r>
            <a:r>
              <a:rPr lang="en-US" sz="2200" dirty="0" smtClean="0">
                <a:latin typeface="Calibri"/>
              </a:rPr>
              <a:t> fates and functions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200" dirty="0" smtClean="0"/>
              <a:t>3.  Increasing concentrations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led to increasing concentrations of FOXP3 and decreasing concentrations of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 in Th17</a:t>
            </a:r>
          </a:p>
        </p:txBody>
      </p:sp>
      <p:sp>
        <p:nvSpPr>
          <p:cNvPr id="12" name="Chevron 11"/>
          <p:cNvSpPr/>
          <p:nvPr/>
        </p:nvSpPr>
        <p:spPr>
          <a:xfrm>
            <a:off x="914400" y="552394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3784" y="5486400"/>
            <a:ext cx="6609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can exert its effects in a dose-dependent manner</a:t>
            </a:r>
            <a:endParaRPr lang="en-US" sz="2200" dirty="0" smtClean="0"/>
          </a:p>
          <a:p>
            <a:endParaRPr lang="en-US" sz="2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032" y="2980488"/>
            <a:ext cx="2514600" cy="195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8231" y="4961688"/>
            <a:ext cx="3541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6232" y="2751888"/>
            <a:ext cx="2743200" cy="212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Main hypothesis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609600" y="1905000"/>
            <a:ext cx="8229600" cy="2895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PPAR</a:t>
            </a:r>
            <a:r>
              <a:rPr kumimoji="0" lang="el-GR" sz="60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γ</a:t>
            </a:r>
            <a:r>
              <a:rPr kumimoji="0" lang="en-US" sz="60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activation drives Th17 cells into a </a:t>
            </a:r>
            <a:r>
              <a:rPr kumimoji="0" lang="en-US" sz="6000" b="0" i="0" u="none" strike="noStrike" kern="1200" cap="none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iTreg</a:t>
            </a:r>
            <a:r>
              <a:rPr kumimoji="0" lang="en-US" sz="60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phenotype</a:t>
            </a:r>
            <a:endParaRPr kumimoji="0" lang="en-US" sz="6000" b="0" i="0" u="none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1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vitro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11" descr="http://media.treehugger.com/assets/images/2011/10/singing-mouse-tweets-like-bird-ope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95" y="1651479"/>
            <a:ext cx="1375034" cy="1043028"/>
          </a:xfrm>
          <a:prstGeom prst="rect">
            <a:avLst/>
          </a:prstGeom>
          <a:noFill/>
        </p:spPr>
      </p:pic>
      <p:pic>
        <p:nvPicPr>
          <p:cNvPr id="4" name="Picture 3" descr="http://media.treehugger.com/assets/images/2011/10/singing-mouse-tweets-like-bird-ope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79" y="3340608"/>
            <a:ext cx="1406373" cy="106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3256" y="2743200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Wild-type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5875" y="4476690"/>
            <a:ext cx="1379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PPAR</a:t>
            </a:r>
            <a:r>
              <a:rPr lang="el-GR" sz="2000" b="1" dirty="0" smtClean="0">
                <a:latin typeface="Calibri"/>
              </a:rPr>
              <a:t>γ</a:t>
            </a:r>
            <a:r>
              <a:rPr lang="en-US" sz="2000" b="1" dirty="0" smtClean="0">
                <a:latin typeface="Calibri"/>
              </a:rPr>
              <a:t> null</a:t>
            </a:r>
            <a:endParaRPr lang="en-US" sz="2000" b="1" dirty="0"/>
          </a:p>
        </p:txBody>
      </p:sp>
      <p:sp>
        <p:nvSpPr>
          <p:cNvPr id="7" name="Left-Up Arrow 6"/>
          <p:cNvSpPr/>
          <p:nvPr/>
        </p:nvSpPr>
        <p:spPr>
          <a:xfrm rot="18963187">
            <a:off x="1784067" y="2544580"/>
            <a:ext cx="850392" cy="850392"/>
          </a:xfrm>
          <a:prstGeom prst="lef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74312" y="2839536"/>
            <a:ext cx="33616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59688" y="2754276"/>
            <a:ext cx="3079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Isolated naïve CD4+ T cells</a:t>
            </a:r>
            <a:endParaRPr lang="en-US" sz="2000" b="1" dirty="0"/>
          </a:p>
        </p:txBody>
      </p:sp>
      <p:sp>
        <p:nvSpPr>
          <p:cNvPr id="10" name="Down Arrow 9"/>
          <p:cNvSpPr/>
          <p:nvPr/>
        </p:nvSpPr>
        <p:spPr>
          <a:xfrm>
            <a:off x="4078888" y="3263846"/>
            <a:ext cx="484632" cy="597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67000" y="3970277"/>
            <a:ext cx="3340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Culture cells under Th17 </a:t>
            </a:r>
          </a:p>
          <a:p>
            <a:pPr algn="ctr"/>
            <a:r>
              <a:rPr lang="en-US" sz="2000" b="1" dirty="0" smtClean="0"/>
              <a:t>polarizing conditions for 60h</a:t>
            </a:r>
            <a:endParaRPr lang="en-US" sz="2000" b="1" dirty="0"/>
          </a:p>
        </p:txBody>
      </p:sp>
      <p:sp>
        <p:nvSpPr>
          <p:cNvPr id="12" name="Down Arrow 11"/>
          <p:cNvSpPr/>
          <p:nvPr/>
        </p:nvSpPr>
        <p:spPr>
          <a:xfrm rot="16200000">
            <a:off x="5990219" y="3987864"/>
            <a:ext cx="484632" cy="597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21627" y="3967898"/>
            <a:ext cx="2622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Add increasing concentrations of 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pioglitazone</a:t>
            </a:r>
            <a:r>
              <a:rPr lang="en-US" sz="2000" b="1" dirty="0" smtClean="0"/>
              <a:t> to the culture</a:t>
            </a:r>
            <a:endParaRPr lang="en-US" sz="2000" b="1" dirty="0"/>
          </a:p>
        </p:txBody>
      </p:sp>
      <p:pic>
        <p:nvPicPr>
          <p:cNvPr id="14" name="Picture 13" descr="http://www.dalton.com/images/pioglitazo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112" y="2106834"/>
            <a:ext cx="1714500" cy="10953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62992" y="1429912"/>
            <a:ext cx="368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Pioglitazone</a:t>
            </a:r>
            <a:r>
              <a:rPr lang="en-US" sz="2000" b="1" dirty="0" smtClean="0"/>
              <a:t> is a PPAR</a:t>
            </a:r>
            <a:r>
              <a:rPr lang="el-GR" sz="2000" b="1" dirty="0" smtClean="0">
                <a:latin typeface="Calibri"/>
              </a:rPr>
              <a:t>γ</a:t>
            </a:r>
            <a:r>
              <a:rPr lang="en-US" sz="2000" b="1" dirty="0" smtClean="0">
                <a:latin typeface="Calibri"/>
              </a:rPr>
              <a:t> agonist:</a:t>
            </a:r>
          </a:p>
          <a:p>
            <a:pPr algn="ctr"/>
            <a:r>
              <a:rPr lang="en-US" sz="2000" b="1" dirty="0" smtClean="0">
                <a:latin typeface="Calibri"/>
              </a:rPr>
              <a:t>It activates PPAR</a:t>
            </a:r>
            <a:r>
              <a:rPr lang="el-GR" sz="2000" b="1" dirty="0" smtClean="0">
                <a:latin typeface="Calibri"/>
              </a:rPr>
              <a:t>γ</a:t>
            </a:r>
            <a:r>
              <a:rPr lang="en-US" sz="2000" b="1" dirty="0" smtClean="0">
                <a:latin typeface="Calibri"/>
              </a:rPr>
              <a:t>!</a:t>
            </a:r>
            <a:endParaRPr lang="en-US" sz="2000" b="1" dirty="0"/>
          </a:p>
        </p:txBody>
      </p:sp>
      <p:sp>
        <p:nvSpPr>
          <p:cNvPr id="16" name="Down Arrow 15"/>
          <p:cNvSpPr/>
          <p:nvPr/>
        </p:nvSpPr>
        <p:spPr>
          <a:xfrm>
            <a:off x="4078888" y="4712540"/>
            <a:ext cx="484632" cy="597408"/>
          </a:xfrm>
          <a:prstGeom prst="downArrow">
            <a:avLst/>
          </a:prstGeom>
          <a:solidFill>
            <a:srgbClr val="56C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497584">
            <a:off x="6420582" y="5197034"/>
            <a:ext cx="484632" cy="597408"/>
          </a:xfrm>
          <a:prstGeom prst="downArrow">
            <a:avLst/>
          </a:prstGeom>
          <a:solidFill>
            <a:srgbClr val="56C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59688" y="5385822"/>
            <a:ext cx="3388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Assess ROR</a:t>
            </a:r>
            <a:r>
              <a:rPr lang="el-GR" sz="2000" b="1" dirty="0" smtClean="0">
                <a:latin typeface="Calibri"/>
              </a:rPr>
              <a:t>γ</a:t>
            </a:r>
            <a:r>
              <a:rPr lang="en-US" sz="2000" b="1" dirty="0" smtClean="0">
                <a:latin typeface="Calibri"/>
              </a:rPr>
              <a:t>t and IL-17 levels</a:t>
            </a:r>
          </a:p>
          <a:p>
            <a:pPr algn="ctr"/>
            <a:r>
              <a:rPr lang="en-US" sz="2000" b="1" dirty="0" smtClean="0">
                <a:latin typeface="Calibri"/>
              </a:rPr>
              <a:t>using flow </a:t>
            </a:r>
            <a:r>
              <a:rPr lang="en-US" sz="2000" b="1" dirty="0" err="1" smtClean="0">
                <a:latin typeface="Calibri"/>
              </a:rPr>
              <a:t>cytometry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86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/>
      <p:bldP spid="16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6164" y="260350"/>
            <a:ext cx="6974436" cy="1143000"/>
          </a:xfrm>
        </p:spPr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In vitro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5" descr="C:\Documents and Settings\acarbo\Desktop\GBCB presentation\Untitled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25429"/>
            <a:ext cx="4054359" cy="3686175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587483"/>
            <a:ext cx="496099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10200" y="3759029"/>
            <a:ext cx="27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(Computational prediction)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latin typeface="Arial"/>
                <a:cs typeface="Arial"/>
              </a:rPr>
              <a:t>What will this presentation show you?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6" name="Picture 2" descr="C:\Documents and Settings\acarbo\Desktop\A16-CircleArr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41124" flipH="1">
            <a:off x="3289368" y="1902384"/>
            <a:ext cx="3072599" cy="34524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10200" y="19812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Refinement of the model with new generated data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2" descr="14212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4839"/>
            <a:ext cx="2743200" cy="52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720px-US-NLM-PubMed-Logo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60" y="3295099"/>
            <a:ext cx="1108760" cy="39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7400" y="3712039"/>
            <a:ext cx="3470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Literature mining &amp; in-house generated data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acarbo\Desktop\CD4 Modeling\FINAL MODEL Tuesday April05\CD4_network_Sept2011 FOC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098" y="4516209"/>
            <a:ext cx="1015804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603902" y="47244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Creation of the network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3646" y="4767371"/>
            <a:ext cx="1403411" cy="9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2645646" y="505097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Parameter estimation and ODEs adjustments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C:\Documents and Settings\acarbo\Desktop\CD4 Modeling\logo COPAS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46" y="4554301"/>
            <a:ext cx="1696166" cy="53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Documents and Settings\acarbo\Desktop\CD4 Modeling\FINAL MODEL Tuesday April05\Figures Experiment PPARg\New figures for paper\tc+sc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117" y="3227456"/>
            <a:ext cx="1222690" cy="70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C:\Documents and Settings\acarbo\Desktop\CD4 Modeling\FINAL MODEL Tuesday April05\Figures Experiment PPARg\New figures for paper\Time cours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0803" y="3295099"/>
            <a:ext cx="1180414" cy="672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66327" y="4004427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In silico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experimentation Prediction generation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H:\PC Desktop\ModCD4\ModCD4-01\Figures\FOXP3 Panel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6646" y="1777794"/>
            <a:ext cx="609600" cy="73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H:\PC Desktop\ModCD4\ModCD4-01\Figures\DAI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92406" y="1447800"/>
            <a:ext cx="685800" cy="30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6" descr="C:\Documents and Settings\acarbo\Desktop\ModCD4\ModCD4-01\Histology\MT Histo 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92406" y="1143000"/>
            <a:ext cx="313563" cy="28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5" descr="C:\Documents and Settings\acarbo\Desktop\CD4 Modeling\Paper CD4 Modeling\Figures\Figura2\in vitro WT copy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07446" y="1701594"/>
            <a:ext cx="1218325" cy="83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H:\PC Desktop\MIEP\Reports NIH\Q3_Quarterly Report July 2011\Figures\histo panel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83646" y="1168194"/>
            <a:ext cx="1143000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630206" y="2461604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In vivo/vitro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validation Hypothesis testing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200" y="3124200"/>
            <a:ext cx="254182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Modeling approach</a:t>
            </a:r>
            <a:endParaRPr lang="en-US" sz="3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4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8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vitro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15" y="1673063"/>
            <a:ext cx="431861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282" y="1665898"/>
            <a:ext cx="4288118" cy="312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743200"/>
            <a:ext cx="2835580" cy="220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6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1" descr="C:\Documents and Settings\acarbo\Desktop\CD4 Modeling\Paper CD4 Modeling\Reformatting\exp design fig 3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94" y="1524000"/>
            <a:ext cx="5561012" cy="18971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28506" y="17526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SCID:</a:t>
            </a:r>
            <a:r>
              <a:rPr lang="en-US" b="1" dirty="0" smtClean="0"/>
              <a:t> </a:t>
            </a:r>
            <a:r>
              <a:rPr lang="en-US" b="1" dirty="0" err="1" smtClean="0"/>
              <a:t>Immunosuppresed</a:t>
            </a:r>
            <a:r>
              <a:rPr lang="en-US" b="1" dirty="0" smtClean="0"/>
              <a:t> mice</a:t>
            </a:r>
          </a:p>
          <a:p>
            <a:pPr algn="ctr"/>
            <a:r>
              <a:rPr lang="en-US" b="1" dirty="0" smtClean="0"/>
              <a:t>-They do not have any functional T cells-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456346"/>
            <a:ext cx="4914106" cy="251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0" y="4114800"/>
            <a:ext cx="275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DISEASE ACTIVITY INDEX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865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025" y="1828800"/>
            <a:ext cx="747424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07962" y="1339334"/>
            <a:ext cx="225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HISTOPATHOLOGY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5942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38" y="1526872"/>
            <a:ext cx="313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FLOW CYTOMETRY ANALYSIS</a:t>
            </a:r>
            <a:endParaRPr lang="en-US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38" y="2133600"/>
            <a:ext cx="3394767" cy="307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3766"/>
            <a:ext cx="3089539" cy="485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973" y="2914122"/>
            <a:ext cx="8752171" cy="181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 (2)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C:\Documents and Settings\acarbo\Desktop\CD4 Modeling\Paper CD4 Modeling\Reformatting\exp design fig 4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65" y="1829409"/>
            <a:ext cx="8305800" cy="293027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447165" y="2499331"/>
            <a:ext cx="3335400" cy="1894179"/>
          </a:xfrm>
          <a:prstGeom prst="rect">
            <a:avLst/>
          </a:prstGeom>
          <a:solidFill>
            <a:srgbClr val="56C5FF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 (2)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4044313" cy="227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09191"/>
            <a:ext cx="4005720" cy="23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48398" y="464820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Disease activity index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648200"/>
            <a:ext cx="1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Weight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 (2)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5629775"/>
            <a:ext cx="208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HISTOPATHOLOGY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14975"/>
            <a:ext cx="6362699" cy="399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 </a:t>
            </a:r>
            <a:r>
              <a:rPr lang="en-US" dirty="0" smtClean="0">
                <a:latin typeface="Arial"/>
                <a:cs typeface="Arial"/>
              </a:rPr>
              <a:t>experimentation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98" y="1540022"/>
            <a:ext cx="27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</a:t>
            </a:r>
            <a:r>
              <a:rPr lang="en-US" dirty="0" err="1" smtClean="0"/>
              <a:t>cytometry</a:t>
            </a:r>
            <a:r>
              <a:rPr lang="en-US" dirty="0" smtClean="0"/>
              <a:t> ANALYSIS</a:t>
            </a:r>
            <a:endParaRPr lang="en-US" dirty="0"/>
          </a:p>
        </p:txBody>
      </p:sp>
      <p:pic>
        <p:nvPicPr>
          <p:cNvPr id="5" name="Picture 2" descr="C:\Documents and Settings\acarbo\Desktop\CD4 Modeling\Paper CD4 Modeling\Reformatting\exp design fig 4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540" y="1219200"/>
            <a:ext cx="2808460" cy="99082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34" y="2133600"/>
            <a:ext cx="3562585" cy="378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132801"/>
            <a:ext cx="3457194" cy="378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2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In vivo/vitro </a:t>
            </a:r>
            <a:r>
              <a:rPr lang="en-US" dirty="0" smtClean="0">
                <a:latin typeface="Arial"/>
                <a:cs typeface="Arial"/>
              </a:rPr>
              <a:t>validation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smtClean="0"/>
              <a:t>Activation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in a Th17 cell </a:t>
            </a:r>
            <a:r>
              <a:rPr lang="en-US" sz="2200" dirty="0" err="1" smtClean="0">
                <a:latin typeface="Calibri"/>
              </a:rPr>
              <a:t>downregulates</a:t>
            </a:r>
            <a:r>
              <a:rPr lang="en-US" sz="2200" dirty="0" smtClean="0">
                <a:latin typeface="Calibri"/>
              </a:rPr>
              <a:t>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IL-17A and </a:t>
            </a:r>
            <a:r>
              <a:rPr lang="en-US" sz="2200" dirty="0" err="1" smtClean="0">
                <a:latin typeface="Calibri"/>
              </a:rPr>
              <a:t>upregulates</a:t>
            </a:r>
            <a:r>
              <a:rPr lang="en-US" sz="2200" dirty="0" smtClean="0">
                <a:latin typeface="Calibri"/>
              </a:rPr>
              <a:t> FOXP3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2286000"/>
            <a:ext cx="76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Validated with pharmacological activation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</a:t>
            </a:r>
            <a:r>
              <a:rPr lang="en-US" sz="2200" i="1" dirty="0" smtClean="0">
                <a:latin typeface="Calibri"/>
              </a:rPr>
              <a:t>in vivo, </a:t>
            </a:r>
            <a:r>
              <a:rPr lang="en-US" sz="2200" dirty="0" smtClean="0">
                <a:latin typeface="Calibri"/>
              </a:rPr>
              <a:t>and </a:t>
            </a:r>
            <a:r>
              <a:rPr lang="en-US" sz="2200" i="1" dirty="0" smtClean="0">
                <a:latin typeface="Calibri"/>
              </a:rPr>
              <a:t>in vitro </a:t>
            </a:r>
            <a:r>
              <a:rPr lang="en-US" sz="2200" dirty="0" smtClean="0">
                <a:latin typeface="Calibri"/>
              </a:rPr>
              <a:t>studies</a:t>
            </a:r>
            <a:endParaRPr lang="en-US" sz="2200" dirty="0" smtClean="0"/>
          </a:p>
          <a:p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200" dirty="0" smtClean="0"/>
              <a:t>2.  The loss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impairs the ability of </a:t>
            </a:r>
            <a:r>
              <a:rPr lang="en-US" sz="2200" dirty="0" err="1" smtClean="0">
                <a:latin typeface="Calibri"/>
              </a:rPr>
              <a:t>Tregs</a:t>
            </a:r>
            <a:r>
              <a:rPr lang="en-US" sz="2200" dirty="0" smtClean="0">
                <a:latin typeface="Calibri"/>
              </a:rPr>
              <a:t> to express FOXP3 and accentuates the expression of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 in Th17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1344" y="3954959"/>
            <a:ext cx="6752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Validated with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KO experiments </a:t>
            </a:r>
            <a:r>
              <a:rPr lang="en-US" sz="2200" i="1" dirty="0" smtClean="0">
                <a:latin typeface="Calibri"/>
              </a:rPr>
              <a:t>in vivo </a:t>
            </a:r>
            <a:r>
              <a:rPr lang="en-US" sz="2200" dirty="0" smtClean="0">
                <a:latin typeface="Calibri"/>
              </a:rPr>
              <a:t>and </a:t>
            </a:r>
            <a:r>
              <a:rPr lang="en-US" sz="2200" i="1" dirty="0" smtClean="0">
                <a:latin typeface="Calibri"/>
              </a:rPr>
              <a:t>in vitro</a:t>
            </a:r>
            <a:endParaRPr lang="en-US" sz="2200" i="1" dirty="0" smtClean="0"/>
          </a:p>
          <a:p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10511" y="4572000"/>
            <a:ext cx="8704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200" dirty="0" smtClean="0"/>
              <a:t>3.  Increasing concentrations of PPAR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 led to increasing concentrations of FOXP3 and decreasing concentrations of ROR</a:t>
            </a:r>
            <a:r>
              <a:rPr lang="el-GR" sz="2200" dirty="0" smtClean="0">
                <a:latin typeface="Calibri"/>
              </a:rPr>
              <a:t>γ</a:t>
            </a:r>
            <a:r>
              <a:rPr lang="en-US" sz="2200" dirty="0" smtClean="0">
                <a:latin typeface="Calibri"/>
              </a:rPr>
              <a:t>t and IL-17 in Th17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2697" y="5341441"/>
            <a:ext cx="75113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200" dirty="0" smtClean="0">
                <a:latin typeface="Calibri"/>
              </a:rPr>
              <a:t>Validated with in vitro studies performing increasing concentrations of pioglitazone</a:t>
            </a:r>
            <a:endParaRPr lang="en-US" sz="2200" dirty="0" smtClean="0"/>
          </a:p>
          <a:p>
            <a:endParaRPr lang="en-US" sz="2200" dirty="0"/>
          </a:p>
        </p:txBody>
      </p:sp>
      <p:pic>
        <p:nvPicPr>
          <p:cNvPr id="11" name="Picture 2" descr="http://www.clker.com/cliparts/8/8/0/6/11954451881968599805jean_victor_balin_green_tick.svg.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563" y="2438707"/>
            <a:ext cx="540630" cy="540630"/>
          </a:xfrm>
          <a:prstGeom prst="rect">
            <a:avLst/>
          </a:prstGeom>
          <a:noFill/>
        </p:spPr>
      </p:pic>
      <p:pic>
        <p:nvPicPr>
          <p:cNvPr id="12" name="Picture 2" descr="http://www.clker.com/cliparts/8/8/0/6/11954451881968599805jean_victor_balin_green_tick.svg.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96" y="3930696"/>
            <a:ext cx="565104" cy="565104"/>
          </a:xfrm>
          <a:prstGeom prst="rect">
            <a:avLst/>
          </a:prstGeom>
          <a:noFill/>
        </p:spPr>
      </p:pic>
      <p:pic>
        <p:nvPicPr>
          <p:cNvPr id="13" name="Picture 2" descr="http://www.clker.com/cliparts/8/8/0/6/11954451881968599805jean_victor_balin_green_tick.svg.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944" y="5477785"/>
            <a:ext cx="533400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3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latin typeface="Arial"/>
                <a:cs typeface="Arial"/>
              </a:rPr>
              <a:t>What will this presentation show you?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6" name="Picture 2" descr="C:\Documents and Settings\acarbo\Desktop\A16-CircleArr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41124" flipH="1">
            <a:off x="3289368" y="1902384"/>
            <a:ext cx="3072599" cy="34524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10200" y="19812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Refinement of the model with new generated data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2" descr="14212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4839"/>
            <a:ext cx="2743200" cy="52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720px-US-NLM-PubMed-Logo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60" y="3295099"/>
            <a:ext cx="1108760" cy="39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7400" y="3712039"/>
            <a:ext cx="3470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Literature mining &amp; in-house generated data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acarbo\Desktop\CD4 Modeling\FINAL MODEL Tuesday April05\CD4_network_Sept2011 FOC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098" y="4516209"/>
            <a:ext cx="1015804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603902" y="47244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Creation of the network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3646" y="4767371"/>
            <a:ext cx="1403411" cy="9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2645646" y="505097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Parameter estimation and ODEs adjustments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C:\Documents and Settings\acarbo\Desktop\CD4 Modeling\logo COPAS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46" y="4554301"/>
            <a:ext cx="1696166" cy="53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Documents and Settings\acarbo\Desktop\CD4 Modeling\FINAL MODEL Tuesday April05\Figures Experiment PPARg\New figures for paper\tc+sc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117" y="3227456"/>
            <a:ext cx="1222690" cy="70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C:\Documents and Settings\acarbo\Desktop\CD4 Modeling\FINAL MODEL Tuesday April05\Figures Experiment PPARg\New figures for paper\Time cours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0803" y="3295099"/>
            <a:ext cx="1180414" cy="672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66327" y="4004427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In silico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experimentation Prediction generation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H:\PC Desktop\ModCD4\ModCD4-01\Figures\FOXP3 Panel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6646" y="1777794"/>
            <a:ext cx="609600" cy="73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H:\PC Desktop\ModCD4\ModCD4-01\Figures\DAI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92406" y="1447800"/>
            <a:ext cx="685800" cy="30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6" descr="C:\Documents and Settings\acarbo\Desktop\ModCD4\ModCD4-01\Histology\MT Histo 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92406" y="1143000"/>
            <a:ext cx="313563" cy="28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5" descr="C:\Documents and Settings\acarbo\Desktop\CD4 Modeling\Paper CD4 Modeling\Figures\Figura2\in vitro WT copy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07446" y="1701594"/>
            <a:ext cx="1218325" cy="83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H:\PC Desktop\MIEP\Reports NIH\Q3_Quarterly Report July 2011\Figures\histo panel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83646" y="1168194"/>
            <a:ext cx="1143000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630206" y="2461604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In vivo/vitro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validation Hypothesis testing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200" y="3124200"/>
            <a:ext cx="254182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Modeling approach</a:t>
            </a:r>
            <a:endParaRPr lang="en-US" sz="3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8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8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Arial"/>
                <a:cs typeface="Arial"/>
              </a:rPr>
              <a:t>Background introduction</a:t>
            </a:r>
          </a:p>
          <a:p>
            <a:r>
              <a:rPr lang="en-US" sz="2500" dirty="0" smtClean="0">
                <a:latin typeface="Arial"/>
                <a:cs typeface="Arial"/>
              </a:rPr>
              <a:t>The CD4+ T cell computational model</a:t>
            </a:r>
          </a:p>
          <a:p>
            <a:r>
              <a:rPr lang="en-US" sz="2500" dirty="0" smtClean="0">
                <a:latin typeface="Arial"/>
                <a:cs typeface="Arial"/>
              </a:rPr>
              <a:t>Model calibration: Parameter estimation process</a:t>
            </a:r>
          </a:p>
          <a:p>
            <a:r>
              <a:rPr lang="en-US" sz="2500" i="1" dirty="0" smtClean="0">
                <a:latin typeface="Arial"/>
                <a:cs typeface="Arial"/>
              </a:rPr>
              <a:t>In silico </a:t>
            </a:r>
            <a:r>
              <a:rPr lang="en-US" sz="2500" dirty="0" smtClean="0">
                <a:latin typeface="Arial"/>
                <a:cs typeface="Arial"/>
              </a:rPr>
              <a:t>experimentation</a:t>
            </a:r>
          </a:p>
          <a:p>
            <a:r>
              <a:rPr lang="en-US" sz="2500" dirty="0" smtClean="0">
                <a:latin typeface="Arial"/>
                <a:cs typeface="Arial"/>
              </a:rPr>
              <a:t>Experimental validation</a:t>
            </a:r>
          </a:p>
          <a:p>
            <a:r>
              <a:rPr lang="en-US" sz="2500" dirty="0" smtClean="0">
                <a:latin typeface="Arial"/>
                <a:cs typeface="Arial"/>
              </a:rPr>
              <a:t>Conclusions</a:t>
            </a:r>
            <a:endParaRPr lang="en-US"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3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Conclusions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87019"/>
            <a:ext cx="86105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dirty="0" smtClean="0"/>
              <a:t>We </a:t>
            </a:r>
            <a:r>
              <a:rPr lang="en-US" sz="2000" dirty="0" err="1" smtClean="0"/>
              <a:t>succesfully</a:t>
            </a:r>
            <a:r>
              <a:rPr lang="en-US" sz="2000" dirty="0" smtClean="0"/>
              <a:t> created a computational and mathematical model of the CD4+ T cell differentiation</a:t>
            </a:r>
          </a:p>
          <a:p>
            <a:pPr marL="342900" indent="-342900">
              <a:buAutoNum type="alphaLcPeriod"/>
            </a:pPr>
            <a:r>
              <a:rPr lang="en-US" sz="2000" dirty="0" smtClean="0"/>
              <a:t>Computational modeling studies predicted that the </a:t>
            </a:r>
            <a:r>
              <a:rPr lang="en-US" sz="2000" dirty="0" err="1" smtClean="0"/>
              <a:t>PPARγ</a:t>
            </a:r>
            <a:r>
              <a:rPr lang="en-US" sz="2000" dirty="0" smtClean="0"/>
              <a:t> modulates the balance between Th17 and </a:t>
            </a:r>
            <a:r>
              <a:rPr lang="en-US" sz="2000" dirty="0" err="1" smtClean="0"/>
              <a:t>iTreg</a:t>
            </a:r>
            <a:r>
              <a:rPr lang="en-US" sz="2000" dirty="0" smtClean="0"/>
              <a:t> cells</a:t>
            </a:r>
          </a:p>
          <a:p>
            <a:pPr marL="342900" indent="-342900">
              <a:buAutoNum type="alphaLcPeriod"/>
            </a:pPr>
            <a:r>
              <a:rPr lang="en-US" sz="2000" dirty="0" smtClean="0"/>
              <a:t>Our </a:t>
            </a:r>
            <a:r>
              <a:rPr lang="en-US" sz="2000" i="1" dirty="0" smtClean="0"/>
              <a:t>in vitro</a:t>
            </a:r>
            <a:r>
              <a:rPr lang="en-US" sz="2000" dirty="0" smtClean="0"/>
              <a:t> results support the dose-dependent effect and </a:t>
            </a:r>
            <a:r>
              <a:rPr lang="en-US" sz="2000" i="1" dirty="0" smtClean="0"/>
              <a:t>in vivo</a:t>
            </a:r>
            <a:r>
              <a:rPr lang="en-US" sz="2000" dirty="0" smtClean="0"/>
              <a:t> findings further demonstrate that pioglitazone treatment favors a switch from Th17 to </a:t>
            </a:r>
            <a:r>
              <a:rPr lang="en-US" sz="2000" dirty="0" err="1" smtClean="0"/>
              <a:t>iTreg</a:t>
            </a:r>
            <a:endParaRPr lang="en-US" sz="2000" dirty="0" smtClean="0"/>
          </a:p>
          <a:p>
            <a:pPr marL="342900" indent="-342900">
              <a:buAutoNum type="alphaLcPeriod"/>
            </a:pPr>
            <a:r>
              <a:rPr lang="en-US" sz="2000" dirty="0" smtClean="0"/>
              <a:t>Results of adoptive transfer studies indicate that activation of PPARγ by oral pioglitazone treatment favors a switch from Th17 to iTreg in MLN and colonic </a:t>
            </a:r>
          </a:p>
          <a:p>
            <a:pPr marL="342900" indent="-342900">
              <a:buAutoNum type="alphaLcPeriod"/>
            </a:pPr>
            <a:r>
              <a:rPr lang="en-US" sz="2000" dirty="0" err="1" smtClean="0"/>
              <a:t>PPARγ</a:t>
            </a:r>
            <a:r>
              <a:rPr lang="en-US" sz="2000" dirty="0" smtClean="0"/>
              <a:t> is implicated in the modulation of CD4+ T cell plasticity </a:t>
            </a:r>
            <a:r>
              <a:rPr lang="en-US" sz="2000" i="1" dirty="0" smtClean="0"/>
              <a:t>in vivo</a:t>
            </a:r>
            <a:r>
              <a:rPr lang="en-US" sz="2000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sz="2000" dirty="0" smtClean="0"/>
              <a:t>The loss of PPARγ favors Th17 differentiation and reduces the conversion of CD4+FOXP3+ T cells from IL-17A-producing Th17 cells </a:t>
            </a:r>
            <a:r>
              <a:rPr lang="en-US" sz="2000" i="1" dirty="0" smtClean="0"/>
              <a:t>in vivo</a:t>
            </a:r>
            <a:r>
              <a:rPr lang="en-US" sz="2000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sz="2000" dirty="0" smtClean="0"/>
              <a:t>This is broadly applicable to the development of immune therapeutics for infectious, allergic and immune-mediated diseases.</a:t>
            </a:r>
          </a:p>
          <a:p>
            <a:pPr marL="342900" indent="-342900">
              <a:buAutoNum type="alphaL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282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77735" y="3810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latin typeface="Arial"/>
                <a:cs typeface="Arial"/>
              </a:rPr>
              <a:t>Questions?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35" y="1923153"/>
            <a:ext cx="2667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768768"/>
            <a:ext cx="2638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Thanks!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82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Introduction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676400"/>
            <a:ext cx="85042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 immune system is mainly characterized by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TWO</a:t>
            </a:r>
            <a:r>
              <a:rPr lang="en-US" sz="2000" dirty="0" smtClean="0">
                <a:latin typeface="Arial"/>
                <a:cs typeface="Arial"/>
              </a:rPr>
              <a:t> different responses: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INNATE</a:t>
            </a:r>
            <a:r>
              <a:rPr lang="en-US" dirty="0" smtClean="0">
                <a:latin typeface="Arial"/>
                <a:cs typeface="Arial"/>
              </a:rPr>
              <a:t> immune response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667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NON-SPECIFIC</a:t>
            </a:r>
            <a:r>
              <a:rPr lang="en-US" dirty="0" smtClean="0">
                <a:latin typeface="Arial"/>
                <a:cs typeface="Arial"/>
              </a:rPr>
              <a:t>: Macrophages, dendritic cells, neutrophils, epithelial  cells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209239"/>
            <a:ext cx="4157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    The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ADAPTIVE</a:t>
            </a:r>
            <a:r>
              <a:rPr lang="en-US" dirty="0" smtClean="0">
                <a:latin typeface="Arial"/>
                <a:cs typeface="Arial"/>
              </a:rPr>
              <a:t> immune response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599422"/>
            <a:ext cx="495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SPECIFIC</a:t>
            </a:r>
            <a:r>
              <a:rPr lang="en-US" dirty="0" smtClean="0">
                <a:latin typeface="Arial"/>
                <a:cs typeface="Arial"/>
              </a:rPr>
              <a:t>: CD8+ T cells, B cells, CD4+ T cells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708" y="4028643"/>
            <a:ext cx="1828800" cy="147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81708" y="4086761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CD4+ T cells orchestrate adaptive and innate immune response by secretion of cytokines and other soluble factors in the environment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58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Introduction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3429000"/>
            <a:ext cx="4834840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CD4+ T cell </a:t>
            </a:r>
          </a:p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development and differentiation</a:t>
            </a:r>
            <a:endParaRPr lang="en-US" sz="3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30040" y="2504658"/>
            <a:ext cx="0" cy="9144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358840" y="3342858"/>
            <a:ext cx="762000" cy="6096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939240" y="3342858"/>
            <a:ext cx="762000" cy="6096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0800" y="1818858"/>
            <a:ext cx="3832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Cytokine signaling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3643" y="2854282"/>
            <a:ext cx="34623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/>
                <a:cs typeface="Arial"/>
              </a:rPr>
              <a:t>Co-stimulatory signal</a:t>
            </a:r>
            <a:endParaRPr lang="en-US" sz="25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2719377"/>
            <a:ext cx="18590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/>
                <a:cs typeface="Arial"/>
              </a:rPr>
              <a:t>TCR signal</a:t>
            </a:r>
            <a:endParaRPr lang="en-US" sz="2500" b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1676400"/>
            <a:ext cx="4194860" cy="911444"/>
          </a:xfrm>
          <a:prstGeom prst="rect">
            <a:avLst/>
          </a:prstGeom>
          <a:solidFill>
            <a:srgbClr val="56C5FF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6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Introduction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C:\Documents and Settings\acarbo\Desktop\CD4 Modeling\Paper CD4 Modeling\Supplementary information\CD4 dog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306" y="1430323"/>
            <a:ext cx="6824494" cy="4295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34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4300"/>
            <a:ext cx="69744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The CD4+ T cell computational model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3" descr="C:\Documents and Settings\acarbo\Desktop\CD4 Modeling\FINAL MODEL Tuesday April05\CD4_network_May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99" y="1403350"/>
            <a:ext cx="9405924" cy="51498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304800" y="685800"/>
            <a:ext cx="5867400" cy="365760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028" y="2187714"/>
            <a:ext cx="109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Th1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3124200"/>
            <a:ext cx="4495800" cy="396240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4419600"/>
            <a:ext cx="109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Th2</a:t>
            </a:r>
            <a:endParaRPr lang="en-US" sz="40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4698" y="4191000"/>
            <a:ext cx="4496102" cy="2821375"/>
          </a:xfrm>
          <a:prstGeom prst="rect">
            <a:avLst/>
          </a:prstGeom>
          <a:solidFill>
            <a:srgbClr val="56C5FF">
              <a:alpha val="32941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48200" y="533400"/>
            <a:ext cx="3581400" cy="4083831"/>
          </a:xfrm>
          <a:prstGeom prst="rect">
            <a:avLst/>
          </a:prstGeom>
          <a:solidFill>
            <a:srgbClr val="56C5FF">
              <a:alpha val="32941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1403350"/>
            <a:ext cx="3963987" cy="2743200"/>
          </a:xfrm>
          <a:prstGeom prst="rect">
            <a:avLst/>
          </a:prstGeom>
          <a:solidFill>
            <a:srgbClr val="56C5FF">
              <a:alpha val="32941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05200" y="3048000"/>
            <a:ext cx="2667000" cy="3920683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86842" y="4724400"/>
            <a:ext cx="2885558" cy="2264066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  <a:effectLst>
            <a:outerShdw sx="120000" sy="120000" algn="ctr" rotWithShape="0">
              <a:prstClr val="black">
                <a:alpha val="0"/>
              </a:prst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96200" y="1143000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Th17</a:t>
            </a:r>
            <a:endParaRPr lang="en-US" sz="4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4800600"/>
            <a:ext cx="1409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iTreg</a:t>
            </a:r>
            <a:endParaRPr lang="en-US" sz="4000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8496" y="304800"/>
            <a:ext cx="69744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The CD4+ T cell computational model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330" y="1466454"/>
            <a:ext cx="6058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93 species &amp; 52 reactions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74340"/>
            <a:ext cx="8554332" cy="95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352800"/>
            <a:ext cx="3655548" cy="234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346852"/>
            <a:ext cx="3622646" cy="23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0500" y="3126280"/>
            <a:ext cx="61206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rgbClr val="17375E"/>
                </a:solidFill>
              </a:rPr>
              <a:t>A</a:t>
            </a:r>
            <a:endParaRPr lang="en-US" sz="5500" b="1" dirty="0">
              <a:solidFill>
                <a:srgbClr val="1737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5366" y="3126280"/>
            <a:ext cx="5800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rgbClr val="17375E"/>
                </a:solidFill>
              </a:rPr>
              <a:t>B</a:t>
            </a:r>
            <a:endParaRPr lang="en-US" sz="5500" b="1" dirty="0">
              <a:solidFill>
                <a:srgbClr val="17375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64900" y="3583480"/>
            <a:ext cx="1524000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98300" y="3202480"/>
            <a:ext cx="41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k</a:t>
            </a:r>
            <a:r>
              <a:rPr lang="en-US" sz="2000" dirty="0" smtClean="0">
                <a:solidFill>
                  <a:srgbClr val="17375E"/>
                </a:solidFill>
              </a:rPr>
              <a:t>1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658" y="4064999"/>
            <a:ext cx="3125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17375E"/>
                </a:solidFill>
              </a:rPr>
              <a:t>eIFNg</a:t>
            </a:r>
            <a:r>
              <a:rPr lang="en-US" sz="4000" b="1" dirty="0" smtClean="0">
                <a:solidFill>
                  <a:srgbClr val="17375E"/>
                </a:solidFill>
              </a:rPr>
              <a:t> + </a:t>
            </a:r>
            <a:r>
              <a:rPr lang="en-US" sz="4000" b="1" dirty="0" err="1" smtClean="0">
                <a:solidFill>
                  <a:srgbClr val="17375E"/>
                </a:solidFill>
              </a:rPr>
              <a:t>IFNgR</a:t>
            </a:r>
            <a:endParaRPr lang="en-US" sz="4000" b="1" dirty="0">
              <a:solidFill>
                <a:srgbClr val="17375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5366" y="4064999"/>
            <a:ext cx="2537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17375E"/>
                </a:solidFill>
              </a:rPr>
              <a:t>IFNg-IFNgR</a:t>
            </a:r>
            <a:endParaRPr lang="en-US" sz="4000" b="1" dirty="0">
              <a:solidFill>
                <a:srgbClr val="17375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26566" y="4522199"/>
            <a:ext cx="1524000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26566" y="406499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K1, k2, … , </a:t>
            </a:r>
            <a:r>
              <a:rPr lang="en-US" dirty="0" err="1" smtClean="0">
                <a:solidFill>
                  <a:srgbClr val="17375E"/>
                </a:solidFill>
              </a:rPr>
              <a:t>kn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286" y="5025666"/>
            <a:ext cx="8766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17375E"/>
                </a:solidFill>
              </a:rPr>
              <a:t>We need to adjust the dynamics of the model</a:t>
            </a:r>
            <a:endParaRPr lang="en-US" sz="36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/>
      <p:bldP spid="13" grpId="0"/>
      <p:bldP spid="14" grpId="0"/>
      <p:bldP spid="16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Model Calibration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012" y="13832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Experimental data &amp; In-House generated</a:t>
            </a:r>
            <a:endParaRPr lang="en-US" b="1" dirty="0"/>
          </a:p>
        </p:txBody>
      </p:sp>
      <p:pic>
        <p:nvPicPr>
          <p:cNvPr id="4" name="Picture 32" descr="14212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6" y="1752600"/>
            <a:ext cx="2743200" cy="52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720px-US-NLM-PubMed-Logo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32" y="1884327"/>
            <a:ext cx="1108760" cy="39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83" y="2937341"/>
            <a:ext cx="3171824" cy="1548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33400" y="26024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Calibration database</a:t>
            </a:r>
            <a:endParaRPr lang="en-US" b="1" dirty="0"/>
          </a:p>
        </p:txBody>
      </p:sp>
      <p:sp>
        <p:nvSpPr>
          <p:cNvPr id="8" name="Down Arrow 7"/>
          <p:cNvSpPr/>
          <p:nvPr/>
        </p:nvSpPr>
        <p:spPr>
          <a:xfrm>
            <a:off x="1636164" y="1884327"/>
            <a:ext cx="457200" cy="445008"/>
          </a:xfrm>
          <a:prstGeom prst="downArrow">
            <a:avLst/>
          </a:prstGeom>
          <a:solidFill>
            <a:srgbClr val="56C5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827212" y="4486062"/>
            <a:ext cx="457200" cy="445008"/>
          </a:xfrm>
          <a:prstGeom prst="downArrow">
            <a:avLst/>
          </a:prstGeom>
          <a:solidFill>
            <a:srgbClr val="56C5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50292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Fitting algorithm in COPASI</a:t>
            </a:r>
            <a:endParaRPr lang="en-US" sz="3000" b="1" dirty="0"/>
          </a:p>
        </p:txBody>
      </p:sp>
      <p:pic>
        <p:nvPicPr>
          <p:cNvPr id="11" name="Picture 3" descr="C:\Documents and Settings\acarbo\Desktop\CD4 Modeling\logo COPAS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35" y="2937341"/>
            <a:ext cx="3975065" cy="12525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73735" y="4308941"/>
            <a:ext cx="295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COmplex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PAthway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SImulator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4065" y="1752600"/>
            <a:ext cx="5876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 animBg="1"/>
      <p:bldP spid="10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23377</TotalTime>
  <Words>1084</Words>
  <Application>Microsoft Office PowerPoint</Application>
  <PresentationFormat>On-screen Show (4:3)</PresentationFormat>
  <Paragraphs>152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What will this presentation show you?</vt:lpstr>
      <vt:lpstr>Outline</vt:lpstr>
      <vt:lpstr>Introduction</vt:lpstr>
      <vt:lpstr>Introduction</vt:lpstr>
      <vt:lpstr>Introduction</vt:lpstr>
      <vt:lpstr>The CD4+ T cell computational model</vt:lpstr>
      <vt:lpstr>PowerPoint Presentation</vt:lpstr>
      <vt:lpstr>Model Calibration</vt:lpstr>
      <vt:lpstr>Quality Control</vt:lpstr>
      <vt:lpstr>PPARγ</vt:lpstr>
      <vt:lpstr>In silico experimentation</vt:lpstr>
      <vt:lpstr>In silico experimentation</vt:lpstr>
      <vt:lpstr>In silico experimentation</vt:lpstr>
      <vt:lpstr>In silico experimentation</vt:lpstr>
      <vt:lpstr>In silico experimentation PREDICTIONS</vt:lpstr>
      <vt:lpstr>Main hypothesis</vt:lpstr>
      <vt:lpstr>In vitro experimentation</vt:lpstr>
      <vt:lpstr>In vitro experimentation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this presentation show you?</vt:lpstr>
      <vt:lpstr>PowerPoint Presentation</vt:lpstr>
      <vt:lpstr>PowerPoint Presentation</vt:lpstr>
    </vt:vector>
  </TitlesOfParts>
  <Company>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VBI Immunology Research Thrust</dc:title>
  <dc:creator>Josep Bassaganya-Riera</dc:creator>
  <cp:lastModifiedBy>Jim Walke</cp:lastModifiedBy>
  <cp:revision>283</cp:revision>
  <cp:lastPrinted>2012-10-24T13:36:02Z</cp:lastPrinted>
  <dcterms:created xsi:type="dcterms:W3CDTF">2014-01-31T18:47:29Z</dcterms:created>
  <dcterms:modified xsi:type="dcterms:W3CDTF">2014-06-10T18:01:36Z</dcterms:modified>
</cp:coreProperties>
</file>