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3"/>
  </p:notesMasterIdLst>
  <p:handoutMasterIdLst>
    <p:handoutMasterId r:id="rId64"/>
  </p:handoutMasterIdLst>
  <p:sldIdLst>
    <p:sldId id="511" r:id="rId2"/>
    <p:sldId id="512" r:id="rId3"/>
    <p:sldId id="408" r:id="rId4"/>
    <p:sldId id="409" r:id="rId5"/>
    <p:sldId id="410" r:id="rId6"/>
    <p:sldId id="508" r:id="rId7"/>
    <p:sldId id="514" r:id="rId8"/>
    <p:sldId id="507" r:id="rId9"/>
    <p:sldId id="513" r:id="rId10"/>
    <p:sldId id="505" r:id="rId11"/>
    <p:sldId id="466" r:id="rId12"/>
    <p:sldId id="476" r:id="rId13"/>
    <p:sldId id="486" r:id="rId14"/>
    <p:sldId id="487" r:id="rId15"/>
    <p:sldId id="489" r:id="rId16"/>
    <p:sldId id="461" r:id="rId17"/>
    <p:sldId id="411" r:id="rId18"/>
    <p:sldId id="412" r:id="rId19"/>
    <p:sldId id="413" r:id="rId20"/>
    <p:sldId id="414" r:id="rId21"/>
    <p:sldId id="480" r:id="rId22"/>
    <p:sldId id="479" r:id="rId23"/>
    <p:sldId id="415" r:id="rId24"/>
    <p:sldId id="417" r:id="rId25"/>
    <p:sldId id="419" r:id="rId26"/>
    <p:sldId id="421" r:id="rId27"/>
    <p:sldId id="482" r:id="rId28"/>
    <p:sldId id="423" r:id="rId29"/>
    <p:sldId id="424" r:id="rId30"/>
    <p:sldId id="425" r:id="rId31"/>
    <p:sldId id="426" r:id="rId32"/>
    <p:sldId id="495" r:id="rId33"/>
    <p:sldId id="496" r:id="rId34"/>
    <p:sldId id="433" r:id="rId35"/>
    <p:sldId id="467" r:id="rId36"/>
    <p:sldId id="493" r:id="rId37"/>
    <p:sldId id="468" r:id="rId38"/>
    <p:sldId id="469" r:id="rId39"/>
    <p:sldId id="470" r:id="rId40"/>
    <p:sldId id="437" r:id="rId41"/>
    <p:sldId id="438" r:id="rId42"/>
    <p:sldId id="443" r:id="rId43"/>
    <p:sldId id="444" r:id="rId44"/>
    <p:sldId id="497" r:id="rId45"/>
    <p:sldId id="471" r:id="rId46"/>
    <p:sldId id="474" r:id="rId47"/>
    <p:sldId id="490" r:id="rId48"/>
    <p:sldId id="491" r:id="rId49"/>
    <p:sldId id="492" r:id="rId50"/>
    <p:sldId id="484" r:id="rId51"/>
    <p:sldId id="498" r:id="rId52"/>
    <p:sldId id="499" r:id="rId53"/>
    <p:sldId id="445" r:id="rId54"/>
    <p:sldId id="446" r:id="rId55"/>
    <p:sldId id="447" r:id="rId56"/>
    <p:sldId id="452" r:id="rId57"/>
    <p:sldId id="453" r:id="rId58"/>
    <p:sldId id="454" r:id="rId59"/>
    <p:sldId id="455" r:id="rId60"/>
    <p:sldId id="456" r:id="rId61"/>
    <p:sldId id="457" r:id="rId62"/>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17" autoAdjust="0"/>
    <p:restoredTop sz="99616" autoAdjust="0"/>
  </p:normalViewPr>
  <p:slideViewPr>
    <p:cSldViewPr snapToGrid="0" snapToObjects="1">
      <p:cViewPr>
        <p:scale>
          <a:sx n="72" d="100"/>
          <a:sy n="72" d="100"/>
        </p:scale>
        <p:origin x="-1336" y="-52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mifps1\projects\Marketing\IPA%20Bibliography\CURRENT\December%202013\pubs%20by%20experimental%20platform%201.6.1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tx>
                <c:rich>
                  <a:bodyPr/>
                  <a:lstStyle/>
                  <a:p>
                    <a:r>
                      <a:rPr lang="en-US" sz="1100">
                        <a:solidFill>
                          <a:schemeClr val="bg1"/>
                        </a:solidFill>
                      </a:rPr>
                      <a:t>Oncology
27%</a:t>
                    </a:r>
                    <a:endParaRPr lang="en-US">
                      <a:solidFill>
                        <a:schemeClr val="bg1"/>
                      </a:solidFill>
                    </a:endParaRPr>
                  </a:p>
                </c:rich>
              </c:tx>
              <c:showLegendKey val="0"/>
              <c:showVal val="0"/>
              <c:showCatName val="1"/>
              <c:showSerName val="0"/>
              <c:showPercent val="1"/>
              <c:showBubbleSize val="0"/>
            </c:dLbl>
            <c:dLbl>
              <c:idx val="1"/>
              <c:layout/>
              <c:tx>
                <c:rich>
                  <a:bodyPr/>
                  <a:lstStyle/>
                  <a:p>
                    <a:r>
                      <a:rPr lang="en-US" sz="1100">
                        <a:solidFill>
                          <a:schemeClr val="bg1"/>
                        </a:solidFill>
                      </a:rPr>
                      <a:t>Inflammation/Immunology
12%</a:t>
                    </a:r>
                    <a:endParaRPr lang="en-US">
                      <a:solidFill>
                        <a:schemeClr val="bg1"/>
                      </a:solidFill>
                    </a:endParaRPr>
                  </a:p>
                </c:rich>
              </c:tx>
              <c:showLegendKey val="0"/>
              <c:showVal val="0"/>
              <c:showCatName val="1"/>
              <c:showSerName val="0"/>
              <c:showPercent val="1"/>
              <c:showBubbleSize val="0"/>
            </c:dLbl>
            <c:dLbl>
              <c:idx val="2"/>
              <c:layout/>
              <c:tx>
                <c:rich>
                  <a:bodyPr/>
                  <a:lstStyle/>
                  <a:p>
                    <a:r>
                      <a:rPr lang="en-US" sz="1100">
                        <a:solidFill>
                          <a:schemeClr val="bg1"/>
                        </a:solidFill>
                      </a:rPr>
                      <a:t>Neuroscience
9%</a:t>
                    </a:r>
                    <a:endParaRPr lang="en-US">
                      <a:solidFill>
                        <a:schemeClr val="bg1"/>
                      </a:solidFill>
                    </a:endParaRPr>
                  </a:p>
                </c:rich>
              </c:tx>
              <c:showLegendKey val="0"/>
              <c:showVal val="0"/>
              <c:showCatName val="1"/>
              <c:showSerName val="0"/>
              <c:showPercent val="1"/>
              <c:showBubbleSize val="0"/>
            </c:dLbl>
            <c:dLbl>
              <c:idx val="3"/>
              <c:layout/>
              <c:tx>
                <c:rich>
                  <a:bodyPr/>
                  <a:lstStyle/>
                  <a:p>
                    <a:r>
                      <a:rPr lang="en-US" sz="1100">
                        <a:solidFill>
                          <a:schemeClr val="bg1"/>
                        </a:solidFill>
                      </a:rPr>
                      <a:t>Infectious Disease
7%</a:t>
                    </a:r>
                    <a:endParaRPr lang="en-US">
                      <a:solidFill>
                        <a:schemeClr val="bg1"/>
                      </a:solidFill>
                    </a:endParaRPr>
                  </a:p>
                </c:rich>
              </c:tx>
              <c:showLegendKey val="0"/>
              <c:showVal val="0"/>
              <c:showCatName val="1"/>
              <c:showSerName val="0"/>
              <c:showPercent val="1"/>
              <c:showBubbleSize val="0"/>
            </c:dLbl>
            <c:dLbl>
              <c:idx val="7"/>
              <c:layout/>
              <c:tx>
                <c:rich>
                  <a:bodyPr/>
                  <a:lstStyle/>
                  <a:p>
                    <a:r>
                      <a:rPr lang="en-US" sz="1100">
                        <a:solidFill>
                          <a:sysClr val="windowText" lastClr="000000"/>
                        </a:solidFill>
                      </a:rPr>
                      <a:t>Hematology
4%</a:t>
                    </a:r>
                    <a:endParaRPr lang="en-US">
                      <a:solidFill>
                        <a:sysClr val="windowText" lastClr="000000"/>
                      </a:solidFill>
                    </a:endParaRPr>
                  </a:p>
                </c:rich>
              </c:tx>
              <c:showLegendKey val="0"/>
              <c:showVal val="0"/>
              <c:showCatName val="1"/>
              <c:showSerName val="0"/>
              <c:showPercent val="1"/>
              <c:showBubbleSize val="0"/>
            </c:dLbl>
            <c:dLbl>
              <c:idx val="8"/>
              <c:layout>
                <c:manualLayout>
                  <c:x val="0.000345797444333561"/>
                  <c:y val="0.002456051375081"/>
                </c:manualLayout>
              </c:layout>
              <c:tx>
                <c:rich>
                  <a:bodyPr/>
                  <a:lstStyle/>
                  <a:p>
                    <a:r>
                      <a:rPr lang="en-US" sz="1100">
                        <a:solidFill>
                          <a:sysClr val="windowText" lastClr="000000"/>
                        </a:solidFill>
                      </a:rPr>
                      <a:t>Genetics
4%</a:t>
                    </a:r>
                    <a:endParaRPr lang="en-US">
                      <a:solidFill>
                        <a:sysClr val="windowText" lastClr="000000"/>
                      </a:solidFill>
                    </a:endParaRPr>
                  </a:p>
                </c:rich>
              </c:tx>
              <c:showLegendKey val="0"/>
              <c:showVal val="0"/>
              <c:showCatName val="1"/>
              <c:showSerName val="0"/>
              <c:showPercent val="1"/>
              <c:showBubbleSize val="0"/>
            </c:dLbl>
            <c:dLbl>
              <c:idx val="11"/>
              <c:layout>
                <c:manualLayout>
                  <c:x val="-0.0710057378474379"/>
                  <c:y val="0.0509264357689554"/>
                </c:manualLayout>
              </c:layout>
              <c:showLegendKey val="0"/>
              <c:showVal val="0"/>
              <c:showCatName val="1"/>
              <c:showSerName val="0"/>
              <c:showPercent val="1"/>
              <c:showBubbleSize val="0"/>
            </c:dLbl>
            <c:txPr>
              <a:bodyPr/>
              <a:lstStyle/>
              <a:p>
                <a:pPr>
                  <a:defRPr sz="1100"/>
                </a:pPr>
                <a:endParaRPr lang="en-US"/>
              </a:p>
            </c:txPr>
            <c:showLegendKey val="0"/>
            <c:showVal val="0"/>
            <c:showCatName val="1"/>
            <c:showSerName val="0"/>
            <c:showPercent val="1"/>
            <c:showBubbleSize val="0"/>
            <c:showLeaderLines val="1"/>
          </c:dLbls>
          <c:cat>
            <c:strRef>
              <c:f>Sheet1!$A$5:$A$24</c:f>
              <c:strCache>
                <c:ptCount val="20"/>
                <c:pt idx="0">
                  <c:v>Oncology</c:v>
                </c:pt>
                <c:pt idx="1">
                  <c:v>Inflammation/Immunology</c:v>
                </c:pt>
                <c:pt idx="2">
                  <c:v>Neuroscience</c:v>
                </c:pt>
                <c:pt idx="3">
                  <c:v>Infectious Disease</c:v>
                </c:pt>
                <c:pt idx="4">
                  <c:v>Bioinformatics/General Methods</c:v>
                </c:pt>
                <c:pt idx="5">
                  <c:v>Toxicity/Safety Assessment</c:v>
                </c:pt>
                <c:pt idx="6">
                  <c:v>Reproductive Biology</c:v>
                </c:pt>
                <c:pt idx="7">
                  <c:v>Hematology</c:v>
                </c:pt>
                <c:pt idx="8">
                  <c:v>Genetics</c:v>
                </c:pt>
                <c:pt idx="9">
                  <c:v>Metabolic Disease</c:v>
                </c:pt>
                <c:pt idx="10">
                  <c:v>Cardiovascular Disease</c:v>
                </c:pt>
                <c:pt idx="11">
                  <c:v>Developmental Biology</c:v>
                </c:pt>
                <c:pt idx="12">
                  <c:v>Stem Cell Biology</c:v>
                </c:pt>
                <c:pt idx="13">
                  <c:v>Wound Healing/Injury</c:v>
                </c:pt>
                <c:pt idx="14">
                  <c:v>Eye Disease</c:v>
                </c:pt>
                <c:pt idx="15">
                  <c:v>Nutritional Sciences</c:v>
                </c:pt>
                <c:pt idx="16">
                  <c:v>Renal Disorders</c:v>
                </c:pt>
                <c:pt idx="17">
                  <c:v>Aging</c:v>
                </c:pt>
                <c:pt idx="18">
                  <c:v>Bone Development</c:v>
                </c:pt>
                <c:pt idx="19">
                  <c:v>Liver Disease</c:v>
                </c:pt>
              </c:strCache>
            </c:strRef>
          </c:cat>
          <c:val>
            <c:numRef>
              <c:f>Sheet1!$B$5:$B$24</c:f>
              <c:numCache>
                <c:formatCode>General</c:formatCode>
                <c:ptCount val="20"/>
                <c:pt idx="0">
                  <c:v>3054.0</c:v>
                </c:pt>
                <c:pt idx="1">
                  <c:v>1168.0</c:v>
                </c:pt>
                <c:pt idx="2">
                  <c:v>1010.0</c:v>
                </c:pt>
                <c:pt idx="3">
                  <c:v>811.0</c:v>
                </c:pt>
                <c:pt idx="4">
                  <c:v>617.0</c:v>
                </c:pt>
                <c:pt idx="5">
                  <c:v>548.0</c:v>
                </c:pt>
                <c:pt idx="6">
                  <c:v>486.0</c:v>
                </c:pt>
                <c:pt idx="7">
                  <c:v>401.0</c:v>
                </c:pt>
                <c:pt idx="8">
                  <c:v>523.0</c:v>
                </c:pt>
                <c:pt idx="9">
                  <c:v>376.0</c:v>
                </c:pt>
                <c:pt idx="10">
                  <c:v>408.0</c:v>
                </c:pt>
                <c:pt idx="11">
                  <c:v>295.0</c:v>
                </c:pt>
                <c:pt idx="12">
                  <c:v>423.0</c:v>
                </c:pt>
                <c:pt idx="13">
                  <c:v>328.0</c:v>
                </c:pt>
                <c:pt idx="14">
                  <c:v>180.0</c:v>
                </c:pt>
                <c:pt idx="15">
                  <c:v>235.0</c:v>
                </c:pt>
                <c:pt idx="16">
                  <c:v>135.0</c:v>
                </c:pt>
                <c:pt idx="17">
                  <c:v>135.0</c:v>
                </c:pt>
                <c:pt idx="18">
                  <c:v>93.0</c:v>
                </c:pt>
                <c:pt idx="19">
                  <c:v>158.0</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Lbls>
            <c:dLbl>
              <c:idx val="0"/>
              <c:layout/>
              <c:tx>
                <c:rich>
                  <a:bodyPr/>
                  <a:lstStyle/>
                  <a:p>
                    <a:r>
                      <a:rPr lang="en-US">
                        <a:solidFill>
                          <a:schemeClr val="bg1"/>
                        </a:solidFill>
                      </a:rPr>
                      <a:t>Gene Expression Profiling
72%</a:t>
                    </a:r>
                  </a:p>
                </c:rich>
              </c:tx>
              <c:showLegendKey val="0"/>
              <c:showVal val="0"/>
              <c:showCatName val="1"/>
              <c:showSerName val="0"/>
              <c:showPercent val="1"/>
              <c:showBubbleSize val="0"/>
            </c:dLbl>
            <c:dLbl>
              <c:idx val="1"/>
              <c:layout/>
              <c:tx>
                <c:rich>
                  <a:bodyPr/>
                  <a:lstStyle/>
                  <a:p>
                    <a:r>
                      <a:rPr lang="en-US">
                        <a:solidFill>
                          <a:schemeClr val="bg1"/>
                        </a:solidFill>
                      </a:rPr>
                      <a:t>Proteomics Profiling
13%</a:t>
                    </a:r>
                  </a:p>
                </c:rich>
              </c:tx>
              <c:showLegendKey val="0"/>
              <c:showVal val="0"/>
              <c:showCatName val="1"/>
              <c:showSerName val="0"/>
              <c:showPercent val="1"/>
              <c:showBubbleSize val="0"/>
            </c:dLbl>
            <c:dLbl>
              <c:idx val="2"/>
              <c:layout>
                <c:manualLayout>
                  <c:x val="-0.0808512645224292"/>
                  <c:y val="0.0793014366921128"/>
                </c:manualLayout>
              </c:layout>
              <c:tx>
                <c:rich>
                  <a:bodyPr/>
                  <a:lstStyle/>
                  <a:p>
                    <a:r>
                      <a:rPr lang="en-US">
                        <a:solidFill>
                          <a:sysClr val="windowText" lastClr="000000"/>
                        </a:solidFill>
                      </a:rPr>
                      <a:t>RNAi
4%</a:t>
                    </a:r>
                  </a:p>
                </c:rich>
              </c:tx>
              <c:showLegendKey val="0"/>
              <c:showVal val="0"/>
              <c:showCatName val="1"/>
              <c:showSerName val="0"/>
              <c:showPercent val="1"/>
              <c:showBubbleSize val="0"/>
            </c:dLbl>
            <c:dLbl>
              <c:idx val="3"/>
              <c:layout>
                <c:manualLayout>
                  <c:x val="-0.0742000489336335"/>
                  <c:y val="0.0964602560204788"/>
                </c:manualLayout>
              </c:layout>
              <c:showLegendKey val="0"/>
              <c:showVal val="0"/>
              <c:showCatName val="1"/>
              <c:showSerName val="0"/>
              <c:showPercent val="1"/>
              <c:showBubbleSize val="0"/>
            </c:dLbl>
            <c:dLbl>
              <c:idx val="4"/>
              <c:layout>
                <c:manualLayout>
                  <c:x val="-0.203782291590246"/>
                  <c:y val="0.093206257354831"/>
                </c:manualLayout>
              </c:layout>
              <c:showLegendKey val="0"/>
              <c:showVal val="0"/>
              <c:showCatName val="1"/>
              <c:showSerName val="0"/>
              <c:showPercent val="1"/>
              <c:showBubbleSize val="0"/>
            </c:dLbl>
            <c:dLbl>
              <c:idx val="6"/>
              <c:layout>
                <c:manualLayout>
                  <c:x val="-0.0526983429423714"/>
                  <c:y val="0.00499518889438632"/>
                </c:manualLayout>
              </c:layout>
              <c:showLegendKey val="0"/>
              <c:showVal val="0"/>
              <c:showCatName val="1"/>
              <c:showSerName val="0"/>
              <c:showPercent val="1"/>
              <c:showBubbleSize val="0"/>
            </c:dLbl>
            <c:dLbl>
              <c:idx val="7"/>
              <c:layout>
                <c:manualLayout>
                  <c:x val="0.0684333611732218"/>
                  <c:y val="0.0136197875037618"/>
                </c:manualLayout>
              </c:layout>
              <c:showLegendKey val="0"/>
              <c:showVal val="0"/>
              <c:showCatName val="1"/>
              <c:showSerName val="0"/>
              <c:showPercent val="1"/>
              <c:showBubbleSize val="0"/>
            </c:dLbl>
            <c:dLbl>
              <c:idx val="8"/>
              <c:layout>
                <c:manualLayout>
                  <c:x val="0.166362698693501"/>
                  <c:y val="0.000754147633841015"/>
                </c:manualLayout>
              </c:layout>
              <c:showLegendKey val="0"/>
              <c:showVal val="0"/>
              <c:showCatName val="1"/>
              <c:showSerName val="0"/>
              <c:showPercent val="1"/>
              <c:showBubbleSize val="0"/>
            </c:dLbl>
            <c:dLbl>
              <c:idx val="9"/>
              <c:layout>
                <c:manualLayout>
                  <c:x val="0.32081002149249"/>
                  <c:y val="0.00221279979743713"/>
                </c:manualLayout>
              </c:layout>
              <c:tx>
                <c:rich>
                  <a:bodyPr/>
                  <a:lstStyle/>
                  <a:p>
                    <a:r>
                      <a:rPr lang="en-US" sz="900"/>
                      <a:t>Chromatin Immunoprecipitation</a:t>
                    </a:r>
                    <a:r>
                      <a:rPr lang="en-US"/>
                      <a:t>
1%</a:t>
                    </a:r>
                  </a:p>
                </c:rich>
              </c:tx>
              <c:dLblPos val="bestFit"/>
              <c:showLegendKey val="0"/>
              <c:showVal val="0"/>
              <c:showCatName val="1"/>
              <c:showSerName val="0"/>
              <c:showPercent val="1"/>
              <c:showBubbleSize val="0"/>
            </c:dLbl>
            <c:showLegendKey val="0"/>
            <c:showVal val="0"/>
            <c:showCatName val="1"/>
            <c:showSerName val="0"/>
            <c:showPercent val="1"/>
            <c:showBubbleSize val="0"/>
            <c:showLeaderLines val="1"/>
          </c:dLbls>
          <c:cat>
            <c:strRef>
              <c:f>Sheet1!$A$4:$A$13</c:f>
              <c:strCache>
                <c:ptCount val="10"/>
                <c:pt idx="0">
                  <c:v>Gene Expression Profiling</c:v>
                </c:pt>
                <c:pt idx="1">
                  <c:v>Proteomics Profiling</c:v>
                </c:pt>
                <c:pt idx="2">
                  <c:v>RNAi</c:v>
                </c:pt>
                <c:pt idx="3">
                  <c:v>miRNA</c:v>
                </c:pt>
                <c:pt idx="4">
                  <c:v>Genotyping</c:v>
                </c:pt>
                <c:pt idx="5">
                  <c:v>Methylation Profiling</c:v>
                </c:pt>
                <c:pt idx="6">
                  <c:v>ChIP-on-Chip</c:v>
                </c:pt>
                <c:pt idx="7">
                  <c:v>Metabolomics</c:v>
                </c:pt>
                <c:pt idx="8">
                  <c:v>Next-Gen Sequencing</c:v>
                </c:pt>
                <c:pt idx="9">
                  <c:v>Chromatin Immunoprecipitation</c:v>
                </c:pt>
              </c:strCache>
            </c:strRef>
          </c:cat>
          <c:val>
            <c:numRef>
              <c:f>Sheet1!$B$4:$B$13</c:f>
              <c:numCache>
                <c:formatCode>General</c:formatCode>
                <c:ptCount val="10"/>
                <c:pt idx="0">
                  <c:v>6457.0</c:v>
                </c:pt>
                <c:pt idx="1">
                  <c:v>1471.0</c:v>
                </c:pt>
                <c:pt idx="2">
                  <c:v>493.0</c:v>
                </c:pt>
                <c:pt idx="3">
                  <c:v>613.0</c:v>
                </c:pt>
                <c:pt idx="4">
                  <c:v>385.0</c:v>
                </c:pt>
                <c:pt idx="5">
                  <c:v>271.0</c:v>
                </c:pt>
                <c:pt idx="6">
                  <c:v>69.0</c:v>
                </c:pt>
                <c:pt idx="7">
                  <c:v>141.0</c:v>
                </c:pt>
                <c:pt idx="8">
                  <c:v>255.0</c:v>
                </c:pt>
                <c:pt idx="9">
                  <c:v>147.0</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41CCD7-9E4E-9244-96A7-192EE352BFA0}" type="datetimeFigureOut">
              <a:rPr lang="en-US" smtClean="0"/>
              <a:t>6/6/14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BFD248-7780-0248-B48D-ABE95ACF736D}" type="slidenum">
              <a:rPr lang="en-US" smtClean="0"/>
              <a:t>‹#›</a:t>
            </a:fld>
            <a:endParaRPr lang="en-US"/>
          </a:p>
        </p:txBody>
      </p:sp>
    </p:spTree>
    <p:extLst>
      <p:ext uri="{BB962C8B-B14F-4D97-AF65-F5344CB8AC3E}">
        <p14:creationId xmlns:p14="http://schemas.microsoft.com/office/powerpoint/2010/main" val="8508534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4A39DF-3EC9-EA46-AF17-C956008E3749}" type="datetimeFigureOut">
              <a:rPr lang="en-US" smtClean="0"/>
              <a:t>6/6/14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3206000-7C47-B14D-B4F1-1C0972D02D88}" type="slidenum">
              <a:rPr lang="en-US" smtClean="0"/>
              <a:t>‹#›</a:t>
            </a:fld>
            <a:endParaRPr lang="en-US"/>
          </a:p>
        </p:txBody>
      </p:sp>
    </p:spTree>
    <p:extLst>
      <p:ext uri="{BB962C8B-B14F-4D97-AF65-F5344CB8AC3E}">
        <p14:creationId xmlns:p14="http://schemas.microsoft.com/office/powerpoint/2010/main" val="313801084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ncbi.nlm.nih.gov/geo/query/acc.cgi?acc=GSE2639" TargetMode="External"/><Relationship Id="rId4" Type="http://schemas.openxmlformats.org/officeDocument/2006/relationships/hyperlink" Target="http://www.ncbi.nlm.nih.gov/pubmed/16617158" TargetMode="External"/><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am the FAS with Ingenuity/QIAGEN and this is the training for Ingenuity Pathway Analysis (IPA)</a:t>
            </a:r>
          </a:p>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06000-7C47-B14D-B4F1-1C0972D02D88}" type="slidenum">
              <a:rPr lang="en-US" smtClean="0"/>
              <a:t>1</a:t>
            </a:fld>
            <a:endParaRPr lang="en-US"/>
          </a:p>
        </p:txBody>
      </p:sp>
    </p:spTree>
    <p:extLst>
      <p:ext uri="{BB962C8B-B14F-4D97-AF65-F5344CB8AC3E}">
        <p14:creationId xmlns:p14="http://schemas.microsoft.com/office/powerpoint/2010/main" val="20881090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latin typeface="+mn-lt"/>
                <a:ea typeface="+mn-ea"/>
                <a:cs typeface="+mn-cs"/>
              </a:rPr>
              <a:t>There</a:t>
            </a:r>
            <a:r>
              <a:rPr lang="en-US" sz="1200" b="0" i="0" kern="1200" baseline="0" dirty="0" smtClean="0">
                <a:solidFill>
                  <a:schemeClr val="tx1"/>
                </a:solidFill>
                <a:latin typeface="+mn-lt"/>
                <a:ea typeface="+mn-ea"/>
                <a:cs typeface="+mn-cs"/>
              </a:rPr>
              <a:t> are multiple approaches to creating/deriving networks in IPA. We will cover two of these</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latin typeface="+mn-lt"/>
                <a:ea typeface="+mn-ea"/>
                <a:cs typeface="+mn-cs"/>
              </a:rPr>
              <a:t>One approach is to create networks based on what is already known in the universe of literature before even incorporating own data: </a:t>
            </a:r>
            <a:r>
              <a:rPr lang="en-US" b="1" dirty="0" smtClean="0"/>
              <a:t>Search and Explore</a:t>
            </a:r>
            <a:endParaRPr lang="en-US" sz="1200" b="0" i="0" kern="1200" baseline="0" dirty="0" smtClean="0">
              <a:solidFill>
                <a:schemeClr val="tx1"/>
              </a:solidFill>
              <a:latin typeface="+mn-lt"/>
              <a:ea typeface="+mn-ea"/>
              <a:cs typeface="+mn-cs"/>
            </a:endParaRPr>
          </a:p>
          <a:p>
            <a:pPr lvl="1">
              <a:spcAft>
                <a:spcPts val="1200"/>
              </a:spcAft>
            </a:pPr>
            <a:r>
              <a:rPr lang="en-US" dirty="0" smtClean="0"/>
              <a:t>Data- independent methods: </a:t>
            </a:r>
            <a:r>
              <a:rPr lang="en-US" b="1" dirty="0" smtClean="0"/>
              <a:t>Search and Explore</a:t>
            </a:r>
          </a:p>
          <a:p>
            <a:pPr lvl="0">
              <a:spcAft>
                <a:spcPts val="1200"/>
              </a:spcAft>
            </a:pPr>
            <a:r>
              <a:rPr lang="en-US" b="0" dirty="0" smtClean="0"/>
              <a:t>Another</a:t>
            </a:r>
            <a:r>
              <a:rPr lang="en-US" b="0" baseline="0" dirty="0" smtClean="0"/>
              <a:t> is to derive/infer what is </a:t>
            </a:r>
            <a:r>
              <a:rPr lang="en-US" b="0" baseline="0" dirty="0" err="1" smtClean="0"/>
              <a:t>occuring</a:t>
            </a:r>
            <a:r>
              <a:rPr lang="en-US" b="0" baseline="0" dirty="0" smtClean="0"/>
              <a:t> in your system using what is known in the literature as well as your own </a:t>
            </a:r>
            <a:r>
              <a:rPr lang="en-US" dirty="0" err="1" smtClean="0"/>
              <a:t>Omics</a:t>
            </a:r>
            <a:r>
              <a:rPr lang="en-US" dirty="0" smtClean="0"/>
              <a:t> Data as</a:t>
            </a:r>
            <a:r>
              <a:rPr lang="en-US" baseline="0" dirty="0" smtClean="0"/>
              <a:t> additional clues/support</a:t>
            </a:r>
            <a:r>
              <a:rPr lang="en-US" dirty="0" smtClean="0"/>
              <a:t>: </a:t>
            </a:r>
            <a:r>
              <a:rPr lang="en-US" b="1" dirty="0" smtClean="0"/>
              <a:t>Core Analysis</a:t>
            </a:r>
          </a:p>
          <a:p>
            <a:pPr lvl="2">
              <a:spcAft>
                <a:spcPts val="1200"/>
              </a:spcAft>
            </a:pPr>
            <a:r>
              <a:rPr lang="en-US" dirty="0" smtClean="0"/>
              <a:t>Gene expression, methylation, proteomics, etc. </a:t>
            </a:r>
          </a:p>
          <a:p>
            <a:r>
              <a:rPr lang="en-US" sz="1200" b="0" i="0" kern="1200" dirty="0" smtClean="0">
                <a:solidFill>
                  <a:schemeClr val="tx1"/>
                </a:solidFill>
                <a:latin typeface="+mn-lt"/>
                <a:ea typeface="+mn-ea"/>
                <a:cs typeface="+mn-cs"/>
              </a:rPr>
              <a:t>Lastly,</a:t>
            </a:r>
            <a:r>
              <a:rPr lang="en-US" sz="1200" b="0" i="0" kern="1200" baseline="0" dirty="0" smtClean="0">
                <a:solidFill>
                  <a:schemeClr val="tx1"/>
                </a:solidFill>
                <a:latin typeface="+mn-lt"/>
                <a:ea typeface="+mn-ea"/>
                <a:cs typeface="+mn-cs"/>
              </a:rPr>
              <a:t> we will go over two, new additional features to each of these approaches in Advanced Analytics.</a:t>
            </a:r>
            <a:endParaRPr lang="en-US" sz="1200" b="0" i="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5BAFEE-E08A-4969-966A-6DABD3046C50}" type="slidenum">
              <a:rPr lang="de-DE" smtClean="0"/>
              <a:t>10</a:t>
            </a:fld>
            <a:endParaRPr lang="de-DE"/>
          </a:p>
        </p:txBody>
      </p:sp>
    </p:spTree>
    <p:extLst>
      <p:ext uri="{BB962C8B-B14F-4D97-AF65-F5344CB8AC3E}">
        <p14:creationId xmlns:p14="http://schemas.microsoft.com/office/powerpoint/2010/main" val="2171870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approach</a:t>
            </a:r>
            <a:r>
              <a:rPr lang="en-US" baseline="0" dirty="0" smtClean="0"/>
              <a:t> we will learn is </a:t>
            </a:r>
            <a:r>
              <a:rPr lang="en-US" baseline="0" dirty="0" err="1" smtClean="0"/>
              <a:t>Searhc</a:t>
            </a:r>
            <a:r>
              <a:rPr lang="en-US" baseline="0" dirty="0" smtClean="0"/>
              <a:t> &amp; Explore tools- </a:t>
            </a:r>
            <a:r>
              <a:rPr lang="en-US" dirty="0" smtClean="0"/>
              <a:t>Essentially</a:t>
            </a:r>
            <a:r>
              <a:rPr lang="en-US" baseline="0" dirty="0" smtClean="0"/>
              <a:t> constructed from literature in a very methodical way.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Networks based solely on current literature</a:t>
            </a:r>
          </a:p>
          <a:p>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11</a:t>
            </a:fld>
            <a:endParaRPr lang="en-US"/>
          </a:p>
        </p:txBody>
      </p:sp>
    </p:spTree>
    <p:extLst>
      <p:ext uri="{BB962C8B-B14F-4D97-AF65-F5344CB8AC3E}">
        <p14:creationId xmlns:p14="http://schemas.microsoft.com/office/powerpoint/2010/main" val="208810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our first exercise, we are going to use the IKB</a:t>
            </a:r>
            <a:r>
              <a:rPr lang="en-US" sz="1200" kern="1200" baseline="0" dirty="0" smtClean="0">
                <a:solidFill>
                  <a:schemeClr val="tx1"/>
                </a:solidFill>
                <a:effectLst/>
                <a:latin typeface="+mn-lt"/>
                <a:ea typeface="+mn-ea"/>
                <a:cs typeface="+mn-cs"/>
              </a:rPr>
              <a:t> to construct a plausible molecular interaction network that leads to Th17 increase at a tissue site. </a:t>
            </a:r>
          </a:p>
          <a:p>
            <a:r>
              <a:rPr lang="en-US" sz="1200" kern="1200" baseline="0" dirty="0" smtClean="0">
                <a:solidFill>
                  <a:schemeClr val="tx1"/>
                </a:solidFill>
                <a:effectLst/>
                <a:latin typeface="+mn-lt"/>
                <a:ea typeface="+mn-ea"/>
                <a:cs typeface="+mn-cs"/>
              </a:rPr>
              <a:t>But, before we get started I just want to say:</a:t>
            </a:r>
          </a:p>
          <a:p>
            <a:r>
              <a:rPr lang="en-US" sz="1200" kern="1200" baseline="0" dirty="0" smtClean="0">
                <a:solidFill>
                  <a:schemeClr val="tx1"/>
                </a:solidFill>
                <a:effectLst/>
                <a:latin typeface="+mn-lt"/>
                <a:ea typeface="+mn-ea"/>
                <a:cs typeface="+mn-cs"/>
              </a:rPr>
              <a:t>You don</a:t>
            </a:r>
            <a:r>
              <a:rPr lang="fr-FR"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t have to remember every step!!!! If it is between taking copious notes or paying attention/keeping up, then keep up. The are tutorials/resources I will give you for future reference. </a:t>
            </a:r>
          </a:p>
          <a:p>
            <a:r>
              <a:rPr lang="en-US" sz="1200" kern="1200" baseline="0" dirty="0" smtClean="0">
                <a:solidFill>
                  <a:schemeClr val="tx1"/>
                </a:solidFill>
                <a:effectLst/>
                <a:latin typeface="+mn-lt"/>
                <a:ea typeface="+mn-ea"/>
                <a:cs typeface="+mn-cs"/>
              </a:rPr>
              <a:t>Please do stop with questions or if get lost. ..truly</a:t>
            </a:r>
          </a:p>
          <a:p>
            <a:r>
              <a:rPr lang="en-US" sz="1200" kern="1200" dirty="0" smtClean="0">
                <a:solidFill>
                  <a:schemeClr val="tx1"/>
                </a:solidFill>
                <a:effectLst/>
                <a:latin typeface="+mn-lt"/>
                <a:ea typeface="+mn-ea"/>
                <a:cs typeface="+mn-cs"/>
              </a:rPr>
              <a:t>FOR TRAINING FOLLOW SCRIPT HAVE</a:t>
            </a:r>
          </a:p>
          <a:p>
            <a:r>
              <a:rPr lang="en-US" sz="1200" kern="1200" dirty="0" smtClean="0">
                <a:solidFill>
                  <a:schemeClr val="tx1"/>
                </a:solidFill>
                <a:effectLst/>
                <a:latin typeface="+mn-lt"/>
                <a:ea typeface="+mn-ea"/>
                <a:cs typeface="+mn-cs"/>
              </a:rPr>
              <a:t>MIEP_Apr23_notes.doc</a:t>
            </a:r>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12</a:t>
            </a:fld>
            <a:endParaRPr lang="en-US"/>
          </a:p>
        </p:txBody>
      </p:sp>
    </p:spTree>
    <p:extLst>
      <p:ext uri="{BB962C8B-B14F-4D97-AF65-F5344CB8AC3E}">
        <p14:creationId xmlns:p14="http://schemas.microsoft.com/office/powerpoint/2010/main" val="34374726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xfrm>
            <a:off x="685637" y="4344607"/>
            <a:ext cx="5486727" cy="41135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ea typeface="MS PGothic" pitchFamily="34" charset="-128"/>
              </a:rPr>
              <a:t>Screen if NET</a:t>
            </a:r>
          </a:p>
          <a:p>
            <a:endParaRPr lang="en-US" altLang="en-US" dirty="0" smtClean="0">
              <a:ea typeface="MS PGothic"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xfrm>
            <a:off x="685637" y="4344607"/>
            <a:ext cx="5486727" cy="41135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ea typeface="MS PGothic" pitchFamily="34" charset="-128"/>
              </a:rPr>
              <a:t>Screen if NET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9600" lvl="1" indent="0">
              <a:spcAft>
                <a:spcPts val="1200"/>
              </a:spcAft>
              <a:buNone/>
            </a:pPr>
            <a:r>
              <a:rPr lang="en-US" b="0" dirty="0" smtClean="0">
                <a:solidFill>
                  <a:schemeClr val="accent5">
                    <a:lumMod val="50000"/>
                  </a:schemeClr>
                </a:solidFill>
              </a:rPr>
              <a:t>Just in this first part there are loads of</a:t>
            </a:r>
            <a:r>
              <a:rPr lang="en-US" b="0" baseline="0" dirty="0" smtClean="0">
                <a:solidFill>
                  <a:schemeClr val="accent5">
                    <a:lumMod val="50000"/>
                  </a:schemeClr>
                </a:solidFill>
              </a:rPr>
              <a:t> ways you could use the networks made. Just some ideas</a:t>
            </a:r>
          </a:p>
          <a:p>
            <a:pPr marL="39600" lvl="1" indent="0">
              <a:spcAft>
                <a:spcPts val="1200"/>
              </a:spcAft>
              <a:buNone/>
            </a:pPr>
            <a:r>
              <a:rPr lang="en-US" b="1" dirty="0" smtClean="0">
                <a:solidFill>
                  <a:schemeClr val="accent5">
                    <a:lumMod val="50000"/>
                  </a:schemeClr>
                </a:solidFill>
              </a:rPr>
              <a:t>Networks based solely on current literature</a:t>
            </a:r>
          </a:p>
          <a:p>
            <a:pPr lvl="1">
              <a:spcAft>
                <a:spcPts val="1200"/>
              </a:spcAft>
            </a:pPr>
            <a:r>
              <a:rPr lang="en-US" b="1" dirty="0" smtClean="0"/>
              <a:t>Organize existing data: </a:t>
            </a:r>
            <a:r>
              <a:rPr lang="en-US" dirty="0" smtClean="0"/>
              <a:t>Can see/visualize what is currently known in the literature/publicized findings [because also includes clinical drug trials]</a:t>
            </a:r>
          </a:p>
          <a:p>
            <a:pPr lvl="1">
              <a:spcAft>
                <a:spcPts val="1200"/>
              </a:spcAft>
            </a:pPr>
            <a:r>
              <a:rPr lang="en-US" b="1" dirty="0" smtClean="0"/>
              <a:t>Novel mechanistic hypothesis: </a:t>
            </a:r>
            <a:r>
              <a:rPr lang="en-US" dirty="0" smtClean="0"/>
              <a:t>Once have calibrated and have added the </a:t>
            </a:r>
            <a:r>
              <a:rPr lang="en-US" dirty="0" err="1" smtClean="0"/>
              <a:t>dynamics:does</a:t>
            </a:r>
            <a:r>
              <a:rPr lang="en-US" dirty="0" smtClean="0"/>
              <a:t> what we know in the literature support what is happening in system over time? If not, then can see which parts are not matching up. </a:t>
            </a:r>
          </a:p>
          <a:p>
            <a:pPr lvl="1">
              <a:spcAft>
                <a:spcPts val="1200"/>
              </a:spcAft>
            </a:pPr>
            <a:r>
              <a:rPr lang="en-US" b="1" dirty="0" smtClean="0"/>
              <a:t>Where to focus</a:t>
            </a:r>
            <a:r>
              <a:rPr lang="en-US" dirty="0" smtClean="0"/>
              <a:t>: Can tell you what areas to focus on, - look at that these that are indirectly connected, but have no direct relationships with this group.</a:t>
            </a:r>
          </a:p>
          <a:p>
            <a:pPr lvl="0">
              <a:spcAft>
                <a:spcPts val="1200"/>
              </a:spcAft>
            </a:pPr>
            <a:r>
              <a:rPr lang="en-US" dirty="0" smtClean="0"/>
              <a:t>1. Also,</a:t>
            </a:r>
            <a:r>
              <a:rPr lang="en-US" baseline="0" dirty="0" smtClean="0"/>
              <a:t> no need to remember anything I have said because it is all on YouTube.</a:t>
            </a:r>
            <a:endParaRPr lang="en-US" dirty="0"/>
          </a:p>
          <a:p>
            <a:pPr lvl="1">
              <a:spcAft>
                <a:spcPts val="1200"/>
              </a:spcAft>
            </a:pPr>
            <a:endParaRPr lang="en-US" dirty="0" smtClean="0"/>
          </a:p>
        </p:txBody>
      </p:sp>
      <p:sp>
        <p:nvSpPr>
          <p:cNvPr id="4" name="Slide Number Placeholder 3"/>
          <p:cNvSpPr>
            <a:spLocks noGrp="1"/>
          </p:cNvSpPr>
          <p:nvPr>
            <p:ph type="sldNum" sz="quarter" idx="10"/>
          </p:nvPr>
        </p:nvSpPr>
        <p:spPr/>
        <p:txBody>
          <a:bodyPr/>
          <a:lstStyle/>
          <a:p>
            <a:fld id="{915BAFEE-E08A-4969-966A-6DABD3046C50}" type="slidenum">
              <a:rPr lang="de-DE" smtClean="0"/>
              <a:t>15</a:t>
            </a:fld>
            <a:endParaRPr lang="de-DE"/>
          </a:p>
        </p:txBody>
      </p:sp>
    </p:spTree>
    <p:extLst>
      <p:ext uri="{BB962C8B-B14F-4D97-AF65-F5344CB8AC3E}">
        <p14:creationId xmlns:p14="http://schemas.microsoft.com/office/powerpoint/2010/main" val="217187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Content</a:t>
            </a:r>
            <a:r>
              <a:rPr lang="en-US" baseline="0" dirty="0" smtClean="0"/>
              <a:t> of Core that may or may not have seen</a:t>
            </a:r>
          </a:p>
          <a:p>
            <a:r>
              <a:rPr lang="en-US" sz="1200" b="0" u="none" kern="1200" dirty="0" smtClean="0">
                <a:solidFill>
                  <a:schemeClr val="tx1"/>
                </a:solidFill>
                <a:latin typeface="+mn-lt"/>
                <a:ea typeface="+mn-ea"/>
                <a:cs typeface="+mn-cs"/>
              </a:rPr>
              <a:t>Core Analysis:</a:t>
            </a:r>
          </a:p>
          <a:p>
            <a:r>
              <a:rPr lang="en-US" sz="1200" b="0" u="none" kern="1200" dirty="0" smtClean="0">
                <a:solidFill>
                  <a:schemeClr val="tx1"/>
                </a:solidFill>
                <a:latin typeface="+mn-lt"/>
                <a:ea typeface="+mn-ea"/>
                <a:cs typeface="+mn-cs"/>
              </a:rPr>
              <a:t>CP: canonical pathway to be the model involved in your system </a:t>
            </a:r>
          </a:p>
          <a:p>
            <a:r>
              <a:rPr lang="en-US" sz="1200" b="0" u="none" kern="1200" dirty="0" smtClean="0">
                <a:solidFill>
                  <a:schemeClr val="tx1"/>
                </a:solidFill>
                <a:latin typeface="+mn-lt"/>
                <a:ea typeface="+mn-ea"/>
                <a:cs typeface="+mn-cs"/>
              </a:rPr>
              <a:t>UR: construct based on one regulator HRAS-like, network involved and how, </a:t>
            </a:r>
            <a:r>
              <a:rPr lang="en-US" sz="1200" b="0" u="none" kern="1200" dirty="0" err="1" smtClean="0">
                <a:solidFill>
                  <a:schemeClr val="tx1"/>
                </a:solidFill>
                <a:latin typeface="+mn-lt"/>
                <a:ea typeface="+mn-ea"/>
                <a:cs typeface="+mn-cs"/>
              </a:rPr>
              <a:t>mech</a:t>
            </a:r>
            <a:r>
              <a:rPr lang="en-US" sz="1200" b="0" u="none" kern="1200" dirty="0" smtClean="0">
                <a:solidFill>
                  <a:schemeClr val="tx1"/>
                </a:solidFill>
                <a:latin typeface="+mn-lt"/>
                <a:ea typeface="+mn-ea"/>
                <a:cs typeface="+mn-cs"/>
              </a:rPr>
              <a:t> network</a:t>
            </a:r>
          </a:p>
          <a:p>
            <a:r>
              <a:rPr lang="en-US" sz="1200" b="0" u="none" kern="1200" dirty="0" smtClean="0">
                <a:solidFill>
                  <a:schemeClr val="tx1"/>
                </a:solidFill>
                <a:latin typeface="+mn-lt"/>
                <a:ea typeface="+mn-ea"/>
                <a:cs typeface="+mn-cs"/>
              </a:rPr>
              <a:t>DS: construct from one DS effect, the genes you can mere and preliminary predicted perturbation effect</a:t>
            </a:r>
          </a:p>
          <a:p>
            <a:r>
              <a:rPr lang="en-US" sz="1200" b="0" u="none" kern="1200" dirty="0" err="1" smtClean="0">
                <a:solidFill>
                  <a:schemeClr val="tx1"/>
                </a:solidFill>
                <a:latin typeface="+mn-lt"/>
                <a:ea typeface="+mn-ea"/>
                <a:cs typeface="+mn-cs"/>
              </a:rPr>
              <a:t>Reg</a:t>
            </a:r>
            <a:r>
              <a:rPr lang="en-US" sz="1200" b="0" u="none" kern="1200" dirty="0" smtClean="0">
                <a:solidFill>
                  <a:schemeClr val="tx1"/>
                </a:solidFill>
                <a:latin typeface="+mn-lt"/>
                <a:ea typeface="+mn-ea"/>
                <a:cs typeface="+mn-cs"/>
              </a:rPr>
              <a:t> effects: Any of the wiring diagrams reported. Specify the type of network want</a:t>
            </a:r>
          </a:p>
          <a:p>
            <a:pPr lvl="1"/>
            <a:endParaRPr lang="en-US" baseline="0" dirty="0" smtClean="0"/>
          </a:p>
          <a:p>
            <a:r>
              <a:rPr lang="en-US" sz="1200" b="1" kern="1200" dirty="0" smtClean="0">
                <a:solidFill>
                  <a:schemeClr val="tx1"/>
                </a:solidFill>
                <a:latin typeface="+mn-lt"/>
                <a:ea typeface="+mn-ea"/>
                <a:cs typeface="+mn-cs"/>
              </a:rPr>
              <a:t>Own data-based: Core Analysis</a:t>
            </a:r>
          </a:p>
          <a:p>
            <a:r>
              <a:rPr lang="en-US" sz="1200" b="1" kern="1200" dirty="0" smtClean="0">
                <a:solidFill>
                  <a:schemeClr val="tx1"/>
                </a:solidFill>
                <a:latin typeface="+mn-lt"/>
                <a:ea typeface="+mn-ea"/>
                <a:cs typeface="+mn-cs"/>
              </a:rPr>
              <a:t>8-?. Core Analysis walkthrough</a:t>
            </a:r>
          </a:p>
          <a:p>
            <a:r>
              <a:rPr lang="en-US" sz="1200" b="1" kern="1200" dirty="0" smtClean="0">
                <a:solidFill>
                  <a:schemeClr val="tx1"/>
                </a:solidFill>
                <a:latin typeface="+mn-lt"/>
                <a:ea typeface="+mn-ea"/>
                <a:cs typeface="+mn-cs"/>
              </a:rPr>
              <a:t>9. </a:t>
            </a:r>
            <a:r>
              <a:rPr lang="en-US" sz="1200" b="1" kern="1200" dirty="0" err="1" smtClean="0">
                <a:solidFill>
                  <a:schemeClr val="tx1"/>
                </a:solidFill>
                <a:latin typeface="+mn-lt"/>
                <a:ea typeface="+mn-ea"/>
                <a:cs typeface="+mn-cs"/>
              </a:rPr>
              <a:t>Exc</a:t>
            </a:r>
            <a:r>
              <a:rPr lang="en-US" sz="1200" b="1" kern="1200" dirty="0" smtClean="0">
                <a:solidFill>
                  <a:schemeClr val="tx1"/>
                </a:solidFill>
                <a:latin typeface="+mn-lt"/>
                <a:ea typeface="+mn-ea"/>
                <a:cs typeface="+mn-cs"/>
              </a:rPr>
              <a:t> for each way of making a network- </a:t>
            </a:r>
          </a:p>
          <a:p>
            <a:r>
              <a:rPr lang="en-US" sz="1200" b="0" kern="1200" dirty="0" smtClean="0">
                <a:solidFill>
                  <a:schemeClr val="tx1"/>
                </a:solidFill>
                <a:latin typeface="+mn-lt"/>
                <a:ea typeface="+mn-ea"/>
                <a:cs typeface="+mn-cs"/>
              </a:rPr>
              <a:t>REALLY JUST ALL SAME SORT OF EXAMPLES HAVE SUPER STRAIGHTFORWARD, just now with the immunology case study </a:t>
            </a:r>
          </a:p>
          <a:p>
            <a:r>
              <a:rPr lang="en-US" sz="1200" b="0" kern="1200" dirty="0" smtClean="0">
                <a:solidFill>
                  <a:schemeClr val="tx1"/>
                </a:solidFill>
                <a:latin typeface="+mn-lt"/>
                <a:ea typeface="+mn-ea"/>
                <a:cs typeface="+mn-cs"/>
              </a:rPr>
              <a:t>** Make screen shots AND have the networks saved so can just open them up</a:t>
            </a:r>
          </a:p>
          <a:p>
            <a:r>
              <a:rPr lang="en-US" sz="1200" b="0" kern="1200" dirty="0" smtClean="0">
                <a:solidFill>
                  <a:schemeClr val="tx1"/>
                </a:solidFill>
                <a:latin typeface="+mn-lt"/>
                <a:ea typeface="+mn-ea"/>
                <a:cs typeface="+mn-cs"/>
              </a:rPr>
              <a:t>One slide to say what asking/screen shot of end results</a:t>
            </a:r>
          </a:p>
          <a:p>
            <a:r>
              <a:rPr lang="en-US" sz="1200" b="0" kern="1200" dirty="0" smtClean="0">
                <a:solidFill>
                  <a:schemeClr val="tx1"/>
                </a:solidFill>
                <a:latin typeface="+mn-lt"/>
                <a:ea typeface="+mn-ea"/>
                <a:cs typeface="+mn-cs"/>
              </a:rPr>
              <a:t>SHOW actual network with each result</a:t>
            </a:r>
          </a:p>
          <a:p>
            <a:r>
              <a:rPr lang="en-US" sz="1200" b="0" kern="1200" dirty="0" smtClean="0">
                <a:solidFill>
                  <a:schemeClr val="tx1"/>
                </a:solidFill>
                <a:latin typeface="+mn-lt"/>
                <a:ea typeface="+mn-ea"/>
                <a:cs typeface="+mn-cs"/>
              </a:rPr>
              <a:t>Then have them make the end result</a:t>
            </a:r>
          </a:p>
          <a:p>
            <a:pPr lvl="2"/>
            <a:endParaRPr lang="en-US" dirty="0" smtClean="0"/>
          </a:p>
          <a:p>
            <a:pPr lvl="2"/>
            <a:endParaRPr lang="en-US" dirty="0" smtClean="0"/>
          </a:p>
          <a:p>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16</a:t>
            </a:fld>
            <a:endParaRPr lang="en-US"/>
          </a:p>
        </p:txBody>
      </p:sp>
    </p:spTree>
    <p:extLst>
      <p:ext uri="{BB962C8B-B14F-4D97-AF65-F5344CB8AC3E}">
        <p14:creationId xmlns:p14="http://schemas.microsoft.com/office/powerpoint/2010/main" val="2088109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IPA is an established tool in a variety</a:t>
            </a:r>
            <a:r>
              <a:rPr lang="en-US" baseline="0" dirty="0" smtClean="0"/>
              <a:t> of research areas having been cited in over 10k peer reviewed </a:t>
            </a:r>
            <a:r>
              <a:rPr lang="en-US" baseline="0" dirty="0" err="1" smtClean="0"/>
              <a:t>studiesany</a:t>
            </a:r>
            <a:r>
              <a:rPr lang="en-US" baseline="0" dirty="0" smtClean="0"/>
              <a:t> many different fields</a:t>
            </a:r>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17</a:t>
            </a:fld>
            <a:endParaRPr lang="de-DE"/>
          </a:p>
        </p:txBody>
      </p:sp>
    </p:spTree>
    <p:extLst>
      <p:ext uri="{BB962C8B-B14F-4D97-AF65-F5344CB8AC3E}">
        <p14:creationId xmlns:p14="http://schemas.microsoft.com/office/powerpoint/2010/main" val="993871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breakdown of the data types used</a:t>
            </a:r>
            <a:r>
              <a:rPr lang="en-US" baseline="0" dirty="0" smtClean="0"/>
              <a:t> in those 10k+ studies. </a:t>
            </a:r>
          </a:p>
          <a:p>
            <a:r>
              <a:rPr lang="en-US" baseline="0" dirty="0" smtClean="0"/>
              <a:t>As you an see the majority is gene expression, but the tool has been successfully used on many other data types.</a:t>
            </a:r>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18</a:t>
            </a:fld>
            <a:endParaRPr lang="de-DE"/>
          </a:p>
        </p:txBody>
      </p:sp>
    </p:spTree>
    <p:extLst>
      <p:ext uri="{BB962C8B-B14F-4D97-AF65-F5344CB8AC3E}">
        <p14:creationId xmlns:p14="http://schemas.microsoft.com/office/powerpoint/2010/main" val="2187595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19</a:t>
            </a:fld>
            <a:endParaRPr lang="en-US"/>
          </a:p>
        </p:txBody>
      </p:sp>
    </p:spTree>
    <p:extLst>
      <p:ext uri="{BB962C8B-B14F-4D97-AF65-F5344CB8AC3E}">
        <p14:creationId xmlns:p14="http://schemas.microsoft.com/office/powerpoint/2010/main" val="3442954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a:t>
            </a:r>
            <a:r>
              <a:rPr lang="en-US" sz="1200" kern="1200" baseline="0" dirty="0" smtClean="0">
                <a:solidFill>
                  <a:schemeClr val="tx1"/>
                </a:solidFill>
                <a:effectLst/>
                <a:latin typeface="+mn-lt"/>
                <a:ea typeface="+mn-ea"/>
                <a:cs typeface="+mn-cs"/>
              </a:rPr>
              <a:t> I am going to introduce you to IPA and specifically to features that you can use to construct wiring diagrams [curse over screens]- the backbone of a model.</a:t>
            </a:r>
          </a:p>
          <a:p>
            <a:r>
              <a:rPr lang="en-US" sz="1200" kern="1200" baseline="0" dirty="0" smtClean="0">
                <a:solidFill>
                  <a:schemeClr val="tx1"/>
                </a:solidFill>
                <a:effectLst/>
                <a:latin typeface="+mn-lt"/>
                <a:ea typeface="+mn-ea"/>
                <a:cs typeface="+mn-cs"/>
              </a:rPr>
              <a:t>First, I’ll give a brief introduction to IPA</a:t>
            </a:r>
          </a:p>
          <a:p>
            <a:endParaRPr lang="en-US" sz="1200" kern="1200" baseline="0" dirty="0" smtClean="0">
              <a:solidFill>
                <a:schemeClr val="tx1"/>
              </a:solidFill>
              <a:effectLst/>
              <a:latin typeface="+mn-lt"/>
              <a:ea typeface="+mn-ea"/>
              <a:cs typeface="+mn-cs"/>
            </a:endParaRPr>
          </a:p>
          <a:p>
            <a:r>
              <a:rPr lang="en-US" sz="1200" kern="1200" baseline="0" dirty="0" smtClean="0">
                <a:solidFill>
                  <a:schemeClr val="tx1"/>
                </a:solidFill>
                <a:effectLst/>
                <a:latin typeface="+mn-lt"/>
                <a:ea typeface="+mn-ea"/>
                <a:cs typeface="+mn-cs"/>
              </a:rPr>
              <a:t>[And today I am going to talk about how to get you started with network construction in IPA]</a:t>
            </a:r>
          </a:p>
        </p:txBody>
      </p:sp>
      <p:sp>
        <p:nvSpPr>
          <p:cNvPr id="4" name="Slide Number Placeholder 3"/>
          <p:cNvSpPr>
            <a:spLocks noGrp="1"/>
          </p:cNvSpPr>
          <p:nvPr>
            <p:ph type="sldNum" sz="quarter" idx="10"/>
          </p:nvPr>
        </p:nvSpPr>
        <p:spPr/>
        <p:txBody>
          <a:bodyPr/>
          <a:lstStyle/>
          <a:p>
            <a:fld id="{D3206000-7C47-B14D-B4F1-1C0972D02D88}" type="slidenum">
              <a:rPr lang="en-US" smtClean="0"/>
              <a:t>2</a:t>
            </a:fld>
            <a:endParaRPr lang="en-US"/>
          </a:p>
        </p:txBody>
      </p:sp>
    </p:spTree>
    <p:extLst>
      <p:ext uri="{BB962C8B-B14F-4D97-AF65-F5344CB8AC3E}">
        <p14:creationId xmlns:p14="http://schemas.microsoft.com/office/powerpoint/2010/main" val="20881090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xfrm>
            <a:off x="686422" y="4344025"/>
            <a:ext cx="5485157" cy="411448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Times New Roman" charset="0"/>
              </a:rPr>
              <a:t>As of Dec 2011</a:t>
            </a:r>
          </a:p>
        </p:txBody>
      </p:sp>
      <p:sp>
        <p:nvSpPr>
          <p:cNvPr id="66564" name="Slide Number Placeholder 3"/>
          <p:cNvSpPr>
            <a:spLocks noGrp="1"/>
          </p:cNvSpPr>
          <p:nvPr>
            <p:ph type="sldNum" sz="quarter" idx="5"/>
          </p:nvPr>
        </p:nvSpPr>
        <p:spPr>
          <a:xfrm>
            <a:off x="3884027" y="8684927"/>
            <a:ext cx="2972421" cy="457512"/>
          </a:xfrm>
          <a:prstGeom prst="rect">
            <a:avLst/>
          </a:prstGeom>
        </p:spPr>
        <p:txBody>
          <a:bodyPr/>
          <a:lstStyle>
            <a:lvl1pPr defTabSz="931811" eaLnBrk="0" hangingPunct="0">
              <a:defRPr sz="2000">
                <a:solidFill>
                  <a:schemeClr val="tx1"/>
                </a:solidFill>
                <a:latin typeface="Verdana" charset="0"/>
                <a:ea typeface="ＭＳ Ｐゴシック" charset="0"/>
                <a:cs typeface="Arial" charset="0"/>
              </a:defRPr>
            </a:lvl1pPr>
            <a:lvl2pPr marL="742909" indent="-285734" defTabSz="931811" eaLnBrk="0" hangingPunct="0">
              <a:defRPr sz="2000">
                <a:solidFill>
                  <a:schemeClr val="tx1"/>
                </a:solidFill>
                <a:latin typeface="Verdana" charset="0"/>
                <a:ea typeface="Arial" charset="0"/>
                <a:cs typeface="Arial" charset="0"/>
              </a:defRPr>
            </a:lvl2pPr>
            <a:lvl3pPr marL="1142937" indent="-228587" defTabSz="931811" eaLnBrk="0" hangingPunct="0">
              <a:defRPr sz="2000">
                <a:solidFill>
                  <a:schemeClr val="tx1"/>
                </a:solidFill>
                <a:latin typeface="Verdana" charset="0"/>
                <a:ea typeface="Arial" charset="0"/>
                <a:cs typeface="Arial" charset="0"/>
              </a:defRPr>
            </a:lvl3pPr>
            <a:lvl4pPr marL="1600111" indent="-228587" defTabSz="931811" eaLnBrk="0" hangingPunct="0">
              <a:defRPr sz="2000">
                <a:solidFill>
                  <a:schemeClr val="tx1"/>
                </a:solidFill>
                <a:latin typeface="Verdana" charset="0"/>
                <a:ea typeface="Arial" charset="0"/>
                <a:cs typeface="Arial" charset="0"/>
              </a:defRPr>
            </a:lvl4pPr>
            <a:lvl5pPr marL="2057287" indent="-228587" defTabSz="931811" eaLnBrk="0" hangingPunct="0">
              <a:defRPr sz="2000">
                <a:solidFill>
                  <a:schemeClr val="tx1"/>
                </a:solidFill>
                <a:latin typeface="Verdana" charset="0"/>
                <a:ea typeface="Arial" charset="0"/>
                <a:cs typeface="Arial" charset="0"/>
              </a:defRPr>
            </a:lvl5pPr>
            <a:lvl6pPr marL="2514461" indent="-228587" defTabSz="931811" eaLnBrk="0" fontAlgn="base" hangingPunct="0">
              <a:spcBef>
                <a:spcPct val="0"/>
              </a:spcBef>
              <a:spcAft>
                <a:spcPct val="0"/>
              </a:spcAft>
              <a:defRPr sz="2000">
                <a:solidFill>
                  <a:schemeClr val="tx1"/>
                </a:solidFill>
                <a:latin typeface="Verdana" charset="0"/>
                <a:ea typeface="Arial" charset="0"/>
                <a:cs typeface="Arial" charset="0"/>
              </a:defRPr>
            </a:lvl6pPr>
            <a:lvl7pPr marL="2971635" indent="-228587" defTabSz="931811" eaLnBrk="0" fontAlgn="base" hangingPunct="0">
              <a:spcBef>
                <a:spcPct val="0"/>
              </a:spcBef>
              <a:spcAft>
                <a:spcPct val="0"/>
              </a:spcAft>
              <a:defRPr sz="2000">
                <a:solidFill>
                  <a:schemeClr val="tx1"/>
                </a:solidFill>
                <a:latin typeface="Verdana" charset="0"/>
                <a:ea typeface="Arial" charset="0"/>
                <a:cs typeface="Arial" charset="0"/>
              </a:defRPr>
            </a:lvl7pPr>
            <a:lvl8pPr marL="3428811" indent="-228587" defTabSz="931811" eaLnBrk="0" fontAlgn="base" hangingPunct="0">
              <a:spcBef>
                <a:spcPct val="0"/>
              </a:spcBef>
              <a:spcAft>
                <a:spcPct val="0"/>
              </a:spcAft>
              <a:defRPr sz="2000">
                <a:solidFill>
                  <a:schemeClr val="tx1"/>
                </a:solidFill>
                <a:latin typeface="Verdana" charset="0"/>
                <a:ea typeface="Arial" charset="0"/>
                <a:cs typeface="Arial" charset="0"/>
              </a:defRPr>
            </a:lvl8pPr>
            <a:lvl9pPr marL="3885985" indent="-228587" defTabSz="931811" eaLnBrk="0" fontAlgn="base" hangingPunct="0">
              <a:spcBef>
                <a:spcPct val="0"/>
              </a:spcBef>
              <a:spcAft>
                <a:spcPct val="0"/>
              </a:spcAft>
              <a:defRPr sz="2000">
                <a:solidFill>
                  <a:schemeClr val="tx1"/>
                </a:solidFill>
                <a:latin typeface="Verdana" charset="0"/>
                <a:ea typeface="Arial" charset="0"/>
                <a:cs typeface="Arial" charset="0"/>
              </a:defRPr>
            </a:lvl9pPr>
          </a:lstStyle>
          <a:p>
            <a:pPr eaLnBrk="1" hangingPunct="1"/>
            <a:fld id="{D512B07B-1182-0D4E-9212-BA1974993271}" type="slidenum">
              <a:rPr lang="en-US" sz="1200">
                <a:latin typeface="Times New Roman" charset="0"/>
              </a:rPr>
              <a:pPr eaLnBrk="1" hangingPunct="1"/>
              <a:t>20</a:t>
            </a:fld>
            <a:endParaRPr lang="en-US" sz="1200">
              <a:latin typeface="Times New Roman" charset="0"/>
            </a:endParaRPr>
          </a:p>
        </p:txBody>
      </p:sp>
      <p:sp>
        <p:nvSpPr>
          <p:cNvPr id="66565" name="Footer Placeholder 4"/>
          <p:cNvSpPr>
            <a:spLocks noGrp="1"/>
          </p:cNvSpPr>
          <p:nvPr>
            <p:ph type="ftr" sz="quarter" idx="4"/>
          </p:nvPr>
        </p:nvSpPr>
        <p:spPr>
          <a:xfrm>
            <a:off x="2" y="8684927"/>
            <a:ext cx="2972421" cy="457512"/>
          </a:xfrm>
          <a:prstGeom prst="rect">
            <a:avLst/>
          </a:prstGeom>
        </p:spPr>
        <p:txBody>
          <a:bodyPr/>
          <a:lstStyle/>
          <a:p>
            <a:pPr>
              <a:defRPr/>
            </a:pPr>
            <a:r>
              <a:rPr lang="en-US" smtClean="0"/>
              <a:t>Confidential, Ingenuity Systems, copyright 2009</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UPLOAD is very </a:t>
            </a:r>
            <a:r>
              <a:rPr lang="en-US" dirty="0" err="1" smtClean="0"/>
              <a:t>straighforward</a:t>
            </a:r>
            <a:r>
              <a:rPr lang="en-US" dirty="0" smtClean="0"/>
              <a:t>, Wont cover here, just</a:t>
            </a:r>
            <a:r>
              <a:rPr lang="en-US" baseline="0" dirty="0" smtClean="0"/>
              <a:t> look at on-line documentation</a:t>
            </a:r>
          </a:p>
          <a:p>
            <a:r>
              <a:rPr lang="en-US" baseline="0" dirty="0" smtClean="0"/>
              <a:t>LIVE- take them to help page. </a:t>
            </a:r>
            <a:endParaRPr lang="en-US" dirty="0"/>
          </a:p>
        </p:txBody>
      </p:sp>
      <p:sp>
        <p:nvSpPr>
          <p:cNvPr id="4" name="Slide Number Placeholder 3"/>
          <p:cNvSpPr>
            <a:spLocks noGrp="1"/>
          </p:cNvSpPr>
          <p:nvPr>
            <p:ph type="sldNum" sz="quarter" idx="10"/>
          </p:nvPr>
        </p:nvSpPr>
        <p:spPr/>
        <p:txBody>
          <a:bodyPr/>
          <a:lstStyle/>
          <a:p>
            <a:fld id="{9C22EDDC-E720-7840-8317-9DE1A8197EC5}" type="slidenum">
              <a:rPr lang="en-US" smtClean="0"/>
              <a:pPr/>
              <a:t>21</a:t>
            </a:fld>
            <a:endParaRPr lang="en-US"/>
          </a:p>
        </p:txBody>
      </p:sp>
    </p:spTree>
    <p:extLst>
      <p:ext uri="{BB962C8B-B14F-4D97-AF65-F5344CB8AC3E}">
        <p14:creationId xmlns:p14="http://schemas.microsoft.com/office/powerpoint/2010/main" val="1075736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is already an example dataset that we will be working with:</a:t>
            </a:r>
          </a:p>
          <a:p>
            <a:r>
              <a:rPr lang="en-US" sz="1200" kern="1200" dirty="0" smtClean="0">
                <a:solidFill>
                  <a:schemeClr val="tx1"/>
                </a:solidFill>
                <a:effectLst/>
                <a:latin typeface="+mn-lt"/>
                <a:ea typeface="+mn-ea"/>
                <a:cs typeface="+mn-cs"/>
              </a:rPr>
              <a:t>h</a:t>
            </a:r>
            <a:r>
              <a:rPr lang="en-US" sz="1200" kern="1200" dirty="0" smtClean="0">
                <a:solidFill>
                  <a:schemeClr val="tx1"/>
                </a:solidFill>
                <a:effectLst/>
                <a:latin typeface="+mn-lt"/>
                <a:ea typeface="+mn-ea"/>
                <a:cs typeface="+mn-cs"/>
                <a:hlinkClick r:id="rId3"/>
              </a:rPr>
              <a:t>ttp://www.ncbi.nlm.nih.gov/geo/query/acc.cgi?acc=GSE2639</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A</a:t>
            </a:r>
            <a:r>
              <a:rPr lang="en-US" dirty="0" smtClean="0"/>
              <a:t>uthors wanted to see effects of inflammation factor tumor necrosis factor (TNF) on </a:t>
            </a:r>
            <a:r>
              <a:rPr lang="en-US" dirty="0" err="1" smtClean="0"/>
              <a:t>macrovascular</a:t>
            </a:r>
            <a:r>
              <a:rPr lang="en-US" dirty="0" smtClean="0"/>
              <a:t> human umbilical vein ECs (HUVEC)</a:t>
            </a:r>
          </a:p>
          <a:p>
            <a:r>
              <a:rPr lang="en-US" sz="1200" kern="1200" dirty="0" smtClean="0">
                <a:solidFill>
                  <a:schemeClr val="tx1"/>
                </a:solidFill>
                <a:effectLst/>
                <a:latin typeface="+mn-lt"/>
                <a:ea typeface="+mn-ea"/>
                <a:cs typeface="+mn-cs"/>
              </a:rPr>
              <a:t>I chose because it is available in the Example Analysis</a:t>
            </a:r>
          </a:p>
          <a:p>
            <a:r>
              <a:rPr lang="en-US" sz="1200" kern="1200" dirty="0" smtClean="0">
                <a:solidFill>
                  <a:schemeClr val="tx1"/>
                </a:solidFill>
                <a:effectLst/>
                <a:latin typeface="+mn-lt"/>
                <a:ea typeface="+mn-ea"/>
                <a:cs typeface="+mn-cs"/>
                <a:hlinkClick r:id="rId4"/>
              </a:rPr>
              <a:t>http://www.ncbi.nlm.nih.gov/pubmed/16617158</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Here the authors wanted to see the effects of inflammation factor</a:t>
            </a:r>
          </a:p>
          <a:p>
            <a:r>
              <a:rPr lang="en-US" sz="1200" kern="1200" dirty="0" smtClean="0">
                <a:solidFill>
                  <a:schemeClr val="tx1"/>
                </a:solidFill>
                <a:effectLst/>
                <a:latin typeface="+mn-lt"/>
                <a:ea typeface="+mn-ea"/>
                <a:cs typeface="+mn-cs"/>
              </a:rPr>
              <a:t>tumor necrosis factor (TNF) on expression profile in human </a:t>
            </a:r>
            <a:r>
              <a:rPr lang="en-US" sz="1200" kern="1200" dirty="0" err="1" smtClean="0">
                <a:solidFill>
                  <a:schemeClr val="tx1"/>
                </a:solidFill>
                <a:effectLst/>
                <a:latin typeface="+mn-lt"/>
                <a:ea typeface="+mn-ea"/>
                <a:cs typeface="+mn-cs"/>
              </a:rPr>
              <a:t>microvascular</a:t>
            </a:r>
            <a:r>
              <a:rPr lang="en-US" sz="1200" kern="1200" dirty="0" smtClean="0">
                <a:solidFill>
                  <a:schemeClr val="tx1"/>
                </a:solidFill>
                <a:effectLst/>
                <a:latin typeface="+mn-lt"/>
                <a:ea typeface="+mn-ea"/>
                <a:cs typeface="+mn-cs"/>
              </a:rPr>
              <a:t> ECs (HMEC) and </a:t>
            </a:r>
            <a:r>
              <a:rPr lang="en-US" sz="1200" kern="1200" dirty="0" err="1" smtClean="0">
                <a:solidFill>
                  <a:schemeClr val="tx1"/>
                </a:solidFill>
                <a:effectLst/>
                <a:latin typeface="+mn-lt"/>
                <a:ea typeface="+mn-ea"/>
                <a:cs typeface="+mn-cs"/>
              </a:rPr>
              <a:t>macrovascular</a:t>
            </a:r>
            <a:r>
              <a:rPr lang="en-US" sz="1200" kern="1200" dirty="0" smtClean="0">
                <a:solidFill>
                  <a:schemeClr val="tx1"/>
                </a:solidFill>
                <a:effectLst/>
                <a:latin typeface="+mn-lt"/>
                <a:ea typeface="+mn-ea"/>
                <a:cs typeface="+mn-cs"/>
              </a:rPr>
              <a:t> human umbilical vein ECs (HUVEC)… specifically to see if different endothelial cells responded differently.</a:t>
            </a:r>
          </a:p>
          <a:p>
            <a:r>
              <a:rPr lang="en-US" sz="1200" kern="1200" dirty="0" smtClean="0">
                <a:solidFill>
                  <a:schemeClr val="tx1"/>
                </a:solidFill>
                <a:effectLst/>
                <a:latin typeface="+mn-lt"/>
                <a:ea typeface="+mn-ea"/>
                <a:cs typeface="+mn-cs"/>
              </a:rPr>
              <a:t>Here we are only analyzing results for HUVEC response</a:t>
            </a:r>
          </a:p>
          <a:p>
            <a:endParaRPr lang="en-US" dirty="0"/>
          </a:p>
        </p:txBody>
      </p:sp>
      <p:sp>
        <p:nvSpPr>
          <p:cNvPr id="4" name="Slide Number Placeholder 3"/>
          <p:cNvSpPr>
            <a:spLocks noGrp="1"/>
          </p:cNvSpPr>
          <p:nvPr>
            <p:ph type="sldNum" sz="quarter" idx="10"/>
          </p:nvPr>
        </p:nvSpPr>
        <p:spPr/>
        <p:txBody>
          <a:bodyPr/>
          <a:lstStyle/>
          <a:p>
            <a:fld id="{9C22EDDC-E720-7840-8317-9DE1A8197EC5}" type="slidenum">
              <a:rPr lang="en-US" smtClean="0"/>
              <a:pPr/>
              <a:t>22</a:t>
            </a:fld>
            <a:endParaRPr lang="en-US"/>
          </a:p>
        </p:txBody>
      </p:sp>
    </p:spTree>
    <p:extLst>
      <p:ext uri="{BB962C8B-B14F-4D97-AF65-F5344CB8AC3E}">
        <p14:creationId xmlns:p14="http://schemas.microsoft.com/office/powerpoint/2010/main" val="1075736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xfrm>
            <a:off x="686422" y="4344025"/>
            <a:ext cx="5485158" cy="411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At setup  the user has</a:t>
            </a:r>
            <a:r>
              <a:rPr lang="en-US" baseline="0" dirty="0" smtClean="0"/>
              <a:t> the option to </a:t>
            </a:r>
            <a:r>
              <a:rPr lang="en-US" dirty="0" smtClean="0"/>
              <a:t>filter the KB findings to be used. </a:t>
            </a:r>
          </a:p>
          <a:p>
            <a:r>
              <a:rPr lang="en-US" dirty="0" smtClean="0"/>
              <a:t>Options</a:t>
            </a:r>
            <a:r>
              <a:rPr lang="en-US" baseline="0" dirty="0" smtClean="0"/>
              <a:t> include</a:t>
            </a:r>
          </a:p>
          <a:p>
            <a:r>
              <a:rPr lang="en-US" baseline="0" dirty="0" smtClean="0"/>
              <a:t>Species [mouse, rate human] specific tissues or cell lines to include or EXCLUDE </a:t>
            </a:r>
          </a:p>
          <a:p>
            <a:r>
              <a:rPr lang="en-US" baseline="0" dirty="0" smtClean="0"/>
              <a:t>Here is the dataset with the values, if had other measurements corrected vs. uncorrected or RPKM </a:t>
            </a:r>
            <a:r>
              <a:rPr lang="en-US" baseline="0" dirty="0" err="1" smtClean="0"/>
              <a:t>fo</a:t>
            </a:r>
            <a:r>
              <a:rPr lang="en-US" baseline="0" dirty="0" smtClean="0"/>
              <a:t> </a:t>
            </a:r>
            <a:r>
              <a:rPr lang="en-US" baseline="0" dirty="0" err="1" smtClean="0"/>
              <a:t>rRNAseq</a:t>
            </a:r>
            <a:r>
              <a:rPr lang="en-US" baseline="0" dirty="0" smtClean="0"/>
              <a:t>..</a:t>
            </a:r>
            <a:endParaRPr lang="en-US" dirty="0" smtClean="0"/>
          </a:p>
        </p:txBody>
      </p:sp>
      <p:sp>
        <p:nvSpPr>
          <p:cNvPr id="75780" name="Slide Number Placeholder 3"/>
          <p:cNvSpPr>
            <a:spLocks noGrp="1"/>
          </p:cNvSpPr>
          <p:nvPr>
            <p:ph type="sldNum" sz="quarter" idx="5"/>
          </p:nvPr>
        </p:nvSpPr>
        <p:spPr>
          <a:xfrm>
            <a:off x="3884028" y="8684927"/>
            <a:ext cx="2972421" cy="457513"/>
          </a:xfrm>
          <a:prstGeom prst="rect">
            <a:avLst/>
          </a:prstGeom>
        </p:spPr>
        <p:txBody>
          <a:bodyPr/>
          <a:lstStyle/>
          <a:p>
            <a:pPr>
              <a:defRPr/>
            </a:pPr>
            <a:fld id="{795F64DE-E593-42B4-B80B-30239027A28D}" type="slidenum">
              <a:rPr lang="en-US" smtClean="0"/>
              <a:pPr>
                <a:defRPr/>
              </a:pPr>
              <a:t>23</a:t>
            </a:fld>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 minute Core Overview</a:t>
            </a:r>
          </a:p>
          <a:p>
            <a:endParaRPr lang="en-US" dirty="0" smtClean="0"/>
          </a:p>
          <a:p>
            <a:r>
              <a:rPr lang="en-US" dirty="0" smtClean="0"/>
              <a:t>When</a:t>
            </a:r>
            <a:r>
              <a:rPr lang="en-US" baseline="0" dirty="0" smtClean="0"/>
              <a:t> finished the report is available in your account. </a:t>
            </a:r>
            <a:r>
              <a:rPr lang="en-US" dirty="0" smtClean="0"/>
              <a:t>When you open</a:t>
            </a:r>
            <a:r>
              <a:rPr lang="en-US" baseline="0" dirty="0" smtClean="0"/>
              <a:t> the analysis that has multiple tabs, each is a separate analysis that has been done automatically.</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915BAFEE-E08A-4969-966A-6DABD3046C50}" type="slidenum">
              <a:rPr lang="de-DE" smtClean="0"/>
              <a:t>24</a:t>
            </a:fld>
            <a:endParaRPr lang="de-DE"/>
          </a:p>
        </p:txBody>
      </p:sp>
    </p:spTree>
    <p:extLst>
      <p:ext uri="{BB962C8B-B14F-4D97-AF65-F5344CB8AC3E}">
        <p14:creationId xmlns:p14="http://schemas.microsoft.com/office/powerpoint/2010/main" val="9722157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Where one can access all the genes that map to the any</a:t>
            </a:r>
            <a:r>
              <a:rPr lang="en-US" baseline="0" dirty="0" smtClean="0"/>
              <a:t> given pathway and even</a:t>
            </a:r>
          </a:p>
          <a:p>
            <a:r>
              <a:rPr lang="en-US" dirty="0" smtClean="0"/>
              <a:t>View expression data </a:t>
            </a:r>
            <a:r>
              <a:rPr lang="en-US" dirty="0" err="1" smtClean="0"/>
              <a:t>overlayed</a:t>
            </a:r>
            <a:r>
              <a:rPr lang="en-US" baseline="0" dirty="0" smtClean="0"/>
              <a:t> on to pathway,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Canonical pathways: Role of IL17A in Arthritis</a:t>
            </a:r>
          </a:p>
          <a:p>
            <a:r>
              <a:rPr lang="en-US" baseline="0" dirty="0" smtClean="0"/>
              <a:t> See that this is a S&amp;E window, so can…</a:t>
            </a:r>
          </a:p>
          <a:p>
            <a:r>
              <a:rPr lang="en-US" baseline="0" dirty="0" smtClean="0"/>
              <a:t>Can even predict the expression values of unmeasured genes.</a:t>
            </a:r>
          </a:p>
        </p:txBody>
      </p:sp>
      <p:sp>
        <p:nvSpPr>
          <p:cNvPr id="4" name="Slide Number Placeholder 3"/>
          <p:cNvSpPr>
            <a:spLocks noGrp="1"/>
          </p:cNvSpPr>
          <p:nvPr>
            <p:ph type="sldNum" sz="quarter" idx="10"/>
          </p:nvPr>
        </p:nvSpPr>
        <p:spPr/>
        <p:txBody>
          <a:bodyPr/>
          <a:lstStyle/>
          <a:p>
            <a:fld id="{9C22EDDC-E720-7840-8317-9DE1A8197EC5}" type="slidenum">
              <a:rPr lang="en-US" smtClean="0"/>
              <a:pPr/>
              <a:t>25</a:t>
            </a:fld>
            <a:endParaRPr lang="en-US"/>
          </a:p>
        </p:txBody>
      </p:sp>
    </p:spTree>
    <p:extLst>
      <p:ext uri="{BB962C8B-B14F-4D97-AF65-F5344CB8AC3E}">
        <p14:creationId xmlns:p14="http://schemas.microsoft.com/office/powerpoint/2010/main" val="1075736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Next an Upstream Analysis returns a table of upstream factors- TF, microRNAs, </a:t>
            </a:r>
            <a:r>
              <a:rPr lang="en-US" baseline="0" dirty="0" err="1" smtClean="0"/>
              <a:t>compunds</a:t>
            </a:r>
            <a:r>
              <a:rPr lang="en-US" baseline="0" dirty="0" smtClean="0"/>
              <a:t>, biological drugs that are predicted to be involved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a:t>
            </a:r>
            <a:r>
              <a:rPr lang="en-US" sz="1200" kern="1200" dirty="0" smtClean="0">
                <a:solidFill>
                  <a:schemeClr val="tx1"/>
                </a:solidFill>
                <a:latin typeface="+mn-lt"/>
                <a:ea typeface="+mn-ea"/>
                <a:cs typeface="+mn-cs"/>
              </a:rPr>
              <a:t>As well as whether act/</a:t>
            </a:r>
            <a:r>
              <a:rPr lang="en-US" sz="1200" kern="1200" dirty="0" err="1" smtClean="0">
                <a:solidFill>
                  <a:schemeClr val="tx1"/>
                </a:solidFill>
                <a:latin typeface="+mn-lt"/>
                <a:ea typeface="+mn-ea"/>
                <a:cs typeface="+mn-cs"/>
              </a:rPr>
              <a:t>inh</a:t>
            </a:r>
            <a:r>
              <a:rPr lang="en-US" sz="1200" kern="1200" dirty="0" smtClean="0">
                <a:solidFill>
                  <a:schemeClr val="tx1"/>
                </a:solidFill>
                <a:latin typeface="+mn-lt"/>
                <a:ea typeface="+mn-ea"/>
                <a:cs typeface="+mn-cs"/>
              </a:rPr>
              <a:t> depending on expression of its known </a:t>
            </a:r>
            <a:r>
              <a:rPr lang="en-US" sz="1200" kern="1200" dirty="0" err="1" smtClean="0">
                <a:solidFill>
                  <a:schemeClr val="tx1"/>
                </a:solidFill>
                <a:latin typeface="+mn-lt"/>
                <a:ea typeface="+mn-ea"/>
                <a:cs typeface="+mn-cs"/>
              </a:rPr>
              <a:t>tgt</a:t>
            </a:r>
            <a:r>
              <a:rPr lang="en-US" sz="1200" kern="1200" dirty="0" smtClean="0">
                <a:solidFill>
                  <a:schemeClr val="tx1"/>
                </a:solidFill>
                <a:latin typeface="+mn-lt"/>
                <a:ea typeface="+mn-ea"/>
                <a:cs typeface="+mn-cs"/>
              </a:rPr>
              <a:t> genes in your set.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very unique to IPA and only possible with our KB.</a:t>
            </a:r>
          </a:p>
          <a:p>
            <a:r>
              <a:rPr lang="en-US" sz="1200" kern="1200" dirty="0" smtClean="0">
                <a:solidFill>
                  <a:schemeClr val="tx1"/>
                </a:solidFill>
                <a:latin typeface="+mn-lt"/>
                <a:ea typeface="+mn-ea"/>
                <a:cs typeface="+mn-cs"/>
              </a:rPr>
              <a:t>Not exciting</a:t>
            </a:r>
            <a:r>
              <a:rPr lang="en-US" sz="1200" kern="1200" baseline="0" dirty="0" smtClean="0">
                <a:solidFill>
                  <a:schemeClr val="tx1"/>
                </a:solidFill>
                <a:latin typeface="+mn-lt"/>
                <a:ea typeface="+mn-ea"/>
                <a:cs typeface="+mn-cs"/>
              </a:rPr>
              <a:t> that TNF coming up, but also give Mechanistic Network.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Here one can also access</a:t>
            </a:r>
            <a:r>
              <a:rPr lang="en-US" sz="1200" kern="1200" baseline="0" dirty="0" smtClean="0">
                <a:solidFill>
                  <a:schemeClr val="tx1"/>
                </a:solidFill>
                <a:latin typeface="+mn-lt"/>
                <a:ea typeface="+mn-ea"/>
                <a:cs typeface="+mn-cs"/>
              </a:rPr>
              <a:t> a network of how each predicted regulator interacts with other regulators likely to be involved to </a:t>
            </a:r>
            <a:r>
              <a:rPr lang="en-US" sz="1200" kern="1200" dirty="0" smtClean="0">
                <a:solidFill>
                  <a:schemeClr val="tx1"/>
                </a:solidFill>
                <a:latin typeface="+mn-lt"/>
                <a:ea typeface="+mn-ea"/>
                <a:cs typeface="+mn-cs"/>
              </a:rPr>
              <a:t>answer the question: ‘’</a:t>
            </a:r>
            <a:r>
              <a:rPr lang="en-US" dirty="0" smtClean="0">
                <a:latin typeface="Arial" pitchFamily="-65" charset="0"/>
              </a:rPr>
              <a:t> How might the upstream molecule drive the observed expression changes?</a:t>
            </a:r>
            <a:r>
              <a:rPr lang="en-US" sz="1200" kern="1200" dirty="0" smtClean="0">
                <a:solidFill>
                  <a:schemeClr val="tx1"/>
                </a:solidFill>
                <a:latin typeface="+mn-lt"/>
                <a:ea typeface="+mn-ea"/>
                <a:cs typeface="+mn-cs"/>
              </a:rPr>
              <a:t>’ in the molecules</a:t>
            </a:r>
            <a:r>
              <a:rPr lang="en-US" sz="1200" kern="1200" baseline="0" dirty="0" smtClean="0">
                <a:solidFill>
                  <a:schemeClr val="tx1"/>
                </a:solidFill>
                <a:latin typeface="+mn-lt"/>
                <a:ea typeface="+mn-ea"/>
                <a:cs typeface="+mn-cs"/>
              </a:rPr>
              <a:t> it does target in my dataset?</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is done by finding other regulators that significant overlap in target genes in your dataset and reporting their relationships based</a:t>
            </a:r>
            <a:r>
              <a:rPr lang="en-US" sz="1200" kern="1200" baseline="0" dirty="0" smtClean="0">
                <a:solidFill>
                  <a:schemeClr val="tx1"/>
                </a:solidFill>
                <a:latin typeface="+mn-lt"/>
                <a:ea typeface="+mn-ea"/>
                <a:cs typeface="+mn-cs"/>
              </a:rPr>
              <a:t> on current literature</a:t>
            </a:r>
            <a:r>
              <a:rPr lang="en-US" sz="1200" kern="1200" dirty="0" smtClean="0">
                <a:solidFill>
                  <a:schemeClr val="tx1"/>
                </a:solidFill>
                <a:latin typeface="+mn-lt"/>
                <a:ea typeface="+mn-ea"/>
                <a:cs typeface="+mn-cs"/>
              </a:rPr>
              <a:t>.</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dirty="0" smtClean="0">
                <a:solidFill>
                  <a:schemeClr val="tx1"/>
                </a:solidFill>
                <a:latin typeface="+mn-lt"/>
                <a:ea typeface="+mn-ea"/>
                <a:cs typeface="+mn-cs"/>
              </a:rPr>
              <a:t>One</a:t>
            </a:r>
            <a:r>
              <a:rPr lang="en-US" sz="1200" kern="1200" baseline="0" dirty="0" smtClean="0">
                <a:solidFill>
                  <a:schemeClr val="tx1"/>
                </a:solidFill>
                <a:latin typeface="+mn-lt"/>
                <a:ea typeface="+mn-ea"/>
                <a:cs typeface="+mn-cs"/>
              </a:rPr>
              <a:t> click can get for any upstream regulator</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200" kern="1200" baseline="0" dirty="0" smtClean="0">
                <a:solidFill>
                  <a:schemeClr val="tx1"/>
                </a:solidFill>
                <a:latin typeface="+mn-lt"/>
                <a:ea typeface="+mn-ea"/>
                <a:cs typeface="+mn-cs"/>
              </a:rPr>
              <a:t>Add target molecules</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3206000-7C47-B14D-B4F1-1C0972D02D88}" type="slidenum">
              <a:rPr lang="en-US" smtClean="0"/>
              <a:t>26</a:t>
            </a:fld>
            <a:endParaRPr lang="en-US"/>
          </a:p>
        </p:txBody>
      </p:sp>
    </p:spTree>
    <p:extLst>
      <p:ext uri="{BB962C8B-B14F-4D97-AF65-F5344CB8AC3E}">
        <p14:creationId xmlns:p14="http://schemas.microsoft.com/office/powerpoint/2010/main" val="54413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Filter: Not so interested that TNF comes up, but what drugs would have a similar or opposite effect?</a:t>
            </a:r>
          </a:p>
          <a:p>
            <a:r>
              <a:rPr lang="en-US" sz="1200" kern="1200" dirty="0" smtClean="0">
                <a:solidFill>
                  <a:schemeClr val="tx1"/>
                </a:solidFill>
                <a:effectLst/>
                <a:latin typeface="+mn-lt"/>
                <a:ea typeface="+mn-ea"/>
                <a:cs typeface="+mn-cs"/>
              </a:rPr>
              <a:t>Or which TF’s is it acting through? Orr </a:t>
            </a:r>
            <a:r>
              <a:rPr lang="en-US" sz="1200" kern="1200" dirty="0" err="1" smtClean="0">
                <a:solidFill>
                  <a:schemeClr val="tx1"/>
                </a:solidFill>
                <a:effectLst/>
                <a:latin typeface="+mn-lt"/>
                <a:ea typeface="+mn-ea"/>
                <a:cs typeface="+mn-cs"/>
              </a:rPr>
              <a:t>wihc</a:t>
            </a:r>
            <a:r>
              <a:rPr lang="en-US" sz="1200" kern="1200" dirty="0" smtClean="0">
                <a:solidFill>
                  <a:schemeClr val="tx1"/>
                </a:solidFill>
                <a:effectLst/>
                <a:latin typeface="+mn-lt"/>
                <a:ea typeface="+mn-ea"/>
                <a:cs typeface="+mn-cs"/>
              </a:rPr>
              <a:t> microRNAs may be involved?</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Also note that can open any of these in a S&amp;E window. </a:t>
            </a:r>
          </a:p>
          <a:p>
            <a:r>
              <a:rPr lang="en-US" sz="1200" kern="1200" dirty="0" smtClean="0">
                <a:solidFill>
                  <a:schemeClr val="tx1"/>
                </a:solidFill>
                <a:effectLst/>
                <a:latin typeface="+mn-lt"/>
                <a:ea typeface="+mn-ea"/>
                <a:cs typeface="+mn-cs"/>
              </a:rPr>
              <a:t>Then if see something</a:t>
            </a:r>
            <a:r>
              <a:rPr lang="en-US" sz="1200" kern="1200" baseline="0" dirty="0" smtClean="0">
                <a:solidFill>
                  <a:schemeClr val="tx1"/>
                </a:solidFill>
                <a:effectLst/>
                <a:latin typeface="+mn-lt"/>
                <a:ea typeface="+mn-ea"/>
                <a:cs typeface="+mn-cs"/>
              </a:rPr>
              <a:t> interesting, can see what affects and build a network of molecules IN your datasets. </a:t>
            </a: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27</a:t>
            </a:fld>
            <a:endParaRPr lang="en-US"/>
          </a:p>
        </p:txBody>
      </p:sp>
    </p:spTree>
    <p:extLst>
      <p:ext uri="{BB962C8B-B14F-4D97-AF65-F5344CB8AC3E}">
        <p14:creationId xmlns:p14="http://schemas.microsoft.com/office/powerpoint/2010/main" val="54413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Predict what downstream phenotypes might occur in your system bases on disease/functions that are enriched in your set and whether they are increased or decreased</a:t>
            </a:r>
          </a:p>
          <a:p>
            <a:r>
              <a:rPr lang="en-US" sz="1200" kern="1200" dirty="0" smtClean="0">
                <a:solidFill>
                  <a:schemeClr val="tx1"/>
                </a:solidFill>
                <a:latin typeface="+mn-lt"/>
                <a:ea typeface="+mn-ea"/>
                <a:cs typeface="+mn-cs"/>
              </a:rPr>
              <a:t>Again, based on pattern matching with the genes for which experimental evidence has linked them to the phenotype. </a:t>
            </a:r>
          </a:p>
          <a:p>
            <a:r>
              <a:rPr lang="en-US" sz="1200" kern="1200" dirty="0" smtClean="0">
                <a:solidFill>
                  <a:schemeClr val="tx1"/>
                </a:solidFill>
                <a:latin typeface="+mn-lt"/>
                <a:ea typeface="+mn-ea"/>
                <a:cs typeface="+mn-cs"/>
              </a:rPr>
              <a:t>Then with one click see how the genes are reported to affect the phenotype in a search and explore window. </a:t>
            </a:r>
          </a:p>
          <a:p>
            <a:endParaRPr lang="en-US" sz="1200" kern="1200" dirty="0" smtClean="0">
              <a:solidFill>
                <a:schemeClr val="tx1"/>
              </a:solidFill>
              <a:latin typeface="+mn-lt"/>
              <a:ea typeface="+mn-ea"/>
              <a:cs typeface="+mn-cs"/>
            </a:endParaRPr>
          </a:p>
          <a:p>
            <a:r>
              <a:rPr lang="en-US" sz="1200" kern="1200" dirty="0" smtClean="0">
                <a:solidFill>
                  <a:schemeClr val="tx1"/>
                </a:solidFill>
                <a:effectLst/>
                <a:latin typeface="+mn-lt"/>
                <a:ea typeface="+mn-ea"/>
                <a:cs typeface="+mn-cs"/>
              </a:rPr>
              <a:t>DS: construct from one DS effect, the genes you can measure and preliminary predicted perturbation effect</a:t>
            </a:r>
          </a:p>
          <a:p>
            <a:r>
              <a:rPr lang="en-US" sz="1200" kern="1200" dirty="0" smtClean="0">
                <a:solidFill>
                  <a:schemeClr val="tx1"/>
                </a:solidFill>
                <a:effectLst/>
                <a:latin typeface="+mn-lt"/>
                <a:ea typeface="+mn-ea"/>
                <a:cs typeface="+mn-cs"/>
              </a:rPr>
              <a:t>-With </a:t>
            </a:r>
            <a:r>
              <a:rPr lang="en-US" sz="1200" kern="1200" dirty="0" err="1" smtClean="0">
                <a:solidFill>
                  <a:schemeClr val="tx1"/>
                </a:solidFill>
                <a:effectLst/>
                <a:latin typeface="+mn-lt"/>
                <a:ea typeface="+mn-ea"/>
                <a:cs typeface="+mn-cs"/>
              </a:rPr>
              <a:t>heatmap</a:t>
            </a:r>
            <a:r>
              <a:rPr lang="en-US" sz="1200" kern="1200" dirty="0" smtClean="0">
                <a:solidFill>
                  <a:schemeClr val="tx1"/>
                </a:solidFill>
                <a:effectLst/>
                <a:latin typeface="+mn-lt"/>
                <a:ea typeface="+mn-ea"/>
                <a:cs typeface="+mn-cs"/>
              </a:rPr>
              <a:t>, get a global sense of what is happening. </a:t>
            </a:r>
          </a:p>
          <a:p>
            <a:r>
              <a:rPr lang="en-US" sz="1200" kern="1200" dirty="0" smtClean="0">
                <a:solidFill>
                  <a:schemeClr val="tx1"/>
                </a:solidFill>
                <a:effectLst/>
                <a:latin typeface="+mn-lt"/>
                <a:ea typeface="+mn-ea"/>
                <a:cs typeface="+mn-cs"/>
              </a:rPr>
              <a:t>-Increase in immune cell trafficking. </a:t>
            </a:r>
          </a:p>
          <a:p>
            <a:r>
              <a:rPr lang="en-US" sz="1200" kern="1200" dirty="0" smtClean="0">
                <a:solidFill>
                  <a:schemeClr val="tx1"/>
                </a:solidFill>
                <a:effectLst/>
                <a:latin typeface="+mn-lt"/>
                <a:ea typeface="+mn-ea"/>
                <a:cs typeface="+mn-cs"/>
              </a:rPr>
              <a:t>Interesting that see decrease in organ inflammation</a:t>
            </a:r>
          </a:p>
          <a:p>
            <a:r>
              <a:rPr lang="en-US" sz="1200" kern="1200" dirty="0" smtClean="0">
                <a:solidFill>
                  <a:schemeClr val="tx1"/>
                </a:solidFill>
                <a:effectLst/>
                <a:latin typeface="+mn-lt"/>
                <a:ea typeface="+mn-ea"/>
                <a:cs typeface="+mn-cs"/>
              </a:rPr>
              <a:t>May be tempted to look for which upstream regulator here have targets in this part of the </a:t>
            </a:r>
            <a:r>
              <a:rPr lang="en-US" sz="1200" kern="1200" dirty="0" err="1" smtClean="0">
                <a:solidFill>
                  <a:schemeClr val="tx1"/>
                </a:solidFill>
                <a:effectLst/>
                <a:latin typeface="+mn-lt"/>
                <a:ea typeface="+mn-ea"/>
                <a:cs typeface="+mn-cs"/>
              </a:rPr>
              <a:t>transcriptome</a:t>
            </a:r>
            <a:r>
              <a:rPr lang="en-US" sz="1200" kern="1200" dirty="0" smtClean="0">
                <a:solidFill>
                  <a:schemeClr val="tx1"/>
                </a:solidFill>
                <a:effectLst/>
                <a:latin typeface="+mn-lt"/>
                <a:ea typeface="+mn-ea"/>
                <a:cs typeface="+mn-cs"/>
              </a:rPr>
              <a:t> that could lead to increased immune cell trafficking…</a:t>
            </a:r>
          </a:p>
          <a:p>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28</a:t>
            </a:fld>
            <a:endParaRPr lang="en-US"/>
          </a:p>
        </p:txBody>
      </p:sp>
    </p:spTree>
    <p:extLst>
      <p:ext uri="{BB962C8B-B14F-4D97-AF65-F5344CB8AC3E}">
        <p14:creationId xmlns:p14="http://schemas.microsoft.com/office/powerpoint/2010/main" val="21826914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Finally, identify which of the upstream regulators predicted to be involved are causing which predicted downstream effect. Each row in this table is such a network</a:t>
            </a:r>
          </a:p>
          <a:p>
            <a:endParaRPr lang="en-US" sz="1200" kern="1200" dirty="0" smtClean="0">
              <a:solidFill>
                <a:schemeClr val="tx1"/>
              </a:solidFill>
              <a:latin typeface="+mn-lt"/>
              <a:ea typeface="+mn-ea"/>
              <a:cs typeface="+mn-cs"/>
            </a:endParaRPr>
          </a:p>
          <a:p>
            <a:r>
              <a:rPr lang="en-US" sz="1200" kern="1200" dirty="0" err="1" smtClean="0">
                <a:solidFill>
                  <a:schemeClr val="tx1"/>
                </a:solidFill>
                <a:effectLst/>
                <a:latin typeface="+mn-lt"/>
                <a:ea typeface="+mn-ea"/>
                <a:cs typeface="+mn-cs"/>
              </a:rPr>
              <a:t>Reg</a:t>
            </a:r>
            <a:r>
              <a:rPr lang="en-US" sz="1200" kern="1200" dirty="0" smtClean="0">
                <a:solidFill>
                  <a:schemeClr val="tx1"/>
                </a:solidFill>
                <a:effectLst/>
                <a:latin typeface="+mn-lt"/>
                <a:ea typeface="+mn-ea"/>
                <a:cs typeface="+mn-cs"/>
              </a:rPr>
              <a:t> effects: Any of the wiring diagrams reported. Specify the type of network want</a:t>
            </a:r>
          </a:p>
          <a:p>
            <a:r>
              <a:rPr lang="en-US" sz="1200" kern="1200" dirty="0" smtClean="0">
                <a:solidFill>
                  <a:schemeClr val="tx1"/>
                </a:solidFill>
                <a:effectLst/>
                <a:latin typeface="+mn-lt"/>
                <a:ea typeface="+mn-ea"/>
                <a:cs typeface="+mn-cs"/>
              </a:rPr>
              <a:t>Search for *T lymphocytes*, sort by % known, take the top</a:t>
            </a:r>
          </a:p>
          <a:p>
            <a:r>
              <a:rPr lang="en-US" sz="1200" kern="1200" dirty="0" smtClean="0">
                <a:solidFill>
                  <a:schemeClr val="tx1"/>
                </a:solidFill>
                <a:effectLst/>
                <a:latin typeface="+mn-lt"/>
                <a:ea typeface="+mn-ea"/>
                <a:cs typeface="+mn-cs"/>
              </a:rPr>
              <a:t>Way in which TNF treatment leads to these cells expressing genes associated with </a:t>
            </a:r>
            <a:r>
              <a:rPr lang="en-US" sz="1200" kern="1200" dirty="0" err="1" smtClean="0">
                <a:solidFill>
                  <a:schemeClr val="tx1"/>
                </a:solidFill>
                <a:effectLst/>
                <a:latin typeface="+mn-lt"/>
                <a:ea typeface="+mn-ea"/>
                <a:cs typeface="+mn-cs"/>
              </a:rPr>
              <a:t>incrased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quanityt</a:t>
            </a:r>
            <a:r>
              <a:rPr lang="en-US" sz="1200" kern="1200" dirty="0" smtClean="0">
                <a:solidFill>
                  <a:schemeClr val="tx1"/>
                </a:solidFill>
                <a:effectLst/>
                <a:latin typeface="+mn-lt"/>
                <a:ea typeface="+mn-ea"/>
                <a:cs typeface="+mn-cs"/>
              </a:rPr>
              <a:t> of T </a:t>
            </a:r>
            <a:r>
              <a:rPr lang="en-US" sz="1200" kern="1200" dirty="0" err="1" smtClean="0">
                <a:solidFill>
                  <a:schemeClr val="tx1"/>
                </a:solidFill>
                <a:effectLst/>
                <a:latin typeface="+mn-lt"/>
                <a:ea typeface="+mn-ea"/>
                <a:cs typeface="+mn-cs"/>
              </a:rPr>
              <a:t>lumphocytes</a:t>
            </a:r>
            <a:r>
              <a:rPr lang="en-US" sz="1200" kern="1200" dirty="0" smtClean="0">
                <a:solidFill>
                  <a:schemeClr val="tx1"/>
                </a:solidFill>
                <a:effectLst/>
                <a:latin typeface="+mn-lt"/>
                <a:ea typeface="+mn-ea"/>
                <a:cs typeface="+mn-cs"/>
              </a:rPr>
              <a:t> in tissue</a:t>
            </a: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3206000-7C47-B14D-B4F1-1C0972D02D88}" type="slidenum">
              <a:rPr lang="en-US" smtClean="0"/>
              <a:t>29</a:t>
            </a:fld>
            <a:endParaRPr lang="en-US"/>
          </a:p>
        </p:txBody>
      </p:sp>
    </p:spTree>
    <p:extLst>
      <p:ext uri="{BB962C8B-B14F-4D97-AF65-F5344CB8AC3E}">
        <p14:creationId xmlns:p14="http://schemas.microsoft.com/office/powerpoint/2010/main" val="1671201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What is Ingenuity? What is </a:t>
            </a:r>
            <a:r>
              <a:rPr lang="en-US" b="1" dirty="0" smtClean="0">
                <a:solidFill>
                  <a:schemeClr val="accent1">
                    <a:lumMod val="60000"/>
                    <a:lumOff val="40000"/>
                  </a:schemeClr>
                </a:solidFill>
              </a:rPr>
              <a:t>Ingenuity Pathway Analysis [IPA]</a:t>
            </a:r>
            <a:r>
              <a:rPr lang="en-US" dirty="0" smtClean="0">
                <a:solidFill>
                  <a:schemeClr val="tx1">
                    <a:lumMod val="95000"/>
                    <a:lumOff val="5000"/>
                  </a:schemeClr>
                </a:solidFill>
              </a:rPr>
              <a:t>?</a:t>
            </a:r>
          </a:p>
          <a:p>
            <a:r>
              <a:rPr lang="en-US" b="1" dirty="0" smtClean="0"/>
              <a:t>What IPA is:</a:t>
            </a:r>
          </a:p>
          <a:p>
            <a:r>
              <a:rPr lang="en-US" dirty="0" smtClean="0"/>
              <a:t>For those not familiar, </a:t>
            </a:r>
            <a:r>
              <a:rPr lang="en-US" baseline="0" dirty="0" smtClean="0"/>
              <a:t>IPA, is a tool created for ’tertiary’ data analysis stage of –</a:t>
            </a:r>
            <a:r>
              <a:rPr lang="en-US" baseline="0" dirty="0" err="1" smtClean="0"/>
              <a:t>omics</a:t>
            </a:r>
            <a:r>
              <a:rPr lang="en-US" baseline="0" dirty="0" smtClean="0"/>
              <a:t> data- that is when one has already compiled a set of differentially expressed genes or affected proteins or genetic variants and they need to biologically interpret that set- create hypothesis/make sense of it.</a:t>
            </a:r>
          </a:p>
          <a:p>
            <a:r>
              <a:rPr lang="en-US" baseline="0" dirty="0" smtClean="0"/>
              <a:t>[Whether case vs. control or treated vs. untreated. ]</a:t>
            </a:r>
          </a:p>
          <a:p>
            <a:r>
              <a:rPr lang="en-US" sz="1200" kern="1200" dirty="0" smtClean="0">
                <a:solidFill>
                  <a:schemeClr val="tx1"/>
                </a:solidFill>
                <a:latin typeface="+mn-lt"/>
                <a:ea typeface="+mn-ea"/>
                <a:cs typeface="+mn-cs"/>
              </a:rPr>
              <a:t>Specifically, the tool</a:t>
            </a:r>
            <a:r>
              <a:rPr lang="en-US" sz="1200" kern="1200" baseline="0" dirty="0" smtClean="0">
                <a:solidFill>
                  <a:schemeClr val="tx1"/>
                </a:solidFill>
                <a:latin typeface="+mn-lt"/>
                <a:ea typeface="+mn-ea"/>
                <a:cs typeface="+mn-cs"/>
              </a:rPr>
              <a:t> allows you to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Leverage current scientific knowledge [stored in our KB] to answer questions like…..</a:t>
            </a:r>
            <a:endParaRPr lang="en-US" dirty="0" smtClean="0"/>
          </a:p>
          <a:p>
            <a:pPr marL="285750" indent="-285750">
              <a:buFont typeface="Arial"/>
              <a:buChar char="•"/>
            </a:pPr>
            <a:r>
              <a:rPr lang="en-US" sz="1600" dirty="0" smtClean="0"/>
              <a:t>Given a large set of gene/proteins that are activated/inhibited affected</a:t>
            </a:r>
          </a:p>
          <a:p>
            <a:pPr marL="742950" lvl="1" indent="-285750">
              <a:buFont typeface="Arial"/>
              <a:buChar char="•"/>
            </a:pPr>
            <a:r>
              <a:rPr lang="en-US" sz="1600" dirty="0" smtClean="0"/>
              <a:t>What are likely downstream effects? </a:t>
            </a:r>
          </a:p>
          <a:p>
            <a:pPr marL="1200150" lvl="2" indent="-285750">
              <a:buFont typeface="Arial"/>
              <a:buChar char="•"/>
            </a:pPr>
            <a:r>
              <a:rPr lang="en-US" sz="1600" dirty="0" smtClean="0"/>
              <a:t>disease phenotypes, impact on cell functionality</a:t>
            </a:r>
          </a:p>
          <a:p>
            <a:pPr marL="742950" lvl="1" indent="-285750">
              <a:buFont typeface="Arial"/>
              <a:buChar char="•"/>
            </a:pPr>
            <a:r>
              <a:rPr lang="en-US" sz="1600" dirty="0" smtClean="0"/>
              <a:t>What specific pathways are likely being affected?</a:t>
            </a:r>
          </a:p>
          <a:p>
            <a:pPr marL="742950" lvl="1" indent="-285750">
              <a:buFont typeface="Arial"/>
              <a:buChar char="•"/>
            </a:pPr>
            <a:r>
              <a:rPr lang="en-US" sz="1600" dirty="0" smtClean="0"/>
              <a:t>What upstream regulators are involved?  </a:t>
            </a:r>
            <a:endParaRPr lang="en-US" sz="1600" i="1" dirty="0" smtClean="0"/>
          </a:p>
          <a:p>
            <a:pPr marL="0" lvl="1"/>
            <a:endParaRPr lang="en-US" i="1" dirty="0" smtClean="0"/>
          </a:p>
        </p:txBody>
      </p:sp>
      <p:sp>
        <p:nvSpPr>
          <p:cNvPr id="4" name="Slide Number Placeholder 3"/>
          <p:cNvSpPr>
            <a:spLocks noGrp="1"/>
          </p:cNvSpPr>
          <p:nvPr>
            <p:ph type="sldNum" sz="quarter" idx="10"/>
          </p:nvPr>
        </p:nvSpPr>
        <p:spPr/>
        <p:txBody>
          <a:bodyPr/>
          <a:lstStyle/>
          <a:p>
            <a:fld id="{915BAFEE-E08A-4969-966A-6DABD3046C50}" type="slidenum">
              <a:rPr lang="de-DE" smtClean="0"/>
              <a:t>3</a:t>
            </a:fld>
            <a:endParaRPr lang="de-DE"/>
          </a:p>
        </p:txBody>
      </p:sp>
    </p:spTree>
    <p:extLst>
      <p:ext uri="{BB962C8B-B14F-4D97-AF65-F5344CB8AC3E}">
        <p14:creationId xmlns:p14="http://schemas.microsoft.com/office/powerpoint/2010/main" val="36733866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and the algorithm can be customized to ask your specific question- Only look for transcription factor may be affecting DS effects associated with </a:t>
            </a:r>
            <a:r>
              <a:rPr lang="en-US" sz="1200" kern="1200" dirty="0" err="1" smtClean="0">
                <a:solidFill>
                  <a:schemeClr val="tx1"/>
                </a:solidFill>
                <a:latin typeface="+mn-lt"/>
                <a:ea typeface="+mn-ea"/>
                <a:cs typeface="+mn-cs"/>
              </a:rPr>
              <a:t>Cardia</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Arrythmia</a:t>
            </a:r>
            <a:r>
              <a:rPr lang="en-US" sz="1200" kern="1200" dirty="0" smtClean="0">
                <a:solidFill>
                  <a:schemeClr val="tx1"/>
                </a:solidFill>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30</a:t>
            </a:fld>
            <a:endParaRPr lang="en-US"/>
          </a:p>
        </p:txBody>
      </p:sp>
    </p:spTree>
    <p:extLst>
      <p:ext uri="{BB962C8B-B14F-4D97-AF65-F5344CB8AC3E}">
        <p14:creationId xmlns:p14="http://schemas.microsoft.com/office/powerpoint/2010/main" val="15005296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Allowing you to decide</a:t>
            </a:r>
            <a:r>
              <a:rPr lang="en-US" baseline="0" dirty="0" smtClean="0"/>
              <a:t> what sort of networks you want to be reported to you. </a:t>
            </a:r>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31</a:t>
            </a:fld>
            <a:endParaRPr lang="de-DE"/>
          </a:p>
        </p:txBody>
      </p:sp>
    </p:spTree>
    <p:extLst>
      <p:ext uri="{BB962C8B-B14F-4D97-AF65-F5344CB8AC3E}">
        <p14:creationId xmlns:p14="http://schemas.microsoft.com/office/powerpoint/2010/main" val="1080108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Once</a:t>
            </a:r>
            <a:r>
              <a:rPr lang="en-US" baseline="0" dirty="0" smtClean="0"/>
              <a:t> a network has been created/or chosen a derived one you want to use, you have a number of options for getting it out of IPA:</a:t>
            </a:r>
          </a:p>
          <a:p>
            <a:endParaRPr lang="en-US" baseline="0" dirty="0" smtClean="0"/>
          </a:p>
          <a:p>
            <a:r>
              <a:rPr lang="en-US" dirty="0" smtClean="0"/>
              <a:t>WILL ADD</a:t>
            </a:r>
            <a:r>
              <a:rPr lang="en-US" baseline="0" dirty="0" smtClean="0"/>
              <a:t> CASSIE’s SLIDES FOR INTEGRATING WITH OTHERS.</a:t>
            </a:r>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32</a:t>
            </a:fld>
            <a:endParaRPr lang="de-DE"/>
          </a:p>
        </p:txBody>
      </p:sp>
    </p:spTree>
    <p:extLst>
      <p:ext uri="{BB962C8B-B14F-4D97-AF65-F5344CB8AC3E}">
        <p14:creationId xmlns:p14="http://schemas.microsoft.com/office/powerpoint/2010/main" val="25572293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will poke</a:t>
            </a:r>
            <a:r>
              <a:rPr lang="en-US" baseline="0" dirty="0" smtClean="0"/>
              <a:t> around in the tool together to use these features of the core analysis to construct a network</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15BAFEE-E08A-4969-966A-6DABD3046C50}" type="slidenum">
              <a:rPr lang="de-DE" smtClean="0"/>
              <a:t>33</a:t>
            </a:fld>
            <a:endParaRPr lang="de-DE"/>
          </a:p>
        </p:txBody>
      </p:sp>
    </p:spTree>
    <p:extLst>
      <p:ext uri="{BB962C8B-B14F-4D97-AF65-F5344CB8AC3E}">
        <p14:creationId xmlns:p14="http://schemas.microsoft.com/office/powerpoint/2010/main" val="24081133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 questions about Core Analysis?</a:t>
            </a:r>
          </a:p>
          <a:p>
            <a:r>
              <a:rPr lang="en-US" dirty="0" smtClean="0"/>
              <a:t>Now, just going to breeze over some other useful features, and can go over in more detail afterwards..</a:t>
            </a:r>
          </a:p>
          <a:p>
            <a:endParaRPr lang="en-US" dirty="0" smtClean="0"/>
          </a:p>
        </p:txBody>
      </p:sp>
      <p:sp>
        <p:nvSpPr>
          <p:cNvPr id="4" name="Slide Number Placeholder 3"/>
          <p:cNvSpPr>
            <a:spLocks noGrp="1"/>
          </p:cNvSpPr>
          <p:nvPr>
            <p:ph type="sldNum" sz="quarter" idx="10"/>
          </p:nvPr>
        </p:nvSpPr>
        <p:spPr/>
        <p:txBody>
          <a:bodyPr/>
          <a:lstStyle/>
          <a:p>
            <a:fld id="{915BAFEE-E08A-4969-966A-6DABD3046C50}" type="slidenum">
              <a:rPr lang="de-DE" smtClean="0"/>
              <a:t>34</a:t>
            </a:fld>
            <a:endParaRPr lang="de-DE"/>
          </a:p>
        </p:txBody>
      </p:sp>
    </p:spTree>
    <p:extLst>
      <p:ext uri="{BB962C8B-B14F-4D97-AF65-F5344CB8AC3E}">
        <p14:creationId xmlns:p14="http://schemas.microsoft.com/office/powerpoint/2010/main" val="2408113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i="1" kern="1200" dirty="0" smtClean="0">
                <a:solidFill>
                  <a:schemeClr val="tx1"/>
                </a:solidFill>
                <a:latin typeface="+mn-lt"/>
                <a:ea typeface="+mn-ea"/>
                <a:cs typeface="+mn-cs"/>
              </a:rPr>
              <a:t>VERY briefly just want to let you know that in IPA you can see multiple observation side-by-side that can be very helpful. </a:t>
            </a:r>
            <a:endParaRPr lang="en-GB" dirty="0"/>
          </a:p>
        </p:txBody>
      </p:sp>
      <p:sp>
        <p:nvSpPr>
          <p:cNvPr id="4" name="Foliennummernplatzhalter 3"/>
          <p:cNvSpPr>
            <a:spLocks noGrp="1"/>
          </p:cNvSpPr>
          <p:nvPr>
            <p:ph type="sldNum" sz="quarter" idx="10"/>
          </p:nvPr>
        </p:nvSpPr>
        <p:spPr/>
        <p:txBody>
          <a:bodyPr/>
          <a:lstStyle/>
          <a:p>
            <a:fld id="{915BAFEE-E08A-4969-966A-6DABD3046C50}" type="slidenum">
              <a:rPr lang="en-GB" smtClean="0"/>
              <a:t>35</a:t>
            </a:fld>
            <a:endParaRPr lang="en-GB"/>
          </a:p>
        </p:txBody>
      </p:sp>
    </p:spTree>
    <p:extLst>
      <p:ext uri="{BB962C8B-B14F-4D97-AF65-F5344CB8AC3E}">
        <p14:creationId xmlns:p14="http://schemas.microsoft.com/office/powerpoint/2010/main" val="4119944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36</a:t>
            </a:fld>
            <a:endParaRPr lang="en-US"/>
          </a:p>
        </p:txBody>
      </p:sp>
    </p:spTree>
    <p:extLst>
      <p:ext uri="{BB962C8B-B14F-4D97-AF65-F5344CB8AC3E}">
        <p14:creationId xmlns:p14="http://schemas.microsoft.com/office/powerpoint/2010/main" val="3442954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OPEN Cancer subtype if people are </a:t>
            </a:r>
            <a:r>
              <a:rPr lang="en-US" smtClean="0"/>
              <a:t>intersested</a:t>
            </a:r>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39</a:t>
            </a:fld>
            <a:endParaRPr lang="en-US"/>
          </a:p>
        </p:txBody>
      </p:sp>
    </p:spTree>
    <p:extLst>
      <p:ext uri="{BB962C8B-B14F-4D97-AF65-F5344CB8AC3E}">
        <p14:creationId xmlns:p14="http://schemas.microsoft.com/office/powerpoint/2010/main" val="2769935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Before you get too blazed, I want to briefly introduce</a:t>
            </a:r>
            <a:r>
              <a:rPr lang="en-GB" baseline="0" dirty="0" smtClean="0"/>
              <a:t> Advanced analytics package. </a:t>
            </a:r>
            <a:endParaRPr lang="en-GB" dirty="0"/>
          </a:p>
        </p:txBody>
      </p:sp>
      <p:sp>
        <p:nvSpPr>
          <p:cNvPr id="4" name="Foliennummernplatzhalter 3"/>
          <p:cNvSpPr>
            <a:spLocks noGrp="1"/>
          </p:cNvSpPr>
          <p:nvPr>
            <p:ph type="sldNum" sz="quarter" idx="10"/>
          </p:nvPr>
        </p:nvSpPr>
        <p:spPr/>
        <p:txBody>
          <a:bodyPr/>
          <a:lstStyle/>
          <a:p>
            <a:fld id="{915BAFEE-E08A-4969-966A-6DABD3046C50}" type="slidenum">
              <a:rPr lang="en-GB" smtClean="0"/>
              <a:t>40</a:t>
            </a:fld>
            <a:endParaRPr lang="en-GB"/>
          </a:p>
        </p:txBody>
      </p:sp>
    </p:spTree>
    <p:extLst>
      <p:ext uri="{BB962C8B-B14F-4D97-AF65-F5344CB8AC3E}">
        <p14:creationId xmlns:p14="http://schemas.microsoft.com/office/powerpoint/2010/main" val="41199446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Advanced analytics package gives you access to two new features: Causal Networks and </a:t>
            </a:r>
            <a:r>
              <a:rPr lang="en-US" sz="1200" kern="1200" dirty="0" err="1" smtClean="0">
                <a:solidFill>
                  <a:schemeClr val="tx1"/>
                </a:solidFill>
                <a:latin typeface="+mn-lt"/>
                <a:ea typeface="+mn-ea"/>
                <a:cs typeface="+mn-cs"/>
              </a:rPr>
              <a:t>Bioprofiler</a:t>
            </a:r>
            <a:r>
              <a:rPr lang="en-US" sz="1200" kern="1200" dirty="0" smtClean="0">
                <a:solidFill>
                  <a:schemeClr val="tx1"/>
                </a:solidFill>
                <a:latin typeface="+mn-lt"/>
                <a:ea typeface="+mn-ea"/>
                <a:cs typeface="+mn-cs"/>
              </a:rPr>
              <a:t> and Causal </a:t>
            </a:r>
            <a:r>
              <a:rPr lang="en-US" sz="1200" kern="1200" dirty="0" err="1" smtClean="0">
                <a:solidFill>
                  <a:schemeClr val="tx1"/>
                </a:solidFill>
                <a:latin typeface="+mn-lt"/>
                <a:ea typeface="+mn-ea"/>
                <a:cs typeface="+mn-cs"/>
              </a:rPr>
              <a:t>Netowrks</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12. Advanced Analytics</a:t>
            </a:r>
            <a:r>
              <a:rPr lang="en-US" sz="1200" b="0" kern="1200" dirty="0" smtClean="0">
                <a:solidFill>
                  <a:schemeClr val="tx1"/>
                </a:solidFill>
                <a:latin typeface="+mn-lt"/>
                <a:ea typeface="+mn-ea"/>
                <a:cs typeface="+mn-cs"/>
              </a:rPr>
              <a:t> offers 2 additional features- one data-independent and one data-</a:t>
            </a:r>
            <a:r>
              <a:rPr lang="en-US" sz="1200" b="0" kern="1200" dirty="0" err="1" smtClean="0">
                <a:solidFill>
                  <a:schemeClr val="tx1"/>
                </a:solidFill>
                <a:latin typeface="+mn-lt"/>
                <a:ea typeface="+mn-ea"/>
                <a:cs typeface="+mn-cs"/>
              </a:rPr>
              <a:t>dependend</a:t>
            </a:r>
            <a:endParaRPr lang="en-US" sz="1200" b="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13. </a:t>
            </a:r>
            <a:r>
              <a:rPr lang="en-US" sz="1200" b="1" kern="1200" dirty="0" err="1" smtClean="0">
                <a:solidFill>
                  <a:schemeClr val="tx1"/>
                </a:solidFill>
                <a:latin typeface="+mn-lt"/>
                <a:ea typeface="+mn-ea"/>
                <a:cs typeface="+mn-cs"/>
              </a:rPr>
              <a:t>Bioprofiler</a:t>
            </a:r>
            <a:r>
              <a:rPr lang="en-US" sz="1200" b="1" kern="1200" dirty="0" smtClean="0">
                <a:solidFill>
                  <a:schemeClr val="tx1"/>
                </a:solidFill>
                <a:latin typeface="+mn-lt"/>
                <a:ea typeface="+mn-ea"/>
                <a:cs typeface="+mn-cs"/>
              </a:rPr>
              <a:t>- </a:t>
            </a:r>
            <a:r>
              <a:rPr lang="en-US" sz="1200" b="0" kern="1200" dirty="0" smtClean="0">
                <a:solidFill>
                  <a:schemeClr val="tx1"/>
                </a:solidFill>
                <a:latin typeface="+mn-lt"/>
                <a:ea typeface="+mn-ea"/>
                <a:cs typeface="+mn-cs"/>
              </a:rPr>
              <a:t>just show slides, maybe live</a:t>
            </a:r>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14. Causal Networks- </a:t>
            </a:r>
            <a:r>
              <a:rPr lang="en-US" sz="1200" b="0" kern="1200" dirty="0" smtClean="0">
                <a:solidFill>
                  <a:schemeClr val="tx1"/>
                </a:solidFill>
                <a:latin typeface="+mn-lt"/>
                <a:ea typeface="+mn-ea"/>
                <a:cs typeface="+mn-cs"/>
              </a:rPr>
              <a:t>just show</a:t>
            </a:r>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41</a:t>
            </a:fld>
            <a:endParaRPr lang="de-DE"/>
          </a:p>
        </p:txBody>
      </p:sp>
    </p:spTree>
    <p:extLst>
      <p:ext uri="{BB962C8B-B14F-4D97-AF65-F5344CB8AC3E}">
        <p14:creationId xmlns:p14="http://schemas.microsoft.com/office/powerpoint/2010/main" val="2557229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a:lstStyle/>
          <a:p>
            <a:pPr marL="224325" indent="-224325" defTabSz="897301" eaLnBrk="0" fontAlgn="base" hangingPunct="0">
              <a:spcBef>
                <a:spcPct val="30000"/>
              </a:spcBef>
              <a:spcAft>
                <a:spcPct val="0"/>
              </a:spcAft>
              <a:defRPr/>
            </a:pPr>
            <a:r>
              <a:rPr lang="en-US" baseline="0" dirty="0" smtClean="0"/>
              <a:t>[Just to dispel mysticism right off the bat: It does this by using information stored in The Ingenuity Knowledge Base.</a:t>
            </a:r>
          </a:p>
          <a:p>
            <a:pPr marL="224325" indent="-224325" defTabSz="897301" eaLnBrk="0" fontAlgn="base" hangingPunct="0">
              <a:spcBef>
                <a:spcPct val="30000"/>
              </a:spcBef>
              <a:spcAft>
                <a:spcPct val="0"/>
              </a:spcAft>
              <a:defRPr/>
            </a:pPr>
            <a:r>
              <a:rPr lang="en-US" baseline="0" dirty="0" smtClean="0"/>
              <a:t>This is an in-house DB composed of millions of experimental findings taken from peer-reviewed journals and further curated by MD/PhD level </a:t>
            </a:r>
            <a:r>
              <a:rPr lang="en-US" baseline="0" dirty="0" err="1" smtClean="0"/>
              <a:t>scienstists</a:t>
            </a:r>
            <a:r>
              <a:rPr lang="en-US" baseline="0" dirty="0" smtClean="0"/>
              <a:t> plus information from commonly used third party databases.</a:t>
            </a:r>
          </a:p>
          <a:p>
            <a:pPr marL="224325" indent="-224325" defTabSz="897301" eaLnBrk="0" fontAlgn="base" hangingPunct="0">
              <a:spcBef>
                <a:spcPct val="30000"/>
              </a:spcBef>
              <a:spcAft>
                <a:spcPct val="0"/>
              </a:spcAft>
              <a:defRPr/>
            </a:pPr>
            <a:endParaRPr lang="en-US" baseline="0" dirty="0" smtClean="0"/>
          </a:p>
          <a:p>
            <a:pPr marL="224325" indent="-224325" defTabSz="897301" eaLnBrk="0" fontAlgn="base" hangingPunct="0">
              <a:spcBef>
                <a:spcPct val="30000"/>
              </a:spcBef>
              <a:spcAft>
                <a:spcPct val="0"/>
              </a:spcAft>
              <a:defRPr/>
            </a:pPr>
            <a:r>
              <a:rPr lang="en-US" baseline="0" dirty="0" smtClean="0"/>
              <a:t>All this information is pulled together to make connections between diseases, </a:t>
            </a:r>
            <a:r>
              <a:rPr lang="en-US" baseline="0" dirty="0" err="1" smtClean="0"/>
              <a:t>genes,drugs</a:t>
            </a:r>
            <a:r>
              <a:rPr lang="en-US" baseline="0" dirty="0" smtClean="0"/>
              <a:t>/</a:t>
            </a:r>
            <a:r>
              <a:rPr lang="en-US" baseline="0" dirty="0" err="1" smtClean="0"/>
              <a:t>compunds</a:t>
            </a:r>
            <a:r>
              <a:rPr lang="en-US" baseline="0" dirty="0" smtClean="0"/>
              <a:t>, pathways,  and pathway regulators.</a:t>
            </a:r>
          </a:p>
          <a:p>
            <a:pPr marL="224325" indent="-224325" defTabSz="897301" eaLnBrk="0" fontAlgn="base" hangingPunct="0">
              <a:spcBef>
                <a:spcPct val="30000"/>
              </a:spcBef>
              <a:spcAft>
                <a:spcPct val="0"/>
              </a:spcAft>
              <a:defRPr/>
            </a:pPr>
            <a:r>
              <a:rPr lang="en-US" baseline="0" dirty="0" smtClean="0"/>
              <a:t>Our trained scientists use data from each finding to create a connection between disease phenotypes, pathways, genes/protein, drugs/</a:t>
            </a:r>
            <a:r>
              <a:rPr lang="en-US" baseline="0" dirty="0" err="1" smtClean="0"/>
              <a:t>comopunds</a:t>
            </a:r>
            <a:r>
              <a:rPr lang="en-US" baseline="0" dirty="0" smtClean="0"/>
              <a:t>. These are all pooled together in to the knowledge base that can be seen as a master network of all the relationships that exist in the literature </a:t>
            </a:r>
            <a:r>
              <a:rPr lang="en-US" baseline="0" dirty="0" err="1" smtClean="0"/>
              <a:t>labelled</a:t>
            </a:r>
            <a:r>
              <a:rPr lang="en-US" baseline="0" dirty="0" smtClean="0"/>
              <a:t> by the context of the finding [the species it was found in, the </a:t>
            </a:r>
            <a:r>
              <a:rPr lang="en-US" baseline="0" dirty="0" err="1" smtClean="0"/>
              <a:t>experienmental</a:t>
            </a:r>
            <a:r>
              <a:rPr lang="en-US" baseline="0" dirty="0" smtClean="0"/>
              <a:t> </a:t>
            </a:r>
            <a:r>
              <a:rPr lang="en-US" baseline="0" dirty="0" err="1" smtClean="0"/>
              <a:t>evidemce</a:t>
            </a:r>
            <a:r>
              <a:rPr lang="en-US" baseline="0" dirty="0" smtClean="0"/>
              <a:t>, etc. ]]</a:t>
            </a:r>
          </a:p>
          <a:p>
            <a:pPr marL="224325" indent="-224325" defTabSz="897301" eaLnBrk="0" fontAlgn="base" hangingPunct="0">
              <a:spcBef>
                <a:spcPct val="30000"/>
              </a:spcBef>
              <a:spcAft>
                <a:spcPct val="0"/>
              </a:spcAft>
              <a:defRPr/>
            </a:pPr>
            <a:endParaRPr lang="en-US" baseline="0" dirty="0" smtClean="0"/>
          </a:p>
          <a:p>
            <a:pPr marL="224325" marR="0" indent="-224325" algn="l" defTabSz="897301" rtl="0" eaLnBrk="0" fontAlgn="base" latinLnBrk="0" hangingPunct="0">
              <a:lnSpc>
                <a:spcPct val="100000"/>
              </a:lnSpc>
              <a:spcBef>
                <a:spcPct val="30000"/>
              </a:spcBef>
              <a:spcAft>
                <a:spcPct val="0"/>
              </a:spcAft>
              <a:buClrTx/>
              <a:buSzTx/>
              <a:buFontTx/>
              <a:buNone/>
              <a:tabLst/>
              <a:defRPr/>
            </a:pPr>
            <a:r>
              <a:rPr lang="en-US" dirty="0" smtClean="0"/>
              <a:t>IPA</a:t>
            </a:r>
            <a:r>
              <a:rPr lang="en-US" baseline="0" dirty="0" smtClean="0"/>
              <a:t> then uses this information to run its predictive </a:t>
            </a:r>
            <a:r>
              <a:rPr lang="en-US" baseline="0" dirty="0" err="1" smtClean="0"/>
              <a:t>aglorithms</a:t>
            </a:r>
            <a:r>
              <a:rPr lang="en-US" baseline="0" dirty="0" smtClean="0"/>
              <a:t> and the user can directly pull out relevant information. </a:t>
            </a:r>
          </a:p>
          <a:p>
            <a:pPr marL="224325" marR="0" indent="-224325" algn="l" defTabSz="897301" rtl="0" eaLnBrk="0" fontAlgn="base" latinLnBrk="0" hangingPunct="0">
              <a:lnSpc>
                <a:spcPct val="100000"/>
              </a:lnSpc>
              <a:spcBef>
                <a:spcPct val="30000"/>
              </a:spcBef>
              <a:spcAft>
                <a:spcPct val="0"/>
              </a:spcAft>
              <a:buClrTx/>
              <a:buSzTx/>
              <a:buFontTx/>
              <a:buNone/>
              <a:tabLst/>
              <a:defRPr/>
            </a:pPr>
            <a:r>
              <a:rPr lang="en-US" baseline="0" dirty="0" smtClean="0"/>
              <a:t>***</a:t>
            </a:r>
          </a:p>
          <a:p>
            <a:pPr marL="224325" marR="0" indent="-224325" algn="l" defTabSz="897301" rtl="0" eaLnBrk="0" fontAlgn="base" latinLnBrk="0" hangingPunct="0">
              <a:lnSpc>
                <a:spcPct val="100000"/>
              </a:lnSpc>
              <a:spcBef>
                <a:spcPct val="30000"/>
              </a:spcBef>
              <a:spcAft>
                <a:spcPct val="0"/>
              </a:spcAft>
              <a:buClrTx/>
              <a:buSzTx/>
              <a:buFontTx/>
              <a:buNone/>
              <a:tabLst/>
              <a:defRPr/>
            </a:pPr>
            <a:r>
              <a:rPr lang="en-US" baseline="0" dirty="0" smtClean="0"/>
              <a:t>It does this based on the KB and takes advantage </a:t>
            </a:r>
            <a:r>
              <a:rPr lang="en-US" baseline="0" dirty="0" err="1" smtClean="0"/>
              <a:t>fo</a:t>
            </a:r>
            <a:r>
              <a:rPr lang="en-US" baseline="0" dirty="0" smtClean="0"/>
              <a:t> the fact that each of these relationships in the KB is </a:t>
            </a:r>
            <a:r>
              <a:rPr lang="en-US" baseline="0" dirty="0" err="1" smtClean="0"/>
              <a:t>labelled</a:t>
            </a:r>
            <a:r>
              <a:rPr lang="en-US" baseline="0" dirty="0" smtClean="0"/>
              <a:t> with the species and experimental systems that the finding came from. </a:t>
            </a:r>
          </a:p>
          <a:p>
            <a:pPr marL="224325" marR="0" indent="-224325" algn="l" defTabSz="897301" rtl="0" eaLnBrk="0" fontAlgn="base" latinLnBrk="0" hangingPunct="0">
              <a:lnSpc>
                <a:spcPct val="100000"/>
              </a:lnSpc>
              <a:spcBef>
                <a:spcPct val="30000"/>
              </a:spcBef>
              <a:spcAft>
                <a:spcPct val="0"/>
              </a:spcAft>
              <a:buClrTx/>
              <a:buSzTx/>
              <a:buFontTx/>
              <a:buNone/>
              <a:tabLst/>
              <a:defRPr/>
            </a:pPr>
            <a:endParaRPr lang="en-US" baseline="0" dirty="0" smtClean="0"/>
          </a:p>
          <a:p>
            <a:pPr marL="224325" marR="0" indent="-224325" algn="l" defTabSz="897301" rtl="0" eaLnBrk="0" fontAlgn="base" latinLnBrk="0" hangingPunct="0">
              <a:lnSpc>
                <a:spcPct val="100000"/>
              </a:lnSpc>
              <a:spcBef>
                <a:spcPct val="30000"/>
              </a:spcBef>
              <a:spcAft>
                <a:spcPct val="0"/>
              </a:spcAft>
              <a:buClrTx/>
              <a:buSzTx/>
              <a:buFontTx/>
              <a:buNone/>
              <a:tabLst/>
              <a:defRPr/>
            </a:pPr>
            <a:r>
              <a:rPr lang="en-US" baseline="0" dirty="0" smtClean="0"/>
              <a:t>[Just as a refresher or for those who </a:t>
            </a:r>
            <a:r>
              <a:rPr lang="en-US" baseline="0" dirty="0" err="1" smtClean="0"/>
              <a:t>didn</a:t>
            </a:r>
            <a:r>
              <a:rPr lang="fr-FR" baseline="0" dirty="0" smtClean="0"/>
              <a:t>’</a:t>
            </a:r>
            <a:r>
              <a:rPr lang="en-US" baseline="0" dirty="0" smtClean="0"/>
              <a:t>t catch it], the KB is a network constructed from curated peer-reviewed experimental findings that links associated  diseases, This master network of all the relationships is </a:t>
            </a:r>
            <a:r>
              <a:rPr lang="en-US" baseline="0" dirty="0" err="1" smtClean="0"/>
              <a:t>labelled</a:t>
            </a:r>
            <a:r>
              <a:rPr lang="en-US" baseline="0" dirty="0" smtClean="0"/>
              <a:t> by the context of the finding [the species it was found in, the experimental </a:t>
            </a:r>
            <a:r>
              <a:rPr lang="en-US" baseline="0" dirty="0" err="1" smtClean="0"/>
              <a:t>evidemce</a:t>
            </a:r>
            <a:r>
              <a:rPr lang="en-US" baseline="0" dirty="0" smtClean="0"/>
              <a:t>, etc. </a:t>
            </a:r>
          </a:p>
          <a:p>
            <a:pPr marL="224325" marR="0" indent="-224325" algn="l" defTabSz="897301" rtl="0" eaLnBrk="0" fontAlgn="base" latinLnBrk="0" hangingPunct="0">
              <a:lnSpc>
                <a:spcPct val="100000"/>
              </a:lnSpc>
              <a:spcBef>
                <a:spcPct val="30000"/>
              </a:spcBef>
              <a:spcAft>
                <a:spcPct val="0"/>
              </a:spcAft>
              <a:buClrTx/>
              <a:buSzTx/>
              <a:buFontTx/>
              <a:buNone/>
              <a:tabLst/>
              <a:defRPr/>
            </a:pPr>
            <a:endParaRPr lang="en-US" dirty="0" smtClean="0"/>
          </a:p>
          <a:p>
            <a:pPr marL="224325" indent="-224325" defTabSz="897301" eaLnBrk="0" fontAlgn="base" hangingPunct="0">
              <a:spcBef>
                <a:spcPct val="30000"/>
              </a:spcBef>
              <a:spcAft>
                <a:spcPct val="0"/>
              </a:spcAft>
              <a:defRPr/>
            </a:pPr>
            <a:endParaRPr lang="en-US" baseline="0" dirty="0" smtClean="0"/>
          </a:p>
          <a:p>
            <a:pPr marL="224325" indent="-224325" defTabSz="897301" eaLnBrk="0" fontAlgn="base" hangingPunct="0">
              <a:spcBef>
                <a:spcPct val="30000"/>
              </a:spcBef>
              <a:spcAft>
                <a:spcPct val="0"/>
              </a:spcAft>
              <a:defRPr/>
            </a:pPr>
            <a:endParaRPr lang="en-US" baseline="0" dirty="0" smtClean="0"/>
          </a:p>
        </p:txBody>
      </p:sp>
      <p:sp>
        <p:nvSpPr>
          <p:cNvPr id="76804" name="Slide Number Placeholder 3"/>
          <p:cNvSpPr>
            <a:spLocks noGrp="1"/>
          </p:cNvSpPr>
          <p:nvPr>
            <p:ph type="sldNum" sz="quarter" idx="5"/>
          </p:nvPr>
        </p:nvSpPr>
        <p:spPr bwMode="auto">
          <a:noFill/>
          <a:ln>
            <a:miter lim="800000"/>
            <a:headEnd/>
            <a:tailEnd/>
          </a:ln>
        </p:spPr>
        <p:txBody>
          <a:bodyPr/>
          <a:lstStyle/>
          <a:p>
            <a:fld id="{1B6B0A30-8341-43CD-96DF-5C5B5C5C7D18}" type="slidenum">
              <a:rPr lang="en-US" smtClean="0">
                <a:latin typeface="Calibri" pitchFamily="34" charset="0"/>
                <a:ea typeface="Geneva"/>
                <a:cs typeface="Geneva"/>
              </a:rPr>
              <a:pPr/>
              <a:t>4</a:t>
            </a:fld>
            <a:endParaRPr lang="en-US" smtClean="0">
              <a:latin typeface="Calibri" pitchFamily="34" charset="0"/>
              <a:ea typeface="Geneva"/>
              <a:cs typeface="Genev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ONE </a:t>
            </a:r>
            <a:r>
              <a:rPr lang="en-US" dirty="0" err="1" smtClean="0"/>
              <a:t>Bioprofiler</a:t>
            </a:r>
            <a:r>
              <a:rPr lang="en-US" dirty="0" smtClean="0"/>
              <a:t> slide- Do breast</a:t>
            </a:r>
            <a:r>
              <a:rPr lang="en-US" baseline="0" dirty="0" smtClean="0"/>
              <a:t> cancer demo</a:t>
            </a:r>
          </a:p>
          <a:p>
            <a:r>
              <a:rPr lang="en-US" baseline="0" dirty="0" smtClean="0"/>
              <a:t>What genes when increased decrease breast cancer?</a:t>
            </a:r>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42</a:t>
            </a:fld>
            <a:endParaRPr lang="de-DE"/>
          </a:p>
        </p:txBody>
      </p:sp>
    </p:spTree>
    <p:extLst>
      <p:ext uri="{BB962C8B-B14F-4D97-AF65-F5344CB8AC3E}">
        <p14:creationId xmlns:p14="http://schemas.microsoft.com/office/powerpoint/2010/main" val="13171183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22EDDC-E720-7840-8317-9DE1A8197EC5}" type="slidenum">
              <a:rPr lang="en-US" smtClean="0"/>
              <a:pPr/>
              <a:t>43</a:t>
            </a:fld>
            <a:endParaRPr lang="en-US"/>
          </a:p>
        </p:txBody>
      </p:sp>
    </p:spTree>
    <p:extLst>
      <p:ext uri="{BB962C8B-B14F-4D97-AF65-F5344CB8AC3E}">
        <p14:creationId xmlns:p14="http://schemas.microsoft.com/office/powerpoint/2010/main" val="15161122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make in to a network- Highlight and can then open in a new S&amp;E window, or add to one, or open connected</a:t>
            </a:r>
            <a:r>
              <a:rPr lang="en-US" baseline="0" dirty="0" smtClean="0"/>
              <a:t> to disease</a:t>
            </a:r>
            <a:endParaRPr lang="en-US" dirty="0"/>
          </a:p>
        </p:txBody>
      </p:sp>
      <p:sp>
        <p:nvSpPr>
          <p:cNvPr id="4" name="Slide Number Placeholder 3"/>
          <p:cNvSpPr>
            <a:spLocks noGrp="1"/>
          </p:cNvSpPr>
          <p:nvPr>
            <p:ph type="sldNum" sz="quarter" idx="10"/>
          </p:nvPr>
        </p:nvSpPr>
        <p:spPr/>
        <p:txBody>
          <a:bodyPr/>
          <a:lstStyle/>
          <a:p>
            <a:fld id="{9C22EDDC-E720-7840-8317-9DE1A8197EC5}" type="slidenum">
              <a:rPr lang="en-US" smtClean="0"/>
              <a:pPr/>
              <a:t>44</a:t>
            </a:fld>
            <a:endParaRPr lang="en-US"/>
          </a:p>
        </p:txBody>
      </p:sp>
    </p:spTree>
    <p:extLst>
      <p:ext uri="{BB962C8B-B14F-4D97-AF65-F5344CB8AC3E}">
        <p14:creationId xmlns:p14="http://schemas.microsoft.com/office/powerpoint/2010/main" val="15161122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Causal</a:t>
            </a:r>
            <a:r>
              <a:rPr lang="en-US" sz="1200" kern="1200" baseline="0" dirty="0" smtClean="0">
                <a:solidFill>
                  <a:schemeClr val="tx1"/>
                </a:solidFill>
                <a:latin typeface="+mn-lt"/>
                <a:ea typeface="+mn-ea"/>
                <a:cs typeface="+mn-cs"/>
              </a:rPr>
              <a:t> networks – is an additional feature of the upstream analysis. It provides a list of plausible root regulators that are acting upstream of the regulators show in the primary UR analysis.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algorithm</a:t>
            </a:r>
            <a:r>
              <a:rPr lang="en-US" sz="1200" kern="1200" baseline="0" dirty="0" smtClean="0">
                <a:solidFill>
                  <a:schemeClr val="tx1"/>
                </a:solidFill>
                <a:latin typeface="+mn-lt"/>
                <a:ea typeface="+mn-ea"/>
                <a:cs typeface="+mn-cs"/>
              </a:rPr>
              <a:t> u</a:t>
            </a:r>
            <a:r>
              <a:rPr lang="en-US" sz="1200" kern="1200" dirty="0" smtClean="0">
                <a:solidFill>
                  <a:schemeClr val="tx1"/>
                </a:solidFill>
                <a:latin typeface="+mn-lt"/>
                <a:ea typeface="+mn-ea"/>
                <a:cs typeface="+mn-cs"/>
              </a:rPr>
              <a:t>ses a </a:t>
            </a:r>
            <a:r>
              <a:rPr lang="en-US" sz="1200" kern="1200" dirty="0" err="1" smtClean="0">
                <a:solidFill>
                  <a:schemeClr val="tx1"/>
                </a:solidFill>
                <a:latin typeface="+mn-lt"/>
                <a:ea typeface="+mn-ea"/>
                <a:cs typeface="+mn-cs"/>
              </a:rPr>
              <a:t>similiar</a:t>
            </a:r>
            <a:r>
              <a:rPr lang="en-US" sz="1200" kern="1200" dirty="0" smtClean="0">
                <a:solidFill>
                  <a:schemeClr val="tx1"/>
                </a:solidFill>
                <a:latin typeface="+mn-lt"/>
                <a:ea typeface="+mn-ea"/>
                <a:cs typeface="+mn-cs"/>
              </a:rPr>
              <a:t> calculation as is used in the primary UR analysis that identified</a:t>
            </a:r>
            <a:r>
              <a:rPr lang="en-US" sz="1200" kern="1200" baseline="0" dirty="0" smtClean="0">
                <a:solidFill>
                  <a:schemeClr val="tx1"/>
                </a:solidFill>
                <a:latin typeface="+mn-lt"/>
                <a:ea typeface="+mn-ea"/>
                <a:cs typeface="+mn-cs"/>
              </a:rPr>
              <a:t> a set [point to 3] of regulators known to affect molecules in my dataset, except that instead of looking at the up/down regulated values of dataset molecules it is looking at the pattern of predicted activated/inhibited states of the primary upstream regulators.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key difference here is that </a:t>
            </a:r>
            <a:r>
              <a:rPr lang="en-US" sz="1200" kern="1200" dirty="0" smtClean="0">
                <a:solidFill>
                  <a:schemeClr val="tx1"/>
                </a:solidFill>
                <a:effectLst/>
                <a:latin typeface="+mn-lt"/>
                <a:ea typeface="+mn-ea"/>
                <a:cs typeface="+mn-cs"/>
              </a:rPr>
              <a:t>, unlike the regulators given with the primary</a:t>
            </a:r>
            <a:r>
              <a:rPr lang="en-US" sz="1200" kern="1200" baseline="0" dirty="0" smtClean="0">
                <a:solidFill>
                  <a:schemeClr val="tx1"/>
                </a:solidFill>
                <a:effectLst/>
                <a:latin typeface="+mn-lt"/>
                <a:ea typeface="+mn-ea"/>
                <a:cs typeface="+mn-cs"/>
              </a:rPr>
              <a:t> UR analysis and</a:t>
            </a:r>
            <a:r>
              <a:rPr lang="en-US" sz="1200" kern="1200" dirty="0" smtClean="0">
                <a:solidFill>
                  <a:schemeClr val="tx1"/>
                </a:solidFill>
                <a:effectLst/>
                <a:latin typeface="+mn-lt"/>
                <a:ea typeface="+mn-ea"/>
                <a:cs typeface="+mn-cs"/>
              </a:rPr>
              <a:t> mechanistic networks, this</a:t>
            </a:r>
            <a:r>
              <a:rPr lang="en-US" sz="1200" kern="1200" baseline="0" dirty="0" smtClean="0">
                <a:solidFill>
                  <a:schemeClr val="tx1"/>
                </a:solidFill>
                <a:effectLst/>
                <a:latin typeface="+mn-lt"/>
                <a:ea typeface="+mn-ea"/>
                <a:cs typeface="+mn-cs"/>
              </a:rPr>
              <a:t> additional </a:t>
            </a:r>
            <a:r>
              <a:rPr lang="en-US" sz="1200" kern="1200" dirty="0" smtClean="0">
                <a:solidFill>
                  <a:schemeClr val="tx1"/>
                </a:solidFill>
                <a:effectLst/>
                <a:latin typeface="+mn-lt"/>
                <a:ea typeface="+mn-ea"/>
                <a:cs typeface="+mn-cs"/>
              </a:rPr>
              <a:t>algorithm doesn’t require that the predicted Master regulator have any known direct  interaction with molecules in your dataset. So the root-dataset molecule link does not have to be in the KB already and may be completely novel.</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CAUSAL NETWORK</a:t>
            </a:r>
            <a:r>
              <a:rPr lang="en-US" sz="1200" kern="1200" baseline="0" dirty="0" smtClean="0">
                <a:solidFill>
                  <a:schemeClr val="tx1"/>
                </a:solidFill>
                <a:latin typeface="+mn-lt"/>
                <a:ea typeface="+mn-ea"/>
                <a:cs typeface="+mn-cs"/>
              </a:rPr>
              <a:t> bubble: then you can visualize the network, and also specify a phenotype or DS effect that you specifically want to predict a mechanism for. This is </a:t>
            </a:r>
            <a:r>
              <a:rPr lang="en-US" sz="1200" kern="1200" baseline="0" dirty="0" err="1" smtClean="0">
                <a:solidFill>
                  <a:schemeClr val="tx1"/>
                </a:solidFill>
                <a:latin typeface="+mn-lt"/>
                <a:ea typeface="+mn-ea"/>
                <a:cs typeface="+mn-cs"/>
              </a:rPr>
              <a:t>doen</a:t>
            </a:r>
            <a:r>
              <a:rPr lang="en-US" sz="1200" kern="1200" baseline="0" dirty="0" smtClean="0">
                <a:solidFill>
                  <a:schemeClr val="tx1"/>
                </a:solidFill>
                <a:latin typeface="+mn-lt"/>
                <a:ea typeface="+mn-ea"/>
                <a:cs typeface="+mn-cs"/>
              </a:rPr>
              <a:t> at the time of Core Analysis setup and will return only regulator networks that are associated with the phenotype.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NCOA4 example</a:t>
            </a:r>
          </a:p>
          <a:p>
            <a:r>
              <a:rPr lang="en-US" sz="1200" i="1" kern="1200" dirty="0" smtClean="0">
                <a:solidFill>
                  <a:schemeClr val="tx1"/>
                </a:solidFill>
                <a:effectLst/>
                <a:latin typeface="+mn-lt"/>
                <a:ea typeface="+mn-ea"/>
                <a:cs typeface="+mn-cs"/>
              </a:rPr>
              <a:t>Like with UR table, I can look just for Genes, RNA, proteins- NCOA4, which I have not heard of in relation to estrogen. Then I can click on 60(5) to show a network of 5 total, 4 </a:t>
            </a:r>
            <a:r>
              <a:rPr lang="en-US" sz="1200" i="1" kern="1200" dirty="0" err="1" smtClean="0">
                <a:solidFill>
                  <a:schemeClr val="tx1"/>
                </a:solidFill>
                <a:effectLst/>
                <a:latin typeface="+mn-lt"/>
                <a:ea typeface="+mn-ea"/>
                <a:cs typeface="+mn-cs"/>
              </a:rPr>
              <a:t>regualtors</a:t>
            </a:r>
            <a:r>
              <a:rPr lang="en-US" sz="1200" i="1" kern="1200" dirty="0" smtClean="0">
                <a:solidFill>
                  <a:schemeClr val="tx1"/>
                </a:solidFill>
                <a:effectLst/>
                <a:latin typeface="+mn-lt"/>
                <a:ea typeface="+mn-ea"/>
                <a:cs typeface="+mn-cs"/>
              </a:rPr>
              <a:t> downstream of NCOA4, that could plausibly explain the the expression I am seeing in a set of 60 of my target molecules. </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relation to a disease: Breast Cancer: Only TF: NCOA4, Then in terms of BC, see U(1), one path between the predicted master regulator and BC.</a:t>
            </a:r>
          </a:p>
          <a:p>
            <a:r>
              <a:rPr lang="en-US" sz="1200" kern="1200" dirty="0" smtClean="0">
                <a:solidFill>
                  <a:schemeClr val="tx1"/>
                </a:solidFill>
                <a:effectLst/>
                <a:latin typeface="+mn-lt"/>
                <a:ea typeface="+mn-ea"/>
                <a:cs typeface="+mn-cs"/>
              </a:rPr>
              <a:t>Down the line, see BAG1* is U(3), this network has 3 plausible paths between the TF BAG1 and BC. When open network have options to visualize all or just some of them.  </a:t>
            </a:r>
          </a:p>
          <a:p>
            <a:r>
              <a:rPr lang="en-US" sz="1200" kern="1200" dirty="0" smtClean="0">
                <a:solidFill>
                  <a:schemeClr val="tx1"/>
                </a:solidFill>
                <a:effectLst/>
                <a:latin typeface="+mn-lt"/>
                <a:ea typeface="+mn-ea"/>
                <a:cs typeface="+mn-cs"/>
              </a:rPr>
              <a:t> </a:t>
            </a:r>
          </a:p>
          <a:p>
            <a:r>
              <a:rPr lang="en-US" sz="1200" i="1" kern="1200" dirty="0" smtClean="0">
                <a:solidFill>
                  <a:schemeClr val="tx1"/>
                </a:solidFill>
                <a:effectLst/>
                <a:latin typeface="+mn-lt"/>
                <a:ea typeface="+mn-ea"/>
                <a:cs typeface="+mn-cs"/>
              </a:rPr>
              <a:t>Where as Mechanistic networks tell you how </a:t>
            </a:r>
            <a:r>
              <a:rPr lang="en-US" sz="1200" i="1" kern="1200" dirty="0" err="1" smtClean="0">
                <a:solidFill>
                  <a:schemeClr val="tx1"/>
                </a:solidFill>
                <a:effectLst/>
                <a:latin typeface="+mn-lt"/>
                <a:ea typeface="+mn-ea"/>
                <a:cs typeface="+mn-cs"/>
              </a:rPr>
              <a:t>regualtors</a:t>
            </a:r>
            <a:r>
              <a:rPr lang="en-US" sz="1200" i="1" kern="1200" dirty="0" smtClean="0">
                <a:solidFill>
                  <a:schemeClr val="tx1"/>
                </a:solidFill>
                <a:effectLst/>
                <a:latin typeface="+mn-lt"/>
                <a:ea typeface="+mn-ea"/>
                <a:cs typeface="+mn-cs"/>
              </a:rPr>
              <a:t> may be plausibly interacting to give the [</a:t>
            </a:r>
            <a:r>
              <a:rPr lang="en-US" sz="1200" i="1" kern="1200" dirty="0" err="1" smtClean="0">
                <a:solidFill>
                  <a:schemeClr val="tx1"/>
                </a:solidFill>
                <a:effectLst/>
                <a:latin typeface="+mn-lt"/>
                <a:ea typeface="+mn-ea"/>
                <a:cs typeface="+mn-cs"/>
              </a:rPr>
              <a:t>omic</a:t>
            </a:r>
            <a:r>
              <a:rPr lang="en-US" sz="1200" i="1" kern="1200" dirty="0" smtClean="0">
                <a:solidFill>
                  <a:schemeClr val="tx1"/>
                </a:solidFill>
                <a:effectLst/>
                <a:latin typeface="+mn-lt"/>
                <a:ea typeface="+mn-ea"/>
                <a:cs typeface="+mn-cs"/>
              </a:rPr>
              <a:t> pattern] you are seeing, Causal network will show all the plausible root regulators.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One can go yet one step further and ask, given the upstream regulators likely involved is there a plausible root regulator? </a:t>
            </a:r>
          </a:p>
          <a:p>
            <a:r>
              <a:rPr lang="en-US" sz="1200" kern="1200" dirty="0" smtClean="0">
                <a:solidFill>
                  <a:schemeClr val="tx1"/>
                </a:solidFill>
                <a:latin typeface="+mn-lt"/>
                <a:ea typeface="+mn-ea"/>
                <a:cs typeface="+mn-cs"/>
              </a:rPr>
              <a:t>Causal Network returned</a:t>
            </a:r>
          </a:p>
          <a:p>
            <a:r>
              <a:rPr lang="en-US" sz="1200" kern="1200" dirty="0" smtClean="0">
                <a:solidFill>
                  <a:schemeClr val="tx1"/>
                </a:solidFill>
                <a:latin typeface="+mn-lt"/>
                <a:ea typeface="+mn-ea"/>
                <a:cs typeface="+mn-cs"/>
              </a:rPr>
              <a:t>Specifically a root regulator that has been associated with a dis/function/phenotype of interest</a:t>
            </a:r>
            <a:endParaRPr lang="en-US" dirty="0"/>
          </a:p>
        </p:txBody>
      </p:sp>
      <p:sp>
        <p:nvSpPr>
          <p:cNvPr id="4" name="Slide Number Placeholder 3"/>
          <p:cNvSpPr>
            <a:spLocks noGrp="1"/>
          </p:cNvSpPr>
          <p:nvPr>
            <p:ph type="sldNum" sz="quarter" idx="10"/>
          </p:nvPr>
        </p:nvSpPr>
        <p:spPr/>
        <p:txBody>
          <a:bodyPr/>
          <a:lstStyle/>
          <a:p>
            <a:fld id="{D3206000-7C47-B14D-B4F1-1C0972D02D88}" type="slidenum">
              <a:rPr lang="en-US" smtClean="0"/>
              <a:t>45</a:t>
            </a:fld>
            <a:endParaRPr lang="en-US"/>
          </a:p>
        </p:txBody>
      </p:sp>
    </p:spTree>
    <p:extLst>
      <p:ext uri="{BB962C8B-B14F-4D97-AF65-F5344CB8AC3E}">
        <p14:creationId xmlns:p14="http://schemas.microsoft.com/office/powerpoint/2010/main" val="4084767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22EDDC-E720-7840-8317-9DE1A8197EC5}" type="slidenum">
              <a:rPr lang="en-US" smtClean="0"/>
              <a:pPr/>
              <a:t>46</a:t>
            </a:fld>
            <a:endParaRPr lang="en-US"/>
          </a:p>
        </p:txBody>
      </p:sp>
    </p:spTree>
    <p:extLst>
      <p:ext uri="{BB962C8B-B14F-4D97-AF65-F5344CB8AC3E}">
        <p14:creationId xmlns:p14="http://schemas.microsoft.com/office/powerpoint/2010/main" val="3784157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dirty="0" smtClean="0"/>
              <a:t>Do you use microRNA</a:t>
            </a:r>
            <a:r>
              <a:rPr lang="en-GB" baseline="0" dirty="0" smtClean="0"/>
              <a:t> expression data? Do you run into obstacle of efficiently identifying relevant targets? Have you used this </a:t>
            </a:r>
            <a:r>
              <a:rPr lang="en-GB" baseline="0" dirty="0" err="1" smtClean="0"/>
              <a:t>tool?</a:t>
            </a:r>
            <a:r>
              <a:rPr lang="en-GB" dirty="0" err="1" smtClean="0"/>
              <a:t>Also</a:t>
            </a:r>
            <a:r>
              <a:rPr lang="en-GB" dirty="0" smtClean="0"/>
              <a:t> included in your license is microRNA target filtering tool</a:t>
            </a:r>
          </a:p>
          <a:p>
            <a:endParaRPr lang="en-GB" dirty="0" smtClean="0"/>
          </a:p>
          <a:p>
            <a:r>
              <a:rPr lang="en-US" sz="1200" i="1" kern="1200" dirty="0" smtClean="0">
                <a:solidFill>
                  <a:schemeClr val="tx1"/>
                </a:solidFill>
                <a:latin typeface="+mn-lt"/>
                <a:ea typeface="+mn-ea"/>
                <a:cs typeface="+mn-cs"/>
              </a:rPr>
              <a:t>Does anyone have microRNA expression data? Then could use Target Filtering to construct the pathways that might be being affected by the condition through those unregulated microRNAs.</a:t>
            </a:r>
            <a:endParaRPr lang="en-GB" dirty="0"/>
          </a:p>
        </p:txBody>
      </p:sp>
      <p:sp>
        <p:nvSpPr>
          <p:cNvPr id="4" name="Foliennummernplatzhalter 3"/>
          <p:cNvSpPr>
            <a:spLocks noGrp="1"/>
          </p:cNvSpPr>
          <p:nvPr>
            <p:ph type="sldNum" sz="quarter" idx="10"/>
          </p:nvPr>
        </p:nvSpPr>
        <p:spPr/>
        <p:txBody>
          <a:bodyPr/>
          <a:lstStyle/>
          <a:p>
            <a:fld id="{915BAFEE-E08A-4969-966A-6DABD3046C50}" type="slidenum">
              <a:rPr lang="en-GB" smtClean="0"/>
              <a:t>47</a:t>
            </a:fld>
            <a:endParaRPr lang="en-GB"/>
          </a:p>
        </p:txBody>
      </p:sp>
    </p:spTree>
    <p:extLst>
      <p:ext uri="{BB962C8B-B14F-4D97-AF65-F5344CB8AC3E}">
        <p14:creationId xmlns:p14="http://schemas.microsoft.com/office/powerpoint/2010/main" val="41199446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*IF someone has many microRNAs: </a:t>
            </a:r>
            <a:r>
              <a:rPr lang="en-US" sz="1200" i="1" kern="1200" dirty="0" smtClean="0">
                <a:solidFill>
                  <a:schemeClr val="tx1"/>
                </a:solidFill>
                <a:effectLst/>
                <a:latin typeface="+mn-lt"/>
                <a:ea typeface="+mn-ea"/>
                <a:cs typeface="+mn-cs"/>
              </a:rPr>
              <a:t>we have a microRNA target filter:</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you upload a dataset of microRNAs,</a:t>
            </a:r>
            <a:r>
              <a:rPr lang="en-US" sz="1200" i="1" kern="1200" baseline="0" dirty="0" smtClean="0">
                <a:solidFill>
                  <a:schemeClr val="tx1"/>
                </a:solidFill>
                <a:effectLst/>
                <a:latin typeface="+mn-lt"/>
                <a:ea typeface="+mn-ea"/>
                <a:cs typeface="+mn-cs"/>
              </a:rPr>
              <a:t> just like do for </a:t>
            </a:r>
            <a:r>
              <a:rPr lang="en-US" sz="1200" i="1" kern="1200" dirty="0" smtClean="0">
                <a:solidFill>
                  <a:schemeClr val="tx1"/>
                </a:solidFill>
                <a:effectLst/>
                <a:latin typeface="+mn-lt"/>
                <a:ea typeface="+mn-ea"/>
                <a:cs typeface="+mn-cs"/>
              </a:rPr>
              <a:t>mRNA gene expression, and you are then presented a table of all</a:t>
            </a:r>
            <a:r>
              <a:rPr lang="en-US" sz="1200" i="1" kern="1200" baseline="0" dirty="0" smtClean="0">
                <a:solidFill>
                  <a:schemeClr val="tx1"/>
                </a:solidFill>
                <a:effectLst/>
                <a:latin typeface="+mn-lt"/>
                <a:ea typeface="+mn-ea"/>
                <a:cs typeface="+mn-cs"/>
              </a:rPr>
              <a:t> possible targets based on </a:t>
            </a:r>
            <a:r>
              <a:rPr lang="en-US" sz="1200" i="1" kern="1200" baseline="0" dirty="0" err="1" smtClean="0">
                <a:solidFill>
                  <a:schemeClr val="tx1"/>
                </a:solidFill>
                <a:effectLst/>
                <a:latin typeface="+mn-lt"/>
                <a:ea typeface="+mn-ea"/>
                <a:cs typeface="+mn-cs"/>
              </a:rPr>
              <a:t>expeirmtnal</a:t>
            </a:r>
            <a:r>
              <a:rPr lang="en-US" sz="1200" i="1" kern="1200" baseline="0" dirty="0" smtClean="0">
                <a:solidFill>
                  <a:schemeClr val="tx1"/>
                </a:solidFill>
                <a:effectLst/>
                <a:latin typeface="+mn-lt"/>
                <a:ea typeface="+mn-ea"/>
                <a:cs typeface="+mn-cs"/>
              </a:rPr>
              <a:t> </a:t>
            </a:r>
            <a:r>
              <a:rPr lang="en-US" sz="1200" i="1" kern="1200" baseline="0" dirty="0" err="1" smtClean="0">
                <a:solidFill>
                  <a:schemeClr val="tx1"/>
                </a:solidFill>
                <a:effectLst/>
                <a:latin typeface="+mn-lt"/>
                <a:ea typeface="+mn-ea"/>
                <a:cs typeface="+mn-cs"/>
              </a:rPr>
              <a:t>eidene</a:t>
            </a:r>
            <a:r>
              <a:rPr lang="en-US" sz="1200" i="1" kern="1200" baseline="0" dirty="0" smtClean="0">
                <a:solidFill>
                  <a:schemeClr val="tx1"/>
                </a:solidFill>
                <a:effectLst/>
                <a:latin typeface="+mn-lt"/>
                <a:ea typeface="+mn-ea"/>
                <a:cs typeface="+mn-cs"/>
              </a:rPr>
              <a:t> as well as those predicted from  Target Scan mapping. </a:t>
            </a:r>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Specifically,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First 3 columns are all about the microRNA read in: ID, symbol, FC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two columns are the mapping section (microRNA to mRNA). The little funnels allow you to filter on </a:t>
            </a:r>
            <a:r>
              <a:rPr lang="en-US" sz="1200" kern="1200" dirty="0" err="1" smtClean="0">
                <a:solidFill>
                  <a:schemeClr val="tx1"/>
                </a:solidFill>
                <a:effectLst/>
                <a:latin typeface="+mn-lt"/>
                <a:ea typeface="+mn-ea"/>
                <a:cs typeface="+mn-cs"/>
              </a:rPr>
              <a:t>datasource</a:t>
            </a:r>
            <a:r>
              <a:rPr lang="en-US" sz="1200" kern="1200" dirty="0" smtClean="0">
                <a:solidFill>
                  <a:schemeClr val="tx1"/>
                </a:solidFill>
                <a:effectLst/>
                <a:latin typeface="+mn-lt"/>
                <a:ea typeface="+mn-ea"/>
                <a:cs typeface="+mn-cs"/>
              </a:rPr>
              <a:t> as well as ‘confidence’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2 columns are about the mRNAs we are mapping to:</a:t>
            </a:r>
            <a:r>
              <a:rPr lang="en-US" sz="1200" kern="1200" baseline="0" dirty="0" smtClean="0">
                <a:solidFill>
                  <a:schemeClr val="tx1"/>
                </a:solidFill>
                <a:effectLst/>
                <a:latin typeface="+mn-lt"/>
                <a:ea typeface="+mn-ea"/>
                <a:cs typeface="+mn-cs"/>
              </a:rPr>
              <a:t> Ids, expression values if have them and nay information in KB about the genes/proteins themselves. One can edit what columns are seen.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As each column is filterable, one can </a:t>
            </a:r>
            <a:r>
              <a:rPr lang="en-US" sz="1200" kern="1200" baseline="0" dirty="0" err="1" smtClean="0">
                <a:solidFill>
                  <a:schemeClr val="tx1"/>
                </a:solidFill>
                <a:effectLst/>
                <a:latin typeface="+mn-lt"/>
                <a:ea typeface="+mn-ea"/>
                <a:cs typeface="+mn-cs"/>
              </a:rPr>
              <a:t>specifcally</a:t>
            </a:r>
            <a:r>
              <a:rPr lang="en-US" sz="1200" kern="1200" baseline="0" dirty="0" smtClean="0">
                <a:solidFill>
                  <a:schemeClr val="tx1"/>
                </a:solidFill>
                <a:effectLst/>
                <a:latin typeface="+mn-lt"/>
                <a:ea typeface="+mn-ea"/>
                <a:cs typeface="+mn-cs"/>
              </a:rPr>
              <a:t> look for targets only with discordant expression pairing or genes associated with a specific biological function.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For example, I may only want to keep those targets that, indeed, appear affected showing discordant expression patterns AND associated with cancer.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Or even remove those that are only based on </a:t>
            </a:r>
            <a:r>
              <a:rPr lang="en-US" sz="1200" kern="1200" baseline="0" dirty="0" err="1" smtClean="0">
                <a:solidFill>
                  <a:schemeClr val="tx1"/>
                </a:solidFill>
                <a:effectLst/>
                <a:latin typeface="+mn-lt"/>
                <a:ea typeface="+mn-ea"/>
                <a:cs typeface="+mn-cs"/>
              </a:rPr>
              <a:t>TargetScan</a:t>
            </a:r>
            <a:r>
              <a:rPr lang="en-US" sz="1200" kern="1200" baseline="0" dirty="0" smtClean="0">
                <a:solidFill>
                  <a:schemeClr val="tx1"/>
                </a:solidFill>
                <a:effectLst/>
                <a:latin typeface="+mn-lt"/>
                <a:ea typeface="+mn-ea"/>
                <a:cs typeface="+mn-cs"/>
              </a:rPr>
              <a:t> predictions.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Then a summary tab will show me the </a:t>
            </a:r>
            <a:endParaRPr lang="en-US" sz="1200"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endParaRPr lang="en-US" sz="1200" i="1"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 filter essentially uses experimental data or </a:t>
            </a:r>
            <a:r>
              <a:rPr lang="en-US" sz="1200" i="1" kern="1200" dirty="0" err="1" smtClean="0">
                <a:solidFill>
                  <a:schemeClr val="tx1"/>
                </a:solidFill>
                <a:effectLst/>
                <a:latin typeface="+mn-lt"/>
                <a:ea typeface="+mn-ea"/>
                <a:cs typeface="+mn-cs"/>
              </a:rPr>
              <a:t>TargetScan</a:t>
            </a:r>
            <a:r>
              <a:rPr lang="en-US" sz="1200" i="1" kern="1200" dirty="0" smtClean="0">
                <a:solidFill>
                  <a:schemeClr val="tx1"/>
                </a:solidFill>
                <a:effectLst/>
                <a:latin typeface="+mn-lt"/>
                <a:ea typeface="+mn-ea"/>
                <a:cs typeface="+mn-cs"/>
              </a:rPr>
              <a:t> predicted interaction to show what is possibly being targeted in your sample- given these microRNAs are being expressed.</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Summary tab, each microRNA and its </a:t>
            </a:r>
            <a:r>
              <a:rPr lang="en-US" sz="1200" kern="1200" dirty="0" err="1" smtClean="0">
                <a:solidFill>
                  <a:schemeClr val="tx1"/>
                </a:solidFill>
                <a:effectLst/>
                <a:latin typeface="+mn-lt"/>
                <a:ea typeface="+mn-ea"/>
                <a:cs typeface="+mn-cs"/>
              </a:rPr>
              <a:t>interactors</a:t>
            </a:r>
            <a:r>
              <a:rPr lang="en-US" sz="1200" kern="1200" dirty="0" smtClean="0">
                <a:solidFill>
                  <a:schemeClr val="tx1"/>
                </a:solidFill>
                <a:effectLst/>
                <a:latin typeface="+mn-lt"/>
                <a:ea typeface="+mn-ea"/>
                <a:cs typeface="+mn-cs"/>
              </a:rPr>
              <a:t>, can jump from here into a pathway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06000-7C47-B14D-B4F1-1C0972D02D88}" type="slidenum">
              <a:rPr lang="en-US" smtClean="0"/>
              <a:t>48</a:t>
            </a:fld>
            <a:endParaRPr lang="en-US"/>
          </a:p>
        </p:txBody>
      </p:sp>
    </p:spTree>
    <p:extLst>
      <p:ext uri="{BB962C8B-B14F-4D97-AF65-F5344CB8AC3E}">
        <p14:creationId xmlns:p14="http://schemas.microsoft.com/office/powerpoint/2010/main" val="4084767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Resulting</a:t>
            </a:r>
            <a:r>
              <a:rPr lang="en-US" sz="1200" kern="1200" baseline="0" dirty="0" smtClean="0">
                <a:solidFill>
                  <a:schemeClr val="tx1"/>
                </a:solidFill>
                <a:effectLst/>
                <a:latin typeface="+mn-lt"/>
                <a:ea typeface="+mn-ea"/>
                <a:cs typeface="+mn-cs"/>
              </a:rPr>
              <a:t> target mRNAs are then listed:</a:t>
            </a:r>
          </a:p>
          <a:p>
            <a:r>
              <a:rPr lang="en-US" sz="1200" kern="1200" baseline="0" dirty="0" smtClean="0">
                <a:solidFill>
                  <a:schemeClr val="tx1"/>
                </a:solidFill>
                <a:effectLst/>
                <a:latin typeface="+mn-lt"/>
                <a:ea typeface="+mn-ea"/>
                <a:cs typeface="+mn-cs"/>
              </a:rPr>
              <a:t>Experimentally shown to be target, discordant expression in my </a:t>
            </a:r>
            <a:r>
              <a:rPr lang="en-US" sz="1200" kern="1200" baseline="0" dirty="0" err="1" smtClean="0">
                <a:solidFill>
                  <a:schemeClr val="tx1"/>
                </a:solidFill>
                <a:effectLst/>
                <a:latin typeface="+mn-lt"/>
                <a:ea typeface="+mn-ea"/>
                <a:cs typeface="+mn-cs"/>
              </a:rPr>
              <a:t>experimetnal</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syste</a:t>
            </a:r>
            <a:r>
              <a:rPr lang="en-US" sz="1200" kern="1200" baseline="0" dirty="0" smtClean="0">
                <a:solidFill>
                  <a:schemeClr val="tx1"/>
                </a:solidFill>
                <a:effectLst/>
                <a:latin typeface="+mn-lt"/>
                <a:ea typeface="+mn-ea"/>
                <a:cs typeface="+mn-cs"/>
              </a:rPr>
              <a:t>, and associated with Cancer. </a:t>
            </a:r>
          </a:p>
          <a:p>
            <a:r>
              <a:rPr lang="en-US" sz="1200" kern="1200" baseline="0" dirty="0" smtClean="0">
                <a:solidFill>
                  <a:schemeClr val="tx1"/>
                </a:solidFill>
                <a:effectLst/>
                <a:latin typeface="+mn-lt"/>
                <a:ea typeface="+mn-ea"/>
                <a:cs typeface="+mn-cs"/>
              </a:rPr>
              <a:t>Then I can view the summary page that show microRNAs with most targets and even add them to a pathway to start using S&amp;E tools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3206000-7C47-B14D-B4F1-1C0972D02D88}" type="slidenum">
              <a:rPr lang="en-US" smtClean="0"/>
              <a:t>49</a:t>
            </a:fld>
            <a:endParaRPr lang="en-US"/>
          </a:p>
        </p:txBody>
      </p:sp>
    </p:spTree>
    <p:extLst>
      <p:ext uri="{BB962C8B-B14F-4D97-AF65-F5344CB8AC3E}">
        <p14:creationId xmlns:p14="http://schemas.microsoft.com/office/powerpoint/2010/main" val="40847676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then also have additional features[functionalities] for those interested. </a:t>
            </a:r>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50</a:t>
            </a:fld>
            <a:endParaRPr lang="de-DE"/>
          </a:p>
        </p:txBody>
      </p:sp>
    </p:spTree>
    <p:extLst>
      <p:ext uri="{BB962C8B-B14F-4D97-AF65-F5344CB8AC3E}">
        <p14:creationId xmlns:p14="http://schemas.microsoft.com/office/powerpoint/2010/main" val="2171870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51</a:t>
            </a:fld>
            <a:endParaRPr lang="de-DE"/>
          </a:p>
        </p:txBody>
      </p:sp>
    </p:spTree>
    <p:extLst>
      <p:ext uri="{BB962C8B-B14F-4D97-AF65-F5344CB8AC3E}">
        <p14:creationId xmlns:p14="http://schemas.microsoft.com/office/powerpoint/2010/main" val="1556075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General:</a:t>
            </a:r>
            <a:r>
              <a:rPr lang="en-US" baseline="0" dirty="0" smtClean="0"/>
              <a:t> </a:t>
            </a:r>
            <a:r>
              <a:rPr lang="en-US" dirty="0" smtClean="0"/>
              <a:t>IPA is a suite of tools to answer a variety of questions about your dataset and generate</a:t>
            </a:r>
            <a:r>
              <a:rPr lang="en-US" baseline="0" dirty="0" smtClean="0"/>
              <a:t> plausible hypothesis from your data</a:t>
            </a:r>
            <a:r>
              <a:rPr lang="en-US" dirty="0" smtClean="0"/>
              <a:t>.</a:t>
            </a:r>
          </a:p>
          <a:p>
            <a:r>
              <a:rPr lang="en-US" baseline="0" dirty="0" smtClean="0"/>
              <a:t>Large set: IPA is a suite of tools to address these questions in your dataset. </a:t>
            </a:r>
          </a:p>
          <a:p>
            <a:endParaRPr lang="en-US" dirty="0" smtClean="0"/>
          </a:p>
        </p:txBody>
      </p:sp>
      <p:sp>
        <p:nvSpPr>
          <p:cNvPr id="4" name="Slide Number Placeholder 3"/>
          <p:cNvSpPr>
            <a:spLocks noGrp="1"/>
          </p:cNvSpPr>
          <p:nvPr>
            <p:ph type="sldNum" sz="quarter" idx="10"/>
          </p:nvPr>
        </p:nvSpPr>
        <p:spPr/>
        <p:txBody>
          <a:bodyPr/>
          <a:lstStyle/>
          <a:p>
            <a:fld id="{915BAFEE-E08A-4969-966A-6DABD3046C50}" type="slidenum">
              <a:rPr lang="de-DE" smtClean="0"/>
              <a:t>5</a:t>
            </a:fld>
            <a:endParaRPr lang="de-DE"/>
          </a:p>
        </p:txBody>
      </p:sp>
    </p:spTree>
    <p:extLst>
      <p:ext uri="{BB962C8B-B14F-4D97-AF65-F5344CB8AC3E}">
        <p14:creationId xmlns:p14="http://schemas.microsoft.com/office/powerpoint/2010/main" val="38240773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1D2B15-CC79-6C41-9D8E-1AB6A137F0D1}" type="slidenum">
              <a:rPr lang="en-US" smtClean="0"/>
              <a:t>52</a:t>
            </a:fld>
            <a:endParaRPr lang="en-US"/>
          </a:p>
        </p:txBody>
      </p:sp>
    </p:spTree>
    <p:extLst>
      <p:ext uri="{BB962C8B-B14F-4D97-AF65-F5344CB8AC3E}">
        <p14:creationId xmlns:p14="http://schemas.microsoft.com/office/powerpoint/2010/main" val="9931021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GB"/>
          </a:p>
        </p:txBody>
      </p:sp>
      <p:sp>
        <p:nvSpPr>
          <p:cNvPr id="4" name="Foliennummernplatzhalter 3"/>
          <p:cNvSpPr>
            <a:spLocks noGrp="1"/>
          </p:cNvSpPr>
          <p:nvPr>
            <p:ph type="sldNum" sz="quarter" idx="10"/>
          </p:nvPr>
        </p:nvSpPr>
        <p:spPr/>
        <p:txBody>
          <a:bodyPr/>
          <a:lstStyle/>
          <a:p>
            <a:fld id="{915BAFEE-E08A-4969-966A-6DABD3046C50}" type="slidenum">
              <a:rPr lang="en-GB" smtClean="0"/>
              <a:t>53</a:t>
            </a:fld>
            <a:endParaRPr lang="en-GB"/>
          </a:p>
        </p:txBody>
      </p:sp>
    </p:spTree>
    <p:extLst>
      <p:ext uri="{BB962C8B-B14F-4D97-AF65-F5344CB8AC3E}">
        <p14:creationId xmlns:p14="http://schemas.microsoft.com/office/powerpoint/2010/main" val="41199446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may be proprietary knowledge,</a:t>
            </a:r>
            <a:r>
              <a:rPr lang="en-US" baseline="0" dirty="0" smtClean="0"/>
              <a:t> exceedingly obscure knowledge, or brand-brand new</a:t>
            </a:r>
            <a:endParaRPr lang="en-US" dirty="0"/>
          </a:p>
        </p:txBody>
      </p:sp>
      <p:sp>
        <p:nvSpPr>
          <p:cNvPr id="4" name="Slide Number Placeholder 3"/>
          <p:cNvSpPr>
            <a:spLocks noGrp="1"/>
          </p:cNvSpPr>
          <p:nvPr>
            <p:ph type="sldNum" sz="quarter" idx="10"/>
          </p:nvPr>
        </p:nvSpPr>
        <p:spPr/>
        <p:txBody>
          <a:bodyPr/>
          <a:lstStyle/>
          <a:p>
            <a:fld id="{915BAFEE-E08A-4969-966A-6DABD3046C50}" type="slidenum">
              <a:rPr lang="de-DE" smtClean="0"/>
              <a:t>54</a:t>
            </a:fld>
            <a:endParaRPr lang="de-DE"/>
          </a:p>
        </p:txBody>
      </p:sp>
    </p:spTree>
    <p:extLst>
      <p:ext uri="{BB962C8B-B14F-4D97-AF65-F5344CB8AC3E}">
        <p14:creationId xmlns:p14="http://schemas.microsoft.com/office/powerpoint/2010/main" val="69167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15BAFEE-E08A-4969-966A-6DABD3046C50}" type="slidenum">
              <a:rPr lang="de-DE" smtClean="0"/>
              <a:t>55</a:t>
            </a:fld>
            <a:endParaRPr lang="de-DE"/>
          </a:p>
        </p:txBody>
      </p:sp>
    </p:spTree>
    <p:extLst>
      <p:ext uri="{BB962C8B-B14F-4D97-AF65-F5344CB8AC3E}">
        <p14:creationId xmlns:p14="http://schemas.microsoft.com/office/powerpoint/2010/main" val="13826590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xfrm>
            <a:off x="686422" y="4344025"/>
            <a:ext cx="5485158" cy="41144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a:xfrm>
            <a:off x="3884028" y="8684927"/>
            <a:ext cx="2972421" cy="457513"/>
          </a:xfrm>
          <a:prstGeom prst="rect">
            <a:avLst/>
          </a:prstGeom>
        </p:spPr>
        <p:txBody>
          <a:bodyPr/>
          <a:lstStyle/>
          <a:p>
            <a:pPr>
              <a:defRPr/>
            </a:pPr>
            <a:fld id="{498A9537-7CCF-4A88-B330-1527023B4399}" type="slidenum">
              <a:rPr lang="en-US" smtClean="0"/>
              <a:pPr>
                <a:defRPr/>
              </a:pPr>
              <a:t>56</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96" y="4342939"/>
            <a:ext cx="5487013" cy="4114587"/>
          </a:xfrm>
          <a:prstGeom prst="rect">
            <a:avLst/>
          </a:prstGeom>
        </p:spPr>
        <p:txBody>
          <a:bodyPr lIns="84387" tIns="42193" rIns="84387" bIns="42193">
            <a:normAutofit/>
          </a:bodyPr>
          <a:lstStyle/>
          <a:p>
            <a:r>
              <a:rPr lang="en-US" dirty="0" smtClean="0"/>
              <a:t>How Downstream Effects prediction works</a:t>
            </a:r>
          </a:p>
          <a:p>
            <a:r>
              <a:rPr lang="en-US" dirty="0" smtClean="0"/>
              <a:t>Made so that expected value is 0 =</a:t>
            </a:r>
            <a:r>
              <a:rPr lang="en-US" baseline="0" dirty="0" smtClean="0"/>
              <a:t> ½ concordant with </a:t>
            </a:r>
            <a:r>
              <a:rPr lang="en-US" baseline="0" dirty="0" err="1" smtClean="0"/>
              <a:t>upregualtion</a:t>
            </a:r>
            <a:r>
              <a:rPr lang="en-US" baseline="0" dirty="0" smtClean="0"/>
              <a:t>, ½ concordant with down regulation so no agreement.</a:t>
            </a:r>
          </a:p>
          <a:p>
            <a:r>
              <a:rPr lang="en-US" baseline="0" dirty="0" smtClean="0"/>
              <a:t>-</a:t>
            </a:r>
            <a:r>
              <a:rPr lang="en-US" baseline="0" dirty="0" err="1" smtClean="0"/>
              <a:t>ve</a:t>
            </a:r>
            <a:r>
              <a:rPr lang="en-US" baseline="0" dirty="0" smtClean="0"/>
              <a:t> means ANTI-correlated with GE values expected when the disease/function is increased. </a:t>
            </a:r>
          </a:p>
          <a:p>
            <a:r>
              <a:rPr lang="en-US" dirty="0" smtClean="0"/>
              <a:t>There is also</a:t>
            </a:r>
            <a:r>
              <a:rPr lang="en-US" baseline="0" dirty="0" smtClean="0"/>
              <a:t> a correction for unbalanced datasets (</a:t>
            </a:r>
            <a:r>
              <a:rPr lang="en-US" baseline="0" dirty="0" err="1" smtClean="0"/>
              <a:t>pred</a:t>
            </a:r>
            <a:endParaRPr lang="en-US" baseline="0" dirty="0" smtClean="0"/>
          </a:p>
          <a:p>
            <a:r>
              <a:rPr lang="en-US" baseline="0" dirty="0" smtClean="0"/>
              <a:t>Here 5 = N = # edges with direction</a:t>
            </a:r>
          </a:p>
          <a:p>
            <a:r>
              <a:rPr lang="en-US" baseline="0" dirty="0" smtClean="0"/>
              <a:t>N+ = 3 = Number concordant with increased</a:t>
            </a:r>
          </a:p>
          <a:p>
            <a:r>
              <a:rPr lang="en-US" baseline="0" dirty="0" smtClean="0"/>
              <a:t>N- = 2 = # not concordant with increased. </a:t>
            </a:r>
          </a:p>
          <a:p>
            <a:r>
              <a:rPr lang="en-US" dirty="0"/>
              <a:t>The z-score is not calculated for a particular TF in the following scenarios:</a:t>
            </a:r>
          </a:p>
          <a:p>
            <a:r>
              <a:rPr lang="en-US" dirty="0"/>
              <a:t>1) The number of  downstream molecules that are both in the dataset and have an expected direction  &lt; 4</a:t>
            </a:r>
          </a:p>
          <a:p>
            <a:r>
              <a:rPr lang="en-US" dirty="0"/>
              <a:t>2) The absolute value of (dataset bias * regulation bias) &gt; 0.5</a:t>
            </a:r>
          </a:p>
          <a:p>
            <a:r>
              <a:rPr lang="en-US" baseline="0" dirty="0" err="1" smtClean="0"/>
              <a:t>ominately</a:t>
            </a:r>
            <a:r>
              <a:rPr lang="en-US" baseline="0" dirty="0" smtClean="0"/>
              <a:t> upregulated for example)</a:t>
            </a:r>
            <a:endParaRPr lang="en-US" dirty="0"/>
          </a:p>
        </p:txBody>
      </p:sp>
      <p:sp>
        <p:nvSpPr>
          <p:cNvPr id="4" name="Slide Number Placeholder 3"/>
          <p:cNvSpPr>
            <a:spLocks noGrp="1"/>
          </p:cNvSpPr>
          <p:nvPr>
            <p:ph type="sldNum" sz="quarter" idx="10"/>
          </p:nvPr>
        </p:nvSpPr>
        <p:spPr>
          <a:xfrm>
            <a:off x="3884465" y="8685880"/>
            <a:ext cx="2972004" cy="456704"/>
          </a:xfrm>
          <a:prstGeom prst="rect">
            <a:avLst/>
          </a:prstGeom>
        </p:spPr>
        <p:txBody>
          <a:bodyPr lIns="84387" tIns="42193" rIns="84387" bIns="42193"/>
          <a:lstStyle/>
          <a:p>
            <a:fld id="{9C22EDDC-E720-7840-8317-9DE1A8197EC5}" type="slidenum">
              <a:rPr lang="en-US" smtClean="0"/>
              <a:pPr/>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497" y="4342939"/>
            <a:ext cx="5487013" cy="4114587"/>
          </a:xfrm>
          <a:prstGeom prst="rect">
            <a:avLst/>
          </a:prstGeom>
        </p:spPr>
        <p:txBody>
          <a:bodyPr lIns="84376" tIns="42188" rIns="84376" bIns="42188">
            <a:normAutofit/>
          </a:bodyPr>
          <a:lstStyle/>
          <a:p>
            <a:r>
              <a:rPr lang="en-US" dirty="0" smtClean="0"/>
              <a:t>There is also</a:t>
            </a:r>
            <a:r>
              <a:rPr lang="en-US" baseline="0" dirty="0" smtClean="0"/>
              <a:t> a correction for unbalanced datasets (predominately </a:t>
            </a:r>
            <a:r>
              <a:rPr lang="en-US" baseline="0" dirty="0" err="1" smtClean="0"/>
              <a:t>upregulated</a:t>
            </a:r>
            <a:r>
              <a:rPr lang="en-US" baseline="0" dirty="0" smtClean="0"/>
              <a:t> for example)</a:t>
            </a:r>
          </a:p>
          <a:p>
            <a:r>
              <a:rPr lang="en-US" dirty="0"/>
              <a:t>The z-score is not calculated for a particular TF in the following scenarios:</a:t>
            </a:r>
          </a:p>
          <a:p>
            <a:r>
              <a:rPr lang="en-US" dirty="0"/>
              <a:t>1) The number of  downstream molecules that are both in the dataset and have an expected direction  &lt; 4</a:t>
            </a:r>
          </a:p>
          <a:p>
            <a:r>
              <a:rPr lang="en-US" dirty="0"/>
              <a:t>2) The absolute value of (dataset bias * regulation bias) &gt; 0.5</a:t>
            </a:r>
          </a:p>
          <a:p>
            <a:endParaRPr lang="en-US" dirty="0"/>
          </a:p>
        </p:txBody>
      </p:sp>
      <p:sp>
        <p:nvSpPr>
          <p:cNvPr id="4" name="Slide Number Placeholder 3"/>
          <p:cNvSpPr>
            <a:spLocks noGrp="1"/>
          </p:cNvSpPr>
          <p:nvPr>
            <p:ph type="sldNum" sz="quarter" idx="10"/>
          </p:nvPr>
        </p:nvSpPr>
        <p:spPr>
          <a:xfrm>
            <a:off x="3884466" y="8685881"/>
            <a:ext cx="2972004" cy="456704"/>
          </a:xfrm>
          <a:prstGeom prst="rect">
            <a:avLst/>
          </a:prstGeom>
        </p:spPr>
        <p:txBody>
          <a:bodyPr lIns="84376" tIns="42188" rIns="84376" bIns="42188"/>
          <a:lstStyle/>
          <a:p>
            <a:fld id="{9C22EDDC-E720-7840-8317-9DE1A8197EC5}" type="slidenum">
              <a:rPr lang="en-US" smtClean="0"/>
              <a:pPr/>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3206000-7C47-B14D-B4F1-1C0972D02D88}" type="slidenum">
              <a:rPr lang="en-US" smtClean="0"/>
              <a:t>59</a:t>
            </a:fld>
            <a:endParaRPr lang="en-US"/>
          </a:p>
        </p:txBody>
      </p:sp>
    </p:spTree>
    <p:extLst>
      <p:ext uri="{BB962C8B-B14F-4D97-AF65-F5344CB8AC3E}">
        <p14:creationId xmlns:p14="http://schemas.microsoft.com/office/powerpoint/2010/main" val="13347351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22EDDC-E720-7840-8317-9DE1A8197EC5}" type="slidenum">
              <a:rPr lang="en-US" smtClean="0"/>
              <a:pPr/>
              <a:t>60</a:t>
            </a:fld>
            <a:endParaRPr lang="en-US"/>
          </a:p>
        </p:txBody>
      </p:sp>
    </p:spTree>
    <p:extLst>
      <p:ext uri="{BB962C8B-B14F-4D97-AF65-F5344CB8AC3E}">
        <p14:creationId xmlns:p14="http://schemas.microsoft.com/office/powerpoint/2010/main" val="3784157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Specifically it looks</a:t>
            </a:r>
            <a:r>
              <a:rPr lang="en-US" baseline="0" dirty="0" smtClean="0"/>
              <a:t> for DS effects and </a:t>
            </a:r>
            <a:r>
              <a:rPr lang="en-US" baseline="0" dirty="0" err="1" smtClean="0"/>
              <a:t>Urs</a:t>
            </a:r>
            <a:r>
              <a:rPr lang="en-US" baseline="0" dirty="0" smtClean="0"/>
              <a:t> with a significant overlap in target molecules and whose edges are most consistent with the data- fewest yellow edges</a:t>
            </a:r>
          </a:p>
          <a:p>
            <a:r>
              <a:rPr lang="en-US" baseline="0" dirty="0" smtClean="0"/>
              <a:t>A UR may ultimately be predicted to be activated even if X/Y of its target gene states in the data are not concordant with this. The network of them together would be penalized. Similarly some of THESE downstream edges may be inconsistent in that Dis/</a:t>
            </a:r>
            <a:r>
              <a:rPr lang="en-US" baseline="0" dirty="0" err="1" smtClean="0"/>
              <a:t>Fn</a:t>
            </a:r>
            <a:r>
              <a:rPr lang="en-US" baseline="0" dirty="0" smtClean="0"/>
              <a:t> is ultimately predicted to be increased/decreased, </a:t>
            </a:r>
            <a:r>
              <a:rPr lang="en-US" baseline="0" dirty="0" err="1" smtClean="0"/>
              <a:t>eventhough</a:t>
            </a:r>
            <a:r>
              <a:rPr lang="en-US" baseline="0" dirty="0" smtClean="0"/>
              <a:t> Q/Y target genes </a:t>
            </a:r>
            <a:r>
              <a:rPr lang="en-US" baseline="0" dirty="0" err="1" smtClean="0"/>
              <a:t>measued</a:t>
            </a:r>
            <a:r>
              <a:rPr lang="en-US" baseline="0" dirty="0" smtClean="0"/>
              <a:t> state is not consistent with that. </a:t>
            </a:r>
          </a:p>
        </p:txBody>
      </p:sp>
      <p:sp>
        <p:nvSpPr>
          <p:cNvPr id="4" name="Slide Number Placeholder 3"/>
          <p:cNvSpPr>
            <a:spLocks noGrp="1"/>
          </p:cNvSpPr>
          <p:nvPr>
            <p:ph type="sldNum" sz="quarter" idx="10"/>
          </p:nvPr>
        </p:nvSpPr>
        <p:spPr/>
        <p:txBody>
          <a:bodyPr/>
          <a:lstStyle/>
          <a:p>
            <a:fld id="{915BAFEE-E08A-4969-966A-6DABD3046C50}" type="slidenum">
              <a:rPr lang="de-DE" smtClean="0"/>
              <a:t>61</a:t>
            </a:fld>
            <a:endParaRPr lang="de-DE"/>
          </a:p>
        </p:txBody>
      </p:sp>
    </p:spTree>
    <p:extLst>
      <p:ext uri="{BB962C8B-B14F-4D97-AF65-F5344CB8AC3E}">
        <p14:creationId xmlns:p14="http://schemas.microsoft.com/office/powerpoint/2010/main" val="103576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So, you all </a:t>
            </a:r>
            <a:r>
              <a:rPr lang="en-US" sz="1200" b="0" i="0" kern="1200" dirty="0" smtClean="0">
                <a:solidFill>
                  <a:schemeClr val="tx1"/>
                </a:solidFill>
                <a:latin typeface="+mn-lt"/>
                <a:ea typeface="+mn-ea"/>
                <a:cs typeface="+mn-cs"/>
              </a:rPr>
              <a:t>are the choir when it comes to the benefits of models and why you are here.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Where</a:t>
            </a:r>
            <a:r>
              <a:rPr lang="en-US" sz="1200" b="0" i="0" kern="1200" baseline="0" dirty="0" smtClean="0">
                <a:solidFill>
                  <a:schemeClr val="tx1"/>
                </a:solidFill>
                <a:latin typeface="+mn-lt"/>
                <a:ea typeface="+mn-ea"/>
                <a:cs typeface="+mn-cs"/>
              </a:rPr>
              <a:t> can IPA help you in making these models?</a:t>
            </a:r>
            <a:r>
              <a:rPr lang="en-US" sz="1200" b="0" i="0" kern="1200" dirty="0" smtClean="0">
                <a:solidFill>
                  <a:schemeClr val="tx1"/>
                </a:solidFill>
                <a:latin typeface="+mn-lt"/>
                <a:ea typeface="+mn-ea"/>
                <a:cs typeface="+mn-cs"/>
              </a:rPr>
              <a:t> [</a:t>
            </a:r>
            <a:r>
              <a:rPr lang="en-US" sz="1200" b="1" i="1" kern="1200" dirty="0" smtClean="0">
                <a:solidFill>
                  <a:schemeClr val="tx1"/>
                </a:solidFill>
                <a:latin typeface="+mn-lt"/>
                <a:ea typeface="+mn-ea"/>
                <a:cs typeface="+mn-cs"/>
              </a:rPr>
              <a:t>So,</a:t>
            </a:r>
            <a:r>
              <a:rPr lang="en-US" sz="1200" b="1" i="1" kern="1200" baseline="0" dirty="0" smtClean="0">
                <a:solidFill>
                  <a:schemeClr val="tx1"/>
                </a:solidFill>
                <a:latin typeface="+mn-lt"/>
                <a:ea typeface="+mn-ea"/>
                <a:cs typeface="+mn-cs"/>
              </a:rPr>
              <a:t> where does IPA </a:t>
            </a:r>
            <a:r>
              <a:rPr lang="en-US" sz="1200" b="1" i="0" kern="1200" baseline="0" dirty="0" smtClean="0">
                <a:solidFill>
                  <a:schemeClr val="tx1"/>
                </a:solidFill>
                <a:latin typeface="+mn-lt"/>
                <a:ea typeface="+mn-ea"/>
                <a:cs typeface="+mn-cs"/>
              </a:rPr>
              <a:t> fit in to the modeling workflow- </a:t>
            </a:r>
            <a:r>
              <a:rPr lang="en-US" sz="1200" b="0" kern="1200" dirty="0" smtClean="0">
                <a:solidFill>
                  <a:schemeClr val="tx1"/>
                </a:solidFill>
                <a:effectLst/>
                <a:latin typeface="+mn-lt"/>
                <a:ea typeface="+mn-ea"/>
                <a:cs typeface="+mn-cs"/>
              </a:rPr>
              <a:t>to create </a:t>
            </a:r>
            <a:r>
              <a:rPr lang="en-US" sz="1200" b="1" kern="1200" dirty="0" smtClean="0">
                <a:solidFill>
                  <a:schemeClr val="tx1"/>
                </a:solidFill>
                <a:effectLst/>
                <a:latin typeface="+mn-lt"/>
                <a:ea typeface="+mn-ea"/>
                <a:cs typeface="+mn-cs"/>
              </a:rPr>
              <a:t>data-driven</a:t>
            </a:r>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predictive</a:t>
            </a:r>
            <a:r>
              <a:rPr lang="en-US" sz="1200" b="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comprehensive </a:t>
            </a:r>
            <a:r>
              <a:rPr lang="en-US" sz="1200" b="0" kern="1200" dirty="0" smtClean="0">
                <a:solidFill>
                  <a:schemeClr val="tx1"/>
                </a:solidFill>
                <a:effectLst/>
                <a:latin typeface="+mn-lt"/>
                <a:ea typeface="+mn-ea"/>
                <a:cs typeface="+mn-cs"/>
              </a:rPr>
              <a:t>computational models.</a:t>
            </a:r>
            <a:r>
              <a:rPr lang="en-US" sz="1200" b="0" i="0" kern="120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915BAFEE-E08A-4969-966A-6DABD3046C50}" type="slidenum">
              <a:rPr lang="de-DE" smtClean="0"/>
              <a:t>6</a:t>
            </a:fld>
            <a:endParaRPr lang="de-DE"/>
          </a:p>
        </p:txBody>
      </p:sp>
    </p:spTree>
    <p:extLst>
      <p:ext uri="{BB962C8B-B14F-4D97-AF65-F5344CB8AC3E}">
        <p14:creationId xmlns:p14="http://schemas.microsoft.com/office/powerpoint/2010/main" val="21718703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latin typeface="+mn-lt"/>
                <a:ea typeface="+mn-ea"/>
                <a:cs typeface="+mn-cs"/>
              </a:rPr>
              <a:t>It allows you to infer mechanistic networks</a:t>
            </a:r>
            <a:r>
              <a:rPr lang="en-US" sz="1200" b="0" i="0" kern="1200" baseline="0" dirty="0" smtClean="0">
                <a:solidFill>
                  <a:schemeClr val="tx1"/>
                </a:solidFill>
                <a:latin typeface="+mn-lt"/>
                <a:ea typeface="+mn-ea"/>
                <a:cs typeface="+mn-cs"/>
              </a:rPr>
              <a:t> construct most plausible stories for what is occurring in your system based on CURRENT LITERATURE KNOWLEDGE AND YOUR DATA. </a:t>
            </a:r>
            <a:endParaRPr lang="en-US" sz="1200" b="0" i="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..such as how administering a specific compound</a:t>
            </a:r>
            <a:r>
              <a:rPr lang="en-US" sz="1200" kern="1200" baseline="0" dirty="0" smtClean="0">
                <a:solidFill>
                  <a:schemeClr val="tx1"/>
                </a:solidFill>
                <a:latin typeface="+mn-lt"/>
                <a:ea typeface="+mn-ea"/>
                <a:cs typeface="+mn-cs"/>
              </a:rPr>
              <a:t> could be affecting TH17 levels or colitis in my model. How certain knockout phenotypes would affect that outcome.</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5BAFEE-E08A-4969-966A-6DABD3046C50}" type="slidenum">
              <a:rPr lang="de-DE" smtClean="0"/>
              <a:t>7</a:t>
            </a:fld>
            <a:endParaRPr lang="de-DE"/>
          </a:p>
        </p:txBody>
      </p:sp>
    </p:spTree>
    <p:extLst>
      <p:ext uri="{BB962C8B-B14F-4D97-AF65-F5344CB8AC3E}">
        <p14:creationId xmlns:p14="http://schemas.microsoft.com/office/powerpoint/2010/main" val="2171870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kern="1200" dirty="0" smtClean="0">
                <a:solidFill>
                  <a:schemeClr val="tx1"/>
                </a:solidFill>
                <a:latin typeface="+mn-lt"/>
                <a:ea typeface="+mn-ea"/>
                <a:cs typeface="+mn-cs"/>
              </a:rPr>
              <a:t>…</a:t>
            </a:r>
            <a:r>
              <a:rPr lang="en-US" sz="1200" b="0" i="0" kern="1200" dirty="0" smtClean="0">
                <a:solidFill>
                  <a:schemeClr val="tx1"/>
                </a:solidFill>
                <a:latin typeface="+mn-lt"/>
                <a:ea typeface="+mn-ea"/>
                <a:cs typeface="+mn-cs"/>
              </a:rPr>
              <a:t>If</a:t>
            </a:r>
            <a:r>
              <a:rPr lang="en-US" sz="1200" b="0" i="0" kern="1200" baseline="0" dirty="0" smtClean="0">
                <a:solidFill>
                  <a:schemeClr val="tx1"/>
                </a:solidFill>
                <a:latin typeface="+mn-lt"/>
                <a:ea typeface="+mn-ea"/>
                <a:cs typeface="+mn-cs"/>
              </a:rPr>
              <a:t> applying perturbation to cells [macrophages] leads to different phenotypes in different conditions, then how can you use the expression data collected to create a plausible skeleton network?</a:t>
            </a:r>
          </a:p>
          <a:p>
            <a:r>
              <a:rPr lang="en-US" sz="1200" b="0" i="0" kern="1200" baseline="0" dirty="0" smtClean="0">
                <a:solidFill>
                  <a:schemeClr val="tx1"/>
                </a:solidFill>
                <a:latin typeface="+mn-lt"/>
                <a:ea typeface="+mn-ea"/>
                <a:cs typeface="+mn-cs"/>
              </a:rPr>
              <a:t>This then gives a hypothesis</a:t>
            </a:r>
            <a:endParaRPr lang="en-US" sz="1200" b="1" i="1"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5BAFEE-E08A-4969-966A-6DABD3046C50}" type="slidenum">
              <a:rPr lang="de-DE" smtClean="0"/>
              <a:t>8</a:t>
            </a:fld>
            <a:endParaRPr lang="de-DE"/>
          </a:p>
        </p:txBody>
      </p:sp>
    </p:spTree>
    <p:extLst>
      <p:ext uri="{BB962C8B-B14F-4D97-AF65-F5344CB8AC3E}">
        <p14:creationId xmlns:p14="http://schemas.microsoft.com/office/powerpoint/2010/main" val="2171870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1" kern="1200" dirty="0" smtClean="0">
                <a:solidFill>
                  <a:schemeClr val="tx1"/>
                </a:solidFill>
                <a:latin typeface="+mn-lt"/>
                <a:ea typeface="+mn-ea"/>
                <a:cs typeface="+mn-cs"/>
              </a:rPr>
              <a:t>[</a:t>
            </a:r>
            <a:r>
              <a:rPr lang="en-US" sz="1200" b="1" i="0" kern="1200" baseline="0" dirty="0" smtClean="0">
                <a:solidFill>
                  <a:schemeClr val="tx1"/>
                </a:solidFill>
                <a:latin typeface="+mn-lt"/>
                <a:ea typeface="+mn-ea"/>
                <a:cs typeface="+mn-cs"/>
              </a:rPr>
              <a:t>the modeling workflow- </a:t>
            </a:r>
            <a:r>
              <a:rPr lang="en-US" sz="1200" b="0" kern="1200" dirty="0" smtClean="0">
                <a:solidFill>
                  <a:schemeClr val="tx1"/>
                </a:solidFill>
                <a:effectLst/>
                <a:latin typeface="+mn-lt"/>
                <a:ea typeface="+mn-ea"/>
                <a:cs typeface="+mn-cs"/>
              </a:rPr>
              <a:t>to create </a:t>
            </a:r>
            <a:r>
              <a:rPr lang="en-US" sz="1200" b="1" kern="1200" dirty="0" smtClean="0">
                <a:solidFill>
                  <a:schemeClr val="tx1"/>
                </a:solidFill>
                <a:effectLst/>
                <a:latin typeface="+mn-lt"/>
                <a:ea typeface="+mn-ea"/>
                <a:cs typeface="+mn-cs"/>
              </a:rPr>
              <a:t>data-driven</a:t>
            </a:r>
            <a:r>
              <a:rPr lang="en-US" sz="1200" b="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predictive</a:t>
            </a:r>
            <a:r>
              <a:rPr lang="en-US" sz="1200" b="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comprehensive </a:t>
            </a:r>
            <a:r>
              <a:rPr lang="en-US" sz="1200" b="0" kern="1200" dirty="0" smtClean="0">
                <a:solidFill>
                  <a:schemeClr val="tx1"/>
                </a:solidFill>
                <a:effectLst/>
                <a:latin typeface="+mn-lt"/>
                <a:ea typeface="+mn-ea"/>
                <a:cs typeface="+mn-cs"/>
              </a:rPr>
              <a:t>computational models.]</a:t>
            </a:r>
          </a:p>
          <a:p>
            <a:r>
              <a:rPr lang="en-US" sz="1200" b="0" i="0" kern="1200" baseline="0" dirty="0" smtClean="0">
                <a:solidFill>
                  <a:schemeClr val="tx1"/>
                </a:solidFill>
                <a:latin typeface="+mn-lt"/>
                <a:ea typeface="+mn-ea"/>
                <a:cs typeface="+mn-cs"/>
              </a:rPr>
              <a:t>These can then be used to </a:t>
            </a:r>
            <a:r>
              <a:rPr lang="en-US" sz="1200" b="0" kern="1200" baseline="0" dirty="0" smtClean="0">
                <a:solidFill>
                  <a:schemeClr val="tx1"/>
                </a:solidFill>
                <a:effectLst/>
                <a:latin typeface="+mn-lt"/>
                <a:ea typeface="+mn-ea"/>
                <a:cs typeface="+mn-cs"/>
              </a:rPr>
              <a:t>create dynamic simulations in COPASI or ENISI </a:t>
            </a:r>
            <a:endParaRPr lang="en-US" sz="1200" b="1" i="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15BAFEE-E08A-4969-966A-6DABD3046C50}" type="slidenum">
              <a:rPr lang="de-DE" smtClean="0"/>
              <a:t>9</a:t>
            </a:fld>
            <a:endParaRPr lang="de-DE"/>
          </a:p>
        </p:txBody>
      </p:sp>
    </p:spTree>
    <p:extLst>
      <p:ext uri="{BB962C8B-B14F-4D97-AF65-F5344CB8AC3E}">
        <p14:creationId xmlns:p14="http://schemas.microsoft.com/office/powerpoint/2010/main" val="2171870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1">
    <p:spTree>
      <p:nvGrpSpPr>
        <p:cNvPr id="1" name=""/>
        <p:cNvGrpSpPr/>
        <p:nvPr/>
      </p:nvGrpSpPr>
      <p:grpSpPr>
        <a:xfrm>
          <a:off x="0" y="0"/>
          <a:ext cx="0" cy="0"/>
          <a:chOff x="0" y="0"/>
          <a:chExt cx="0" cy="0"/>
        </a:xfrm>
      </p:grpSpPr>
      <p:sp>
        <p:nvSpPr>
          <p:cNvPr id="10" name="Rechteck 9"/>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8" name="Bildplatzhalter 7"/>
          <p:cNvSpPr>
            <a:spLocks noGrp="1"/>
          </p:cNvSpPr>
          <p:nvPr>
            <p:ph type="pic" sz="quarter" idx="13" hasCustomPrompt="1"/>
          </p:nvPr>
        </p:nvSpPr>
        <p:spPr>
          <a:xfrm>
            <a:off x="-1" y="471600"/>
            <a:ext cx="9144000" cy="5004000"/>
          </a:xfrm>
          <a:solidFill>
            <a:srgbClr val="CDD7E5"/>
          </a:solidFill>
        </p:spPr>
        <p:txBody>
          <a:bodyPr anchor="b" anchorCtr="0"/>
          <a:lstStyle>
            <a:lvl1pPr algn="ctr">
              <a:defRPr sz="2400" baseline="0">
                <a:solidFill>
                  <a:schemeClr val="accent2"/>
                </a:solidFill>
              </a:defRPr>
            </a:lvl1pPr>
          </a:lstStyle>
          <a:p>
            <a:r>
              <a:rPr lang="en-GB" noProof="0" dirty="0" smtClean="0"/>
              <a:t>Use QuickSlide tab to insert picture</a:t>
            </a:r>
            <a:endParaRPr lang="en-GB" noProof="0" dirty="0"/>
          </a:p>
        </p:txBody>
      </p:sp>
      <p:sp>
        <p:nvSpPr>
          <p:cNvPr id="2" name="Titel 1"/>
          <p:cNvSpPr>
            <a:spLocks noGrp="1"/>
          </p:cNvSpPr>
          <p:nvPr>
            <p:ph type="ctrTitle" hasCustomPrompt="1"/>
          </p:nvPr>
        </p:nvSpPr>
        <p:spPr>
          <a:xfrm>
            <a:off x="2915770" y="5517290"/>
            <a:ext cx="6048000" cy="450000"/>
          </a:xfrm>
        </p:spPr>
        <p:txBody>
          <a:bodyPr anchor="t" anchorCtr="0"/>
          <a:lstStyle>
            <a:lvl1pPr>
              <a:defRPr/>
            </a:lvl1pPr>
          </a:lstStyle>
          <a:p>
            <a:r>
              <a:rPr lang="en-GB" dirty="0" smtClean="0"/>
              <a:t>Click to add title</a:t>
            </a:r>
            <a:endParaRPr lang="en-GB" dirty="0"/>
          </a:p>
        </p:txBody>
      </p:sp>
      <p:sp>
        <p:nvSpPr>
          <p:cNvPr id="3" name="Untertitel 2"/>
          <p:cNvSpPr>
            <a:spLocks noGrp="1"/>
          </p:cNvSpPr>
          <p:nvPr>
            <p:ph type="subTitle" idx="1" hasCustomPrompt="1"/>
          </p:nvPr>
        </p:nvSpPr>
        <p:spPr>
          <a:xfrm>
            <a:off x="2916000" y="6007020"/>
            <a:ext cx="3024000" cy="468000"/>
          </a:xfrm>
        </p:spPr>
        <p:txBody>
          <a:bodyPr anchor="b" anchorCtr="0"/>
          <a:lstStyle>
            <a:lvl1pPr marL="0" indent="0" algn="l">
              <a:buNone/>
              <a:defRPr sz="1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or author</a:t>
            </a:r>
            <a:endParaRPr lang="en-GB"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1" name="Textplatzhalter 10"/>
          <p:cNvSpPr>
            <a:spLocks noGrp="1"/>
          </p:cNvSpPr>
          <p:nvPr>
            <p:ph type="body" sz="quarter" idx="14" hasCustomPrompt="1"/>
          </p:nvPr>
        </p:nvSpPr>
        <p:spPr>
          <a:xfrm>
            <a:off x="536400" y="6007020"/>
            <a:ext cx="1800000" cy="468000"/>
          </a:xfrm>
        </p:spPr>
        <p:txBody>
          <a:bodyPr anchor="b" anchorCtr="0"/>
          <a:lstStyle>
            <a:lvl1pPr>
              <a:defRPr sz="1400" baseline="0"/>
            </a:lvl1pPr>
          </a:lstStyle>
          <a:p>
            <a:pPr lvl="0"/>
            <a:r>
              <a:rPr lang="en-GB" dirty="0" smtClean="0"/>
              <a:t>Click to add date</a:t>
            </a:r>
            <a:endParaRPr lang="en-GB" dirty="0"/>
          </a:p>
        </p:txBody>
      </p:sp>
    </p:spTree>
    <p:extLst>
      <p:ext uri="{BB962C8B-B14F-4D97-AF65-F5344CB8AC3E}">
        <p14:creationId xmlns:p14="http://schemas.microsoft.com/office/powerpoint/2010/main" val="18473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ide picture (b)">
    <p:spTree>
      <p:nvGrpSpPr>
        <p:cNvPr id="1" name=""/>
        <p:cNvGrpSpPr/>
        <p:nvPr/>
      </p:nvGrpSpPr>
      <p:grpSpPr>
        <a:xfrm>
          <a:off x="0" y="0"/>
          <a:ext cx="0" cy="0"/>
          <a:chOff x="0" y="0"/>
          <a:chExt cx="0" cy="0"/>
        </a:xfrm>
      </p:grpSpPr>
      <p:sp>
        <p:nvSpPr>
          <p:cNvPr id="11" name="Rechteck 10"/>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0" name="Rechteck 9"/>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dirty="0" smtClean="0"/>
              <a:t>Click to add subtitle</a:t>
            </a:r>
            <a:endParaRPr lang="en-GB" dirty="0"/>
          </a:p>
        </p:txBody>
      </p:sp>
      <p:sp>
        <p:nvSpPr>
          <p:cNvPr id="8" name="Bildplatzhalter 7"/>
          <p:cNvSpPr>
            <a:spLocks noGrp="1"/>
          </p:cNvSpPr>
          <p:nvPr>
            <p:ph type="pic" sz="quarter" idx="14" hasCustomPrompt="1"/>
          </p:nvPr>
        </p:nvSpPr>
        <p:spPr>
          <a:xfrm>
            <a:off x="684610" y="1268700"/>
            <a:ext cx="8280000" cy="5040000"/>
          </a:xfrm>
          <a:solidFill>
            <a:srgbClr val="CDD7E5"/>
          </a:solidFill>
        </p:spPr>
        <p:txBody>
          <a:bodyPr anchor="b" anchorCtr="0"/>
          <a:lstStyle>
            <a:lvl1pPr algn="ctr">
              <a:defRPr sz="2400" baseline="0">
                <a:solidFill>
                  <a:schemeClr val="accent2"/>
                </a:solidFill>
              </a:defRPr>
            </a:lvl1pPr>
          </a:lstStyle>
          <a:p>
            <a:r>
              <a:rPr lang="en-GB" noProof="0" dirty="0" smtClean="0"/>
              <a:t>Use QuickSlide tab to insert picture</a:t>
            </a:r>
            <a:endParaRPr lang="en-GB" noProof="0" dirty="0"/>
          </a:p>
        </p:txBody>
      </p:sp>
      <p:sp>
        <p:nvSpPr>
          <p:cNvPr id="7" name="Textplatzhalter 6"/>
          <p:cNvSpPr>
            <a:spLocks noGrp="1"/>
          </p:cNvSpPr>
          <p:nvPr>
            <p:ph type="body" sz="quarter" idx="15" hasCustomPrompt="1"/>
          </p:nvPr>
        </p:nvSpPr>
        <p:spPr>
          <a:xfrm>
            <a:off x="5652000" y="3141140"/>
            <a:ext cx="3312000" cy="1296000"/>
          </a:xfrm>
          <a:solidFill>
            <a:srgbClr val="FFFFFF">
              <a:alpha val="50196"/>
            </a:srgbClr>
          </a:solidFill>
        </p:spPr>
        <p:txBody>
          <a:bodyPr anchor="ctr" anchorCtr="0"/>
          <a:lstStyle>
            <a:lvl1pPr algn="r">
              <a:defRPr baseline="0"/>
            </a:lvl1pPr>
          </a:lstStyle>
          <a:p>
            <a:pPr lvl="0"/>
            <a:r>
              <a:rPr lang="en-GB" smtClean="0"/>
              <a:t>Click to add text</a:t>
            </a:r>
            <a:endParaRPr lang="en-GB" dirty="0"/>
          </a:p>
        </p:txBody>
      </p:sp>
    </p:spTree>
    <p:extLst>
      <p:ext uri="{BB962C8B-B14F-4D97-AF65-F5344CB8AC3E}">
        <p14:creationId xmlns:p14="http://schemas.microsoft.com/office/powerpoint/2010/main" val="3275029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1 content (b)">
    <p:spTree>
      <p:nvGrpSpPr>
        <p:cNvPr id="1" name=""/>
        <p:cNvGrpSpPr/>
        <p:nvPr/>
      </p:nvGrpSpPr>
      <p:grpSpPr>
        <a:xfrm>
          <a:off x="0" y="0"/>
          <a:ext cx="0" cy="0"/>
          <a:chOff x="0" y="0"/>
          <a:chExt cx="0" cy="0"/>
        </a:xfrm>
      </p:grpSpPr>
      <p:sp>
        <p:nvSpPr>
          <p:cNvPr id="8" name="Rechteck 7"/>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7" name="Rechteck 6"/>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268700"/>
            <a:ext cx="8280000" cy="5040000"/>
          </a:xfrm>
        </p:spPr>
        <p:txBody>
          <a:body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Tree>
    <p:extLst>
      <p:ext uri="{BB962C8B-B14F-4D97-AF65-F5344CB8AC3E}">
        <p14:creationId xmlns:p14="http://schemas.microsoft.com/office/powerpoint/2010/main" val="630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2 columns (b)">
    <p:spTree>
      <p:nvGrpSpPr>
        <p:cNvPr id="1" name=""/>
        <p:cNvGrpSpPr/>
        <p:nvPr/>
      </p:nvGrpSpPr>
      <p:grpSpPr>
        <a:xfrm>
          <a:off x="0" y="0"/>
          <a:ext cx="0" cy="0"/>
          <a:chOff x="0" y="0"/>
          <a:chExt cx="0" cy="0"/>
        </a:xfrm>
      </p:grpSpPr>
      <p:sp>
        <p:nvSpPr>
          <p:cNvPr id="9" name="Rechteck 8"/>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8" name="Rechteck 7"/>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268700"/>
            <a:ext cx="4068000" cy="504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1" name="Inhaltsplatzhalter 10"/>
          <p:cNvSpPr>
            <a:spLocks noGrp="1"/>
          </p:cNvSpPr>
          <p:nvPr>
            <p:ph sz="quarter" idx="14" hasCustomPrompt="1"/>
          </p:nvPr>
        </p:nvSpPr>
        <p:spPr>
          <a:xfrm>
            <a:off x="4896610" y="1268700"/>
            <a:ext cx="4068000" cy="504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3568198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2 columns with headline (b)">
    <p:spTree>
      <p:nvGrpSpPr>
        <p:cNvPr id="1" name=""/>
        <p:cNvGrpSpPr/>
        <p:nvPr/>
      </p:nvGrpSpPr>
      <p:grpSpPr>
        <a:xfrm>
          <a:off x="0" y="0"/>
          <a:ext cx="0" cy="0"/>
          <a:chOff x="0" y="0"/>
          <a:chExt cx="0" cy="0"/>
        </a:xfrm>
      </p:grpSpPr>
      <p:sp>
        <p:nvSpPr>
          <p:cNvPr id="11" name="Rechteck 10"/>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0" name="Rechteck 9"/>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628700"/>
            <a:ext cx="4068000" cy="468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683460" y="1268700"/>
            <a:ext cx="4068000" cy="360000"/>
          </a:xfrm>
        </p:spPr>
        <p:txBody>
          <a:bodyPr anchor="ctr" anchorCtr="0"/>
          <a:lstStyle>
            <a:lvl1pPr>
              <a:defRPr baseline="0"/>
            </a:lvl1pPr>
          </a:lstStyle>
          <a:p>
            <a:pPr lvl="0"/>
            <a:r>
              <a:rPr lang="en-GB" dirty="0" smtClean="0"/>
              <a:t>Headline</a:t>
            </a:r>
            <a:endParaRPr lang="en-GB" dirty="0"/>
          </a:p>
        </p:txBody>
      </p:sp>
      <p:sp>
        <p:nvSpPr>
          <p:cNvPr id="9" name="Textplatzhalter 7"/>
          <p:cNvSpPr>
            <a:spLocks noGrp="1"/>
          </p:cNvSpPr>
          <p:nvPr>
            <p:ph type="body" sz="quarter" idx="14" hasCustomPrompt="1"/>
          </p:nvPr>
        </p:nvSpPr>
        <p:spPr>
          <a:xfrm>
            <a:off x="4896610" y="1268700"/>
            <a:ext cx="4068000" cy="360000"/>
          </a:xfrm>
        </p:spPr>
        <p:txBody>
          <a:bodyPr anchor="ctr" anchorCtr="0"/>
          <a:lstStyle>
            <a:lvl1pPr>
              <a:defRPr baseline="0"/>
            </a:lvl1pPr>
          </a:lstStyle>
          <a:p>
            <a:pPr lvl="0"/>
            <a:r>
              <a:rPr lang="en-GB" dirty="0" smtClean="0"/>
              <a:t>Headline</a:t>
            </a:r>
            <a:endParaRPr lang="en-GB" dirty="0"/>
          </a:p>
        </p:txBody>
      </p:sp>
      <p:sp>
        <p:nvSpPr>
          <p:cNvPr id="12"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3" name="Inhaltsplatzhalter 12"/>
          <p:cNvSpPr>
            <a:spLocks noGrp="1"/>
          </p:cNvSpPr>
          <p:nvPr>
            <p:ph sz="quarter" idx="17" hasCustomPrompt="1"/>
          </p:nvPr>
        </p:nvSpPr>
        <p:spPr>
          <a:xfrm>
            <a:off x="4896610" y="1628750"/>
            <a:ext cx="4068000" cy="468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1281419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 4 contents (b)">
    <p:spTree>
      <p:nvGrpSpPr>
        <p:cNvPr id="1" name=""/>
        <p:cNvGrpSpPr/>
        <p:nvPr/>
      </p:nvGrpSpPr>
      <p:grpSpPr>
        <a:xfrm>
          <a:off x="0" y="0"/>
          <a:ext cx="0" cy="0"/>
          <a:chOff x="0" y="0"/>
          <a:chExt cx="0" cy="0"/>
        </a:xfrm>
      </p:grpSpPr>
      <p:sp>
        <p:nvSpPr>
          <p:cNvPr id="13" name="Rechteck 12"/>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2" name="Rechteck 11"/>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268700"/>
            <a:ext cx="4068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9" name="Inhaltsplatzhalter 2"/>
          <p:cNvSpPr>
            <a:spLocks noGrp="1"/>
          </p:cNvSpPr>
          <p:nvPr>
            <p:ph idx="15" hasCustomPrompt="1"/>
          </p:nvPr>
        </p:nvSpPr>
        <p:spPr>
          <a:xfrm>
            <a:off x="683460" y="3861400"/>
            <a:ext cx="4068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1" name="Inhaltsplatzhalter 2"/>
          <p:cNvSpPr>
            <a:spLocks noGrp="1"/>
          </p:cNvSpPr>
          <p:nvPr>
            <p:ph idx="16" hasCustomPrompt="1"/>
          </p:nvPr>
        </p:nvSpPr>
        <p:spPr>
          <a:xfrm>
            <a:off x="4896610" y="3861400"/>
            <a:ext cx="4068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8" name="Inhaltsplatzhalter 7"/>
          <p:cNvSpPr>
            <a:spLocks noGrp="1"/>
          </p:cNvSpPr>
          <p:nvPr>
            <p:ph sz="quarter" idx="17" hasCustomPrompt="1"/>
          </p:nvPr>
        </p:nvSpPr>
        <p:spPr>
          <a:xfrm>
            <a:off x="4896610" y="1268700"/>
            <a:ext cx="4068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2624520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4 contents with headline (b)">
    <p:spTree>
      <p:nvGrpSpPr>
        <p:cNvPr id="1" name=""/>
        <p:cNvGrpSpPr/>
        <p:nvPr/>
      </p:nvGrpSpPr>
      <p:grpSpPr>
        <a:xfrm>
          <a:off x="0" y="0"/>
          <a:ext cx="0" cy="0"/>
          <a:chOff x="0" y="0"/>
          <a:chExt cx="0" cy="0"/>
        </a:xfrm>
      </p:grpSpPr>
      <p:sp>
        <p:nvSpPr>
          <p:cNvPr id="16" name="Rechteck 15"/>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5" name="Rechteck 14"/>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628700"/>
            <a:ext cx="4068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683460" y="1268700"/>
            <a:ext cx="4068000" cy="360000"/>
          </a:xfrm>
        </p:spPr>
        <p:txBody>
          <a:bodyPr anchor="ctr" anchorCtr="0"/>
          <a:lstStyle>
            <a:lvl1pPr>
              <a:defRPr baseline="0"/>
            </a:lvl1pPr>
          </a:lstStyle>
          <a:p>
            <a:pPr lvl="0"/>
            <a:r>
              <a:rPr lang="en-GB" dirty="0" smtClean="0"/>
              <a:t>Headline</a:t>
            </a:r>
            <a:endParaRPr lang="en-GB" dirty="0"/>
          </a:p>
        </p:txBody>
      </p:sp>
      <p:sp>
        <p:nvSpPr>
          <p:cNvPr id="9" name="Textplatzhalter 7"/>
          <p:cNvSpPr>
            <a:spLocks noGrp="1"/>
          </p:cNvSpPr>
          <p:nvPr>
            <p:ph type="body" sz="quarter" idx="14" hasCustomPrompt="1"/>
          </p:nvPr>
        </p:nvSpPr>
        <p:spPr>
          <a:xfrm>
            <a:off x="4896000" y="1268700"/>
            <a:ext cx="4068000" cy="360000"/>
          </a:xfrm>
        </p:spPr>
        <p:txBody>
          <a:bodyPr anchor="ctr" anchorCtr="0"/>
          <a:lstStyle>
            <a:lvl1pPr>
              <a:defRPr baseline="0"/>
            </a:lvl1pPr>
          </a:lstStyle>
          <a:p>
            <a:pPr lvl="0"/>
            <a:r>
              <a:rPr lang="en-GB" dirty="0" smtClean="0"/>
              <a:t>Headline</a:t>
            </a:r>
            <a:endParaRPr lang="en-GB" dirty="0"/>
          </a:p>
        </p:txBody>
      </p:sp>
      <p:sp>
        <p:nvSpPr>
          <p:cNvPr id="12"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dirty="0" smtClean="0"/>
              <a:t>Click to add subtitle</a:t>
            </a:r>
            <a:endParaRPr lang="en-GB" dirty="0"/>
          </a:p>
        </p:txBody>
      </p:sp>
      <p:sp>
        <p:nvSpPr>
          <p:cNvPr id="10" name="Inhaltsplatzhalter 2"/>
          <p:cNvSpPr>
            <a:spLocks noGrp="1"/>
          </p:cNvSpPr>
          <p:nvPr>
            <p:ph idx="17" hasCustomPrompt="1"/>
          </p:nvPr>
        </p:nvSpPr>
        <p:spPr>
          <a:xfrm>
            <a:off x="683460" y="4221110"/>
            <a:ext cx="4068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1" name="Inhaltsplatzhalter 2"/>
          <p:cNvSpPr>
            <a:spLocks noGrp="1"/>
          </p:cNvSpPr>
          <p:nvPr>
            <p:ph idx="18" hasCustomPrompt="1"/>
          </p:nvPr>
        </p:nvSpPr>
        <p:spPr>
          <a:xfrm>
            <a:off x="4896610" y="4221110"/>
            <a:ext cx="4068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3" name="Textplatzhalter 7"/>
          <p:cNvSpPr>
            <a:spLocks noGrp="1"/>
          </p:cNvSpPr>
          <p:nvPr>
            <p:ph type="body" sz="quarter" idx="19" hasCustomPrompt="1"/>
          </p:nvPr>
        </p:nvSpPr>
        <p:spPr>
          <a:xfrm>
            <a:off x="683460" y="3861110"/>
            <a:ext cx="4068000" cy="360000"/>
          </a:xfrm>
        </p:spPr>
        <p:txBody>
          <a:bodyPr anchor="ctr" anchorCtr="0"/>
          <a:lstStyle>
            <a:lvl1pPr>
              <a:defRPr baseline="0"/>
            </a:lvl1pPr>
          </a:lstStyle>
          <a:p>
            <a:pPr lvl="0"/>
            <a:r>
              <a:rPr lang="en-GB" dirty="0" smtClean="0"/>
              <a:t>Headline</a:t>
            </a:r>
            <a:endParaRPr lang="en-GB" dirty="0"/>
          </a:p>
        </p:txBody>
      </p:sp>
      <p:sp>
        <p:nvSpPr>
          <p:cNvPr id="14" name="Textplatzhalter 7"/>
          <p:cNvSpPr>
            <a:spLocks noGrp="1"/>
          </p:cNvSpPr>
          <p:nvPr>
            <p:ph type="body" sz="quarter" idx="20" hasCustomPrompt="1"/>
          </p:nvPr>
        </p:nvSpPr>
        <p:spPr>
          <a:xfrm>
            <a:off x="4895460" y="3861110"/>
            <a:ext cx="4068000" cy="360000"/>
          </a:xfrm>
        </p:spPr>
        <p:txBody>
          <a:bodyPr anchor="ctr" anchorCtr="0"/>
          <a:lstStyle>
            <a:lvl1pPr>
              <a:defRPr baseline="0"/>
            </a:lvl1pPr>
          </a:lstStyle>
          <a:p>
            <a:pPr lvl="0"/>
            <a:r>
              <a:rPr lang="en-GB" dirty="0" smtClean="0"/>
              <a:t>Headline</a:t>
            </a:r>
            <a:endParaRPr lang="en-GB" dirty="0"/>
          </a:p>
        </p:txBody>
      </p:sp>
      <p:sp>
        <p:nvSpPr>
          <p:cNvPr id="17" name="Inhaltsplatzhalter 16"/>
          <p:cNvSpPr>
            <a:spLocks noGrp="1"/>
          </p:cNvSpPr>
          <p:nvPr>
            <p:ph sz="quarter" idx="21" hasCustomPrompt="1"/>
          </p:nvPr>
        </p:nvSpPr>
        <p:spPr>
          <a:xfrm>
            <a:off x="4896610" y="1628750"/>
            <a:ext cx="4068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1096674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 4 contents with comment (b)">
    <p:spTree>
      <p:nvGrpSpPr>
        <p:cNvPr id="1" name=""/>
        <p:cNvGrpSpPr/>
        <p:nvPr/>
      </p:nvGrpSpPr>
      <p:grpSpPr>
        <a:xfrm>
          <a:off x="0" y="0"/>
          <a:ext cx="0" cy="0"/>
          <a:chOff x="0" y="0"/>
          <a:chExt cx="0" cy="0"/>
        </a:xfrm>
      </p:grpSpPr>
      <p:sp>
        <p:nvSpPr>
          <p:cNvPr id="19" name="Rechteck 18"/>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4" name="Rechteck 13"/>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268700"/>
            <a:ext cx="4068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2"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0" name="Inhaltsplatzhalter 2"/>
          <p:cNvSpPr>
            <a:spLocks noGrp="1"/>
          </p:cNvSpPr>
          <p:nvPr>
            <p:ph idx="17" hasCustomPrompt="1"/>
          </p:nvPr>
        </p:nvSpPr>
        <p:spPr>
          <a:xfrm>
            <a:off x="683460" y="3861060"/>
            <a:ext cx="4068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3" name="Textplatzhalter 7"/>
          <p:cNvSpPr>
            <a:spLocks noGrp="1"/>
          </p:cNvSpPr>
          <p:nvPr>
            <p:ph type="body" sz="quarter" idx="19" hasCustomPrompt="1"/>
          </p:nvPr>
        </p:nvSpPr>
        <p:spPr>
          <a:xfrm>
            <a:off x="683460" y="5805400"/>
            <a:ext cx="4068000" cy="504000"/>
          </a:xfrm>
        </p:spPr>
        <p:txBody>
          <a:bodyPr anchor="t" anchorCtr="0"/>
          <a:lstStyle>
            <a:lvl1pPr>
              <a:defRPr sz="1000" baseline="0"/>
            </a:lvl1pPr>
          </a:lstStyle>
          <a:p>
            <a:pPr lvl="0"/>
            <a:r>
              <a:rPr lang="en-GB" dirty="0" smtClean="0"/>
              <a:t>Comment</a:t>
            </a:r>
            <a:endParaRPr lang="en-GB" dirty="0"/>
          </a:p>
        </p:txBody>
      </p:sp>
      <p:sp>
        <p:nvSpPr>
          <p:cNvPr id="15" name="Inhaltsplatzhalter 2"/>
          <p:cNvSpPr>
            <a:spLocks noGrp="1"/>
          </p:cNvSpPr>
          <p:nvPr>
            <p:ph idx="21" hasCustomPrompt="1"/>
          </p:nvPr>
        </p:nvSpPr>
        <p:spPr>
          <a:xfrm>
            <a:off x="4896610" y="1268700"/>
            <a:ext cx="4068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6" name="Textplatzhalter 7"/>
          <p:cNvSpPr>
            <a:spLocks noGrp="1"/>
          </p:cNvSpPr>
          <p:nvPr>
            <p:ph type="body" sz="quarter" idx="22" hasCustomPrompt="1"/>
          </p:nvPr>
        </p:nvSpPr>
        <p:spPr>
          <a:xfrm>
            <a:off x="4896610" y="3213040"/>
            <a:ext cx="4068000" cy="504000"/>
          </a:xfrm>
        </p:spPr>
        <p:txBody>
          <a:bodyPr anchor="t" anchorCtr="0"/>
          <a:lstStyle>
            <a:lvl1pPr>
              <a:defRPr sz="1000" baseline="0"/>
            </a:lvl1pPr>
          </a:lstStyle>
          <a:p>
            <a:pPr lvl="0"/>
            <a:r>
              <a:rPr lang="en-GB" dirty="0" smtClean="0"/>
              <a:t>Comment</a:t>
            </a:r>
            <a:endParaRPr lang="en-GB" dirty="0"/>
          </a:p>
        </p:txBody>
      </p:sp>
      <p:sp>
        <p:nvSpPr>
          <p:cNvPr id="17" name="Inhaltsplatzhalter 2"/>
          <p:cNvSpPr>
            <a:spLocks noGrp="1"/>
          </p:cNvSpPr>
          <p:nvPr>
            <p:ph idx="23" hasCustomPrompt="1"/>
          </p:nvPr>
        </p:nvSpPr>
        <p:spPr>
          <a:xfrm>
            <a:off x="4896610" y="3861060"/>
            <a:ext cx="4068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8" name="Textplatzhalter 7"/>
          <p:cNvSpPr>
            <a:spLocks noGrp="1"/>
          </p:cNvSpPr>
          <p:nvPr>
            <p:ph type="body" sz="quarter" idx="24" hasCustomPrompt="1"/>
          </p:nvPr>
        </p:nvSpPr>
        <p:spPr>
          <a:xfrm>
            <a:off x="4896610" y="5805400"/>
            <a:ext cx="4068000" cy="504000"/>
          </a:xfrm>
        </p:spPr>
        <p:txBody>
          <a:bodyPr anchor="t" anchorCtr="0"/>
          <a:lstStyle>
            <a:lvl1pPr>
              <a:defRPr sz="1000" baseline="0"/>
            </a:lvl1pPr>
          </a:lstStyle>
          <a:p>
            <a:pPr lvl="0"/>
            <a:r>
              <a:rPr lang="en-GB" dirty="0" smtClean="0"/>
              <a:t>Comment</a:t>
            </a:r>
            <a:endParaRPr lang="en-GB" dirty="0"/>
          </a:p>
        </p:txBody>
      </p:sp>
      <p:sp>
        <p:nvSpPr>
          <p:cNvPr id="21" name="Textplatzhalter 7"/>
          <p:cNvSpPr>
            <a:spLocks noGrp="1"/>
          </p:cNvSpPr>
          <p:nvPr>
            <p:ph type="body" sz="quarter" idx="26" hasCustomPrompt="1"/>
          </p:nvPr>
        </p:nvSpPr>
        <p:spPr>
          <a:xfrm>
            <a:off x="683460" y="3213040"/>
            <a:ext cx="4068000" cy="504000"/>
          </a:xfrm>
        </p:spPr>
        <p:txBody>
          <a:bodyPr anchor="t" anchorCtr="0"/>
          <a:lstStyle>
            <a:lvl1pPr>
              <a:defRPr sz="1000" baseline="0"/>
            </a:lvl1pPr>
          </a:lstStyle>
          <a:p>
            <a:pPr lvl="0"/>
            <a:r>
              <a:rPr lang="en-GB" dirty="0" smtClean="0"/>
              <a:t>Comment</a:t>
            </a:r>
            <a:endParaRPr lang="en-GB" dirty="0"/>
          </a:p>
        </p:txBody>
      </p:sp>
    </p:spTree>
    <p:extLst>
      <p:ext uri="{BB962C8B-B14F-4D97-AF65-F5344CB8AC3E}">
        <p14:creationId xmlns:p14="http://schemas.microsoft.com/office/powerpoint/2010/main" val="36752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3 columns (b)">
    <p:spTree>
      <p:nvGrpSpPr>
        <p:cNvPr id="1" name=""/>
        <p:cNvGrpSpPr/>
        <p:nvPr/>
      </p:nvGrpSpPr>
      <p:grpSpPr>
        <a:xfrm>
          <a:off x="0" y="0"/>
          <a:ext cx="0" cy="0"/>
          <a:chOff x="0" y="0"/>
          <a:chExt cx="0" cy="0"/>
        </a:xfrm>
      </p:grpSpPr>
      <p:sp>
        <p:nvSpPr>
          <p:cNvPr id="11" name="Rechteck 10"/>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9" name="Rechteck 8"/>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268700"/>
            <a:ext cx="2664000" cy="504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8" name="Inhaltsplatzhalter 2"/>
          <p:cNvSpPr>
            <a:spLocks noGrp="1"/>
          </p:cNvSpPr>
          <p:nvPr>
            <p:ph idx="14" hasCustomPrompt="1"/>
          </p:nvPr>
        </p:nvSpPr>
        <p:spPr>
          <a:xfrm>
            <a:off x="6300610" y="1268700"/>
            <a:ext cx="2664000" cy="504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2" name="Inhaltsplatzhalter 11"/>
          <p:cNvSpPr>
            <a:spLocks noGrp="1"/>
          </p:cNvSpPr>
          <p:nvPr>
            <p:ph sz="quarter" idx="15" hasCustomPrompt="1"/>
          </p:nvPr>
        </p:nvSpPr>
        <p:spPr>
          <a:xfrm>
            <a:off x="3492035" y="1268700"/>
            <a:ext cx="2664000" cy="504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1931573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3 columns with headline (b)">
    <p:spTree>
      <p:nvGrpSpPr>
        <p:cNvPr id="1" name=""/>
        <p:cNvGrpSpPr/>
        <p:nvPr/>
      </p:nvGrpSpPr>
      <p:grpSpPr>
        <a:xfrm>
          <a:off x="0" y="0"/>
          <a:ext cx="0" cy="0"/>
          <a:chOff x="0" y="0"/>
          <a:chExt cx="0" cy="0"/>
        </a:xfrm>
      </p:grpSpPr>
      <p:sp>
        <p:nvSpPr>
          <p:cNvPr id="14" name="Rechteck 13"/>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3" name="Rechteck 12"/>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628700"/>
            <a:ext cx="2664000" cy="468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683460" y="1268700"/>
            <a:ext cx="2664000" cy="360000"/>
          </a:xfrm>
        </p:spPr>
        <p:txBody>
          <a:bodyPr anchor="ctr" anchorCtr="0"/>
          <a:lstStyle>
            <a:lvl1pPr>
              <a:defRPr baseline="0"/>
            </a:lvl1pPr>
          </a:lstStyle>
          <a:p>
            <a:pPr lvl="0"/>
            <a:r>
              <a:rPr lang="en-GB" dirty="0" smtClean="0"/>
              <a:t>Headline</a:t>
            </a:r>
            <a:endParaRPr lang="en-GB" dirty="0"/>
          </a:p>
        </p:txBody>
      </p:sp>
      <p:sp>
        <p:nvSpPr>
          <p:cNvPr id="9" name="Textplatzhalter 7"/>
          <p:cNvSpPr>
            <a:spLocks noGrp="1"/>
          </p:cNvSpPr>
          <p:nvPr>
            <p:ph type="body" sz="quarter" idx="14" hasCustomPrompt="1"/>
          </p:nvPr>
        </p:nvSpPr>
        <p:spPr>
          <a:xfrm>
            <a:off x="6300610" y="1268700"/>
            <a:ext cx="2664000" cy="360000"/>
          </a:xfrm>
        </p:spPr>
        <p:txBody>
          <a:bodyPr anchor="ctr" anchorCtr="0"/>
          <a:lstStyle>
            <a:lvl1pPr>
              <a:defRPr baseline="0"/>
            </a:lvl1pPr>
          </a:lstStyle>
          <a:p>
            <a:pPr lvl="0"/>
            <a:r>
              <a:rPr lang="en-GB" dirty="0" smtClean="0"/>
              <a:t>Headline</a:t>
            </a:r>
            <a:endParaRPr lang="en-GB" dirty="0"/>
          </a:p>
        </p:txBody>
      </p:sp>
      <p:sp>
        <p:nvSpPr>
          <p:cNvPr id="12"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0" name="Inhaltsplatzhalter 2"/>
          <p:cNvSpPr>
            <a:spLocks noGrp="1"/>
          </p:cNvSpPr>
          <p:nvPr>
            <p:ph idx="17" hasCustomPrompt="1"/>
          </p:nvPr>
        </p:nvSpPr>
        <p:spPr>
          <a:xfrm>
            <a:off x="3492035" y="1628700"/>
            <a:ext cx="2664000" cy="468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1" name="Textplatzhalter 7"/>
          <p:cNvSpPr>
            <a:spLocks noGrp="1"/>
          </p:cNvSpPr>
          <p:nvPr>
            <p:ph type="body" sz="quarter" idx="18" hasCustomPrompt="1"/>
          </p:nvPr>
        </p:nvSpPr>
        <p:spPr>
          <a:xfrm>
            <a:off x="3492035" y="1268700"/>
            <a:ext cx="2664000" cy="360000"/>
          </a:xfrm>
        </p:spPr>
        <p:txBody>
          <a:bodyPr anchor="ctr" anchorCtr="0"/>
          <a:lstStyle>
            <a:lvl1pPr>
              <a:defRPr baseline="0"/>
            </a:lvl1pPr>
          </a:lstStyle>
          <a:p>
            <a:pPr lvl="0"/>
            <a:r>
              <a:rPr lang="en-GB" dirty="0" smtClean="0"/>
              <a:t>Headline</a:t>
            </a:r>
            <a:endParaRPr lang="en-GB" dirty="0"/>
          </a:p>
        </p:txBody>
      </p:sp>
      <p:sp>
        <p:nvSpPr>
          <p:cNvPr id="15" name="Inhaltsplatzhalter 14"/>
          <p:cNvSpPr>
            <a:spLocks noGrp="1"/>
          </p:cNvSpPr>
          <p:nvPr>
            <p:ph sz="quarter" idx="19" hasCustomPrompt="1"/>
          </p:nvPr>
        </p:nvSpPr>
        <p:spPr>
          <a:xfrm>
            <a:off x="6300610" y="1628700"/>
            <a:ext cx="2664000" cy="468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139803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6 contents">
    <p:spTree>
      <p:nvGrpSpPr>
        <p:cNvPr id="1" name=""/>
        <p:cNvGrpSpPr/>
        <p:nvPr/>
      </p:nvGrpSpPr>
      <p:grpSpPr>
        <a:xfrm>
          <a:off x="0" y="0"/>
          <a:ext cx="0" cy="0"/>
          <a:chOff x="0" y="0"/>
          <a:chExt cx="0" cy="0"/>
        </a:xfrm>
      </p:grpSpPr>
      <p:sp>
        <p:nvSpPr>
          <p:cNvPr id="15" name="Rechteck 14"/>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4" name="Rechteck 13"/>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268700"/>
            <a:ext cx="2664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0"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9" name="Inhaltsplatzhalter 2"/>
          <p:cNvSpPr>
            <a:spLocks noGrp="1"/>
          </p:cNvSpPr>
          <p:nvPr>
            <p:ph idx="15" hasCustomPrompt="1"/>
          </p:nvPr>
        </p:nvSpPr>
        <p:spPr>
          <a:xfrm>
            <a:off x="683460" y="3861400"/>
            <a:ext cx="2664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1" name="Inhaltsplatzhalter 2"/>
          <p:cNvSpPr>
            <a:spLocks noGrp="1"/>
          </p:cNvSpPr>
          <p:nvPr>
            <p:ph idx="16" hasCustomPrompt="1"/>
          </p:nvPr>
        </p:nvSpPr>
        <p:spPr>
          <a:xfrm>
            <a:off x="6300610" y="3861400"/>
            <a:ext cx="2664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2" name="Inhaltsplatzhalter 2"/>
          <p:cNvSpPr>
            <a:spLocks noGrp="1"/>
          </p:cNvSpPr>
          <p:nvPr>
            <p:ph idx="17" hasCustomPrompt="1"/>
          </p:nvPr>
        </p:nvSpPr>
        <p:spPr>
          <a:xfrm>
            <a:off x="3492035" y="1268700"/>
            <a:ext cx="2664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3" name="Inhaltsplatzhalter 2"/>
          <p:cNvSpPr>
            <a:spLocks noGrp="1"/>
          </p:cNvSpPr>
          <p:nvPr>
            <p:ph idx="18" hasCustomPrompt="1"/>
          </p:nvPr>
        </p:nvSpPr>
        <p:spPr>
          <a:xfrm>
            <a:off x="3492035" y="3861400"/>
            <a:ext cx="2664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8" name="Inhaltsplatzhalter 7"/>
          <p:cNvSpPr>
            <a:spLocks noGrp="1"/>
          </p:cNvSpPr>
          <p:nvPr>
            <p:ph sz="quarter" idx="19" hasCustomPrompt="1"/>
          </p:nvPr>
        </p:nvSpPr>
        <p:spPr>
          <a:xfrm>
            <a:off x="6300610" y="1268700"/>
            <a:ext cx="2664000" cy="244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3135597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age 2">
    <p:spTree>
      <p:nvGrpSpPr>
        <p:cNvPr id="1" name=""/>
        <p:cNvGrpSpPr/>
        <p:nvPr/>
      </p:nvGrpSpPr>
      <p:grpSpPr>
        <a:xfrm>
          <a:off x="0" y="0"/>
          <a:ext cx="0" cy="0"/>
          <a:chOff x="0" y="0"/>
          <a:chExt cx="0" cy="0"/>
        </a:xfrm>
      </p:grpSpPr>
      <p:sp>
        <p:nvSpPr>
          <p:cNvPr id="7" name="Rechteck 6"/>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8" name="Bildplatzhalter 7"/>
          <p:cNvSpPr>
            <a:spLocks noGrp="1"/>
          </p:cNvSpPr>
          <p:nvPr>
            <p:ph type="pic" sz="quarter" idx="13" hasCustomPrompt="1"/>
          </p:nvPr>
        </p:nvSpPr>
        <p:spPr>
          <a:xfrm>
            <a:off x="-1" y="471600"/>
            <a:ext cx="9144000" cy="4291200"/>
          </a:xfrm>
          <a:solidFill>
            <a:srgbClr val="CDD7E5"/>
          </a:solidFill>
        </p:spPr>
        <p:txBody>
          <a:bodyPr anchor="b" anchorCtr="0"/>
          <a:lstStyle>
            <a:lvl1pPr algn="ctr">
              <a:defRPr sz="2400" baseline="0">
                <a:solidFill>
                  <a:schemeClr val="accent2"/>
                </a:solidFill>
              </a:defRPr>
            </a:lvl1pPr>
          </a:lstStyle>
          <a:p>
            <a:r>
              <a:rPr lang="en-GB" noProof="0" dirty="0" smtClean="0"/>
              <a:t>Use QuickSlide tab to insert picture</a:t>
            </a:r>
            <a:endParaRPr lang="en-GB" noProof="0" dirty="0"/>
          </a:p>
        </p:txBody>
      </p:sp>
      <p:sp>
        <p:nvSpPr>
          <p:cNvPr id="2" name="Titel 1"/>
          <p:cNvSpPr>
            <a:spLocks noGrp="1"/>
          </p:cNvSpPr>
          <p:nvPr>
            <p:ph type="ctrTitle" hasCustomPrompt="1"/>
          </p:nvPr>
        </p:nvSpPr>
        <p:spPr>
          <a:xfrm>
            <a:off x="2916000" y="5085230"/>
            <a:ext cx="6048000" cy="450000"/>
          </a:xfrm>
        </p:spPr>
        <p:txBody>
          <a:bodyPr anchor="b" anchorCtr="0"/>
          <a:lstStyle>
            <a:lvl1pPr>
              <a:defRPr/>
            </a:lvl1pPr>
          </a:lstStyle>
          <a:p>
            <a:r>
              <a:rPr lang="en-GB" dirty="0" smtClean="0"/>
              <a:t>Click to add title</a:t>
            </a:r>
            <a:endParaRPr lang="en-GB" dirty="0"/>
          </a:p>
        </p:txBody>
      </p:sp>
      <p:sp>
        <p:nvSpPr>
          <p:cNvPr id="3" name="Untertitel 2"/>
          <p:cNvSpPr>
            <a:spLocks noGrp="1"/>
          </p:cNvSpPr>
          <p:nvPr>
            <p:ph type="subTitle" idx="1" hasCustomPrompt="1"/>
          </p:nvPr>
        </p:nvSpPr>
        <p:spPr>
          <a:xfrm>
            <a:off x="2916000" y="5661309"/>
            <a:ext cx="6048000" cy="647415"/>
          </a:xfrm>
        </p:spPr>
        <p:txBody>
          <a:bodyPr anchor="t" anchorCtr="0"/>
          <a:lstStyle>
            <a:lvl1pPr marL="0" indent="0" algn="l">
              <a:buNone/>
              <a:defRPr sz="14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smtClean="0"/>
              <a:t>Click to add subtitle, author or date</a:t>
            </a:r>
            <a:endParaRPr lang="en-GB"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Tree>
    <p:extLst>
      <p:ext uri="{BB962C8B-B14F-4D97-AF65-F5344CB8AC3E}">
        <p14:creationId xmlns:p14="http://schemas.microsoft.com/office/powerpoint/2010/main" val="1789566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6 contents with headline (b)">
    <p:spTree>
      <p:nvGrpSpPr>
        <p:cNvPr id="1" name=""/>
        <p:cNvGrpSpPr/>
        <p:nvPr/>
      </p:nvGrpSpPr>
      <p:grpSpPr>
        <a:xfrm>
          <a:off x="0" y="0"/>
          <a:ext cx="0" cy="0"/>
          <a:chOff x="0" y="0"/>
          <a:chExt cx="0" cy="0"/>
        </a:xfrm>
      </p:grpSpPr>
      <p:sp>
        <p:nvSpPr>
          <p:cNvPr id="20" name="Rechteck 19"/>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19" name="Rechteck 18"/>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4000" y="1628700"/>
            <a:ext cx="2664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683460" y="1268700"/>
            <a:ext cx="2664000" cy="360000"/>
          </a:xfrm>
        </p:spPr>
        <p:txBody>
          <a:bodyPr anchor="ctr" anchorCtr="0"/>
          <a:lstStyle>
            <a:lvl1pPr>
              <a:defRPr baseline="0"/>
            </a:lvl1pPr>
          </a:lstStyle>
          <a:p>
            <a:pPr lvl="0"/>
            <a:r>
              <a:rPr lang="en-GB" dirty="0" smtClean="0"/>
              <a:t>Headline</a:t>
            </a:r>
            <a:endParaRPr lang="en-GB" dirty="0"/>
          </a:p>
        </p:txBody>
      </p:sp>
      <p:sp>
        <p:nvSpPr>
          <p:cNvPr id="9" name="Textplatzhalter 7"/>
          <p:cNvSpPr>
            <a:spLocks noGrp="1"/>
          </p:cNvSpPr>
          <p:nvPr>
            <p:ph type="body" sz="quarter" idx="14" hasCustomPrompt="1"/>
          </p:nvPr>
        </p:nvSpPr>
        <p:spPr>
          <a:xfrm>
            <a:off x="6300610" y="1268700"/>
            <a:ext cx="2664000" cy="360000"/>
          </a:xfrm>
        </p:spPr>
        <p:txBody>
          <a:bodyPr anchor="ctr" anchorCtr="0"/>
          <a:lstStyle>
            <a:lvl1pPr>
              <a:defRPr baseline="0"/>
            </a:lvl1pPr>
          </a:lstStyle>
          <a:p>
            <a:pPr lvl="0"/>
            <a:r>
              <a:rPr lang="en-GB" dirty="0" smtClean="0"/>
              <a:t>Headline</a:t>
            </a:r>
            <a:endParaRPr lang="en-GB" dirty="0"/>
          </a:p>
        </p:txBody>
      </p:sp>
      <p:sp>
        <p:nvSpPr>
          <p:cNvPr id="12"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0" name="Inhaltsplatzhalter 2"/>
          <p:cNvSpPr>
            <a:spLocks noGrp="1"/>
          </p:cNvSpPr>
          <p:nvPr>
            <p:ph idx="17" hasCustomPrompt="1"/>
          </p:nvPr>
        </p:nvSpPr>
        <p:spPr>
          <a:xfrm>
            <a:off x="683460" y="4221060"/>
            <a:ext cx="2664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1" name="Inhaltsplatzhalter 2"/>
          <p:cNvSpPr>
            <a:spLocks noGrp="1"/>
          </p:cNvSpPr>
          <p:nvPr>
            <p:ph idx="18" hasCustomPrompt="1"/>
          </p:nvPr>
        </p:nvSpPr>
        <p:spPr>
          <a:xfrm>
            <a:off x="6300000" y="4221060"/>
            <a:ext cx="2664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3" name="Textplatzhalter 7"/>
          <p:cNvSpPr>
            <a:spLocks noGrp="1"/>
          </p:cNvSpPr>
          <p:nvPr>
            <p:ph type="body" sz="quarter" idx="19" hasCustomPrompt="1"/>
          </p:nvPr>
        </p:nvSpPr>
        <p:spPr>
          <a:xfrm>
            <a:off x="683460" y="3861060"/>
            <a:ext cx="2664000" cy="360000"/>
          </a:xfrm>
        </p:spPr>
        <p:txBody>
          <a:bodyPr anchor="ctr" anchorCtr="0"/>
          <a:lstStyle>
            <a:lvl1pPr>
              <a:defRPr baseline="0"/>
            </a:lvl1pPr>
          </a:lstStyle>
          <a:p>
            <a:pPr lvl="0"/>
            <a:r>
              <a:rPr lang="en-GB" dirty="0" smtClean="0"/>
              <a:t>Headline</a:t>
            </a:r>
            <a:endParaRPr lang="en-GB" dirty="0"/>
          </a:p>
        </p:txBody>
      </p:sp>
      <p:sp>
        <p:nvSpPr>
          <p:cNvPr id="14" name="Textplatzhalter 7"/>
          <p:cNvSpPr>
            <a:spLocks noGrp="1"/>
          </p:cNvSpPr>
          <p:nvPr>
            <p:ph type="body" sz="quarter" idx="20" hasCustomPrompt="1"/>
          </p:nvPr>
        </p:nvSpPr>
        <p:spPr>
          <a:xfrm>
            <a:off x="6300610" y="3861060"/>
            <a:ext cx="2664000" cy="360000"/>
          </a:xfrm>
        </p:spPr>
        <p:txBody>
          <a:bodyPr anchor="ctr" anchorCtr="0"/>
          <a:lstStyle>
            <a:lvl1pPr>
              <a:defRPr baseline="0"/>
            </a:lvl1pPr>
          </a:lstStyle>
          <a:p>
            <a:pPr lvl="0"/>
            <a:r>
              <a:rPr lang="en-GB" dirty="0" smtClean="0"/>
              <a:t>Headline</a:t>
            </a:r>
            <a:endParaRPr lang="en-GB" dirty="0"/>
          </a:p>
        </p:txBody>
      </p:sp>
      <p:sp>
        <p:nvSpPr>
          <p:cNvPr id="15" name="Inhaltsplatzhalter 2"/>
          <p:cNvSpPr>
            <a:spLocks noGrp="1"/>
          </p:cNvSpPr>
          <p:nvPr>
            <p:ph idx="21" hasCustomPrompt="1"/>
          </p:nvPr>
        </p:nvSpPr>
        <p:spPr>
          <a:xfrm>
            <a:off x="3492000" y="1628700"/>
            <a:ext cx="2664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6" name="Textplatzhalter 7"/>
          <p:cNvSpPr>
            <a:spLocks noGrp="1"/>
          </p:cNvSpPr>
          <p:nvPr>
            <p:ph type="body" sz="quarter" idx="22" hasCustomPrompt="1"/>
          </p:nvPr>
        </p:nvSpPr>
        <p:spPr>
          <a:xfrm>
            <a:off x="3492035" y="1268700"/>
            <a:ext cx="2664000" cy="360000"/>
          </a:xfrm>
        </p:spPr>
        <p:txBody>
          <a:bodyPr anchor="ctr" anchorCtr="0"/>
          <a:lstStyle>
            <a:lvl1pPr>
              <a:defRPr baseline="0"/>
            </a:lvl1pPr>
          </a:lstStyle>
          <a:p>
            <a:pPr lvl="0"/>
            <a:r>
              <a:rPr lang="en-GB" dirty="0" smtClean="0"/>
              <a:t>Headline</a:t>
            </a:r>
            <a:endParaRPr lang="en-GB" dirty="0"/>
          </a:p>
        </p:txBody>
      </p:sp>
      <p:sp>
        <p:nvSpPr>
          <p:cNvPr id="17" name="Inhaltsplatzhalter 2"/>
          <p:cNvSpPr>
            <a:spLocks noGrp="1"/>
          </p:cNvSpPr>
          <p:nvPr>
            <p:ph idx="23" hasCustomPrompt="1"/>
          </p:nvPr>
        </p:nvSpPr>
        <p:spPr>
          <a:xfrm>
            <a:off x="3491730" y="4221060"/>
            <a:ext cx="2664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8" name="Textplatzhalter 7"/>
          <p:cNvSpPr>
            <a:spLocks noGrp="1"/>
          </p:cNvSpPr>
          <p:nvPr>
            <p:ph type="body" sz="quarter" idx="24" hasCustomPrompt="1"/>
          </p:nvPr>
        </p:nvSpPr>
        <p:spPr>
          <a:xfrm>
            <a:off x="3492035" y="3861060"/>
            <a:ext cx="2664000" cy="360000"/>
          </a:xfrm>
        </p:spPr>
        <p:txBody>
          <a:bodyPr anchor="ctr" anchorCtr="0"/>
          <a:lstStyle>
            <a:lvl1pPr>
              <a:defRPr baseline="0"/>
            </a:lvl1pPr>
          </a:lstStyle>
          <a:p>
            <a:pPr lvl="0"/>
            <a:r>
              <a:rPr lang="en-GB" dirty="0" smtClean="0"/>
              <a:t>Headline</a:t>
            </a:r>
            <a:endParaRPr lang="en-GB" dirty="0"/>
          </a:p>
        </p:txBody>
      </p:sp>
      <p:sp>
        <p:nvSpPr>
          <p:cNvPr id="21" name="Inhaltsplatzhalter 20"/>
          <p:cNvSpPr>
            <a:spLocks noGrp="1"/>
          </p:cNvSpPr>
          <p:nvPr>
            <p:ph sz="quarter" idx="25" hasCustomPrompt="1"/>
          </p:nvPr>
        </p:nvSpPr>
        <p:spPr>
          <a:xfrm>
            <a:off x="6300000" y="1628700"/>
            <a:ext cx="2664000" cy="2088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384726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6 contents with comment (b)">
    <p:spTree>
      <p:nvGrpSpPr>
        <p:cNvPr id="1" name=""/>
        <p:cNvGrpSpPr/>
        <p:nvPr/>
      </p:nvGrpSpPr>
      <p:grpSpPr>
        <a:xfrm>
          <a:off x="0" y="0"/>
          <a:ext cx="0" cy="0"/>
          <a:chOff x="0" y="0"/>
          <a:chExt cx="0" cy="0"/>
        </a:xfrm>
      </p:grpSpPr>
      <p:sp>
        <p:nvSpPr>
          <p:cNvPr id="24" name="Rechteck 23"/>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3" name="Rechteck 22"/>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683460" y="1268700"/>
            <a:ext cx="2664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12"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0" name="Inhaltsplatzhalter 2"/>
          <p:cNvSpPr>
            <a:spLocks noGrp="1"/>
          </p:cNvSpPr>
          <p:nvPr>
            <p:ph idx="17" hasCustomPrompt="1"/>
          </p:nvPr>
        </p:nvSpPr>
        <p:spPr>
          <a:xfrm>
            <a:off x="683460" y="3861060"/>
            <a:ext cx="2664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3" name="Textplatzhalter 7"/>
          <p:cNvSpPr>
            <a:spLocks noGrp="1"/>
          </p:cNvSpPr>
          <p:nvPr>
            <p:ph type="body" sz="quarter" idx="19" hasCustomPrompt="1"/>
          </p:nvPr>
        </p:nvSpPr>
        <p:spPr>
          <a:xfrm>
            <a:off x="683460" y="5805400"/>
            <a:ext cx="2664000" cy="504000"/>
          </a:xfrm>
        </p:spPr>
        <p:txBody>
          <a:bodyPr anchor="t" anchorCtr="0"/>
          <a:lstStyle>
            <a:lvl1pPr>
              <a:defRPr sz="1000" baseline="0"/>
            </a:lvl1pPr>
          </a:lstStyle>
          <a:p>
            <a:pPr lvl="0"/>
            <a:r>
              <a:rPr lang="en-GB" dirty="0" smtClean="0"/>
              <a:t>Comment</a:t>
            </a:r>
            <a:endParaRPr lang="en-GB" dirty="0"/>
          </a:p>
        </p:txBody>
      </p:sp>
      <p:sp>
        <p:nvSpPr>
          <p:cNvPr id="15" name="Inhaltsplatzhalter 2"/>
          <p:cNvSpPr>
            <a:spLocks noGrp="1"/>
          </p:cNvSpPr>
          <p:nvPr>
            <p:ph idx="21" hasCustomPrompt="1"/>
          </p:nvPr>
        </p:nvSpPr>
        <p:spPr>
          <a:xfrm>
            <a:off x="6300610" y="1268700"/>
            <a:ext cx="2664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6" name="Textplatzhalter 7"/>
          <p:cNvSpPr>
            <a:spLocks noGrp="1"/>
          </p:cNvSpPr>
          <p:nvPr>
            <p:ph type="body" sz="quarter" idx="22" hasCustomPrompt="1"/>
          </p:nvPr>
        </p:nvSpPr>
        <p:spPr>
          <a:xfrm>
            <a:off x="6300000" y="3213040"/>
            <a:ext cx="2664000" cy="504000"/>
          </a:xfrm>
        </p:spPr>
        <p:txBody>
          <a:bodyPr anchor="t" anchorCtr="0"/>
          <a:lstStyle>
            <a:lvl1pPr>
              <a:defRPr sz="1000" baseline="0"/>
            </a:lvl1pPr>
          </a:lstStyle>
          <a:p>
            <a:pPr lvl="0"/>
            <a:r>
              <a:rPr lang="en-GB" dirty="0" smtClean="0"/>
              <a:t>Comment</a:t>
            </a:r>
            <a:endParaRPr lang="en-GB" dirty="0"/>
          </a:p>
        </p:txBody>
      </p:sp>
      <p:sp>
        <p:nvSpPr>
          <p:cNvPr id="17" name="Inhaltsplatzhalter 2"/>
          <p:cNvSpPr>
            <a:spLocks noGrp="1"/>
          </p:cNvSpPr>
          <p:nvPr>
            <p:ph idx="23" hasCustomPrompt="1"/>
          </p:nvPr>
        </p:nvSpPr>
        <p:spPr>
          <a:xfrm>
            <a:off x="6300610" y="3861060"/>
            <a:ext cx="2664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8" name="Textplatzhalter 7"/>
          <p:cNvSpPr>
            <a:spLocks noGrp="1"/>
          </p:cNvSpPr>
          <p:nvPr>
            <p:ph type="body" sz="quarter" idx="24" hasCustomPrompt="1"/>
          </p:nvPr>
        </p:nvSpPr>
        <p:spPr>
          <a:xfrm>
            <a:off x="6300000" y="5805400"/>
            <a:ext cx="2664000" cy="504000"/>
          </a:xfrm>
        </p:spPr>
        <p:txBody>
          <a:bodyPr anchor="t" anchorCtr="0"/>
          <a:lstStyle>
            <a:lvl1pPr>
              <a:defRPr sz="1000" baseline="0"/>
            </a:lvl1pPr>
          </a:lstStyle>
          <a:p>
            <a:pPr lvl="0"/>
            <a:r>
              <a:rPr lang="en-GB" dirty="0" smtClean="0"/>
              <a:t>Comment</a:t>
            </a:r>
            <a:endParaRPr lang="en-GB" dirty="0"/>
          </a:p>
        </p:txBody>
      </p:sp>
      <p:sp>
        <p:nvSpPr>
          <p:cNvPr id="21" name="Textplatzhalter 7"/>
          <p:cNvSpPr>
            <a:spLocks noGrp="1"/>
          </p:cNvSpPr>
          <p:nvPr>
            <p:ph type="body" sz="quarter" idx="26" hasCustomPrompt="1"/>
          </p:nvPr>
        </p:nvSpPr>
        <p:spPr>
          <a:xfrm>
            <a:off x="683460" y="3213040"/>
            <a:ext cx="2664000" cy="504000"/>
          </a:xfrm>
        </p:spPr>
        <p:txBody>
          <a:bodyPr anchor="t" anchorCtr="0"/>
          <a:lstStyle>
            <a:lvl1pPr>
              <a:defRPr sz="1000" baseline="0"/>
            </a:lvl1pPr>
          </a:lstStyle>
          <a:p>
            <a:pPr lvl="0"/>
            <a:r>
              <a:rPr lang="en-GB" dirty="0" smtClean="0"/>
              <a:t>Comment</a:t>
            </a:r>
            <a:endParaRPr lang="en-GB" dirty="0"/>
          </a:p>
        </p:txBody>
      </p:sp>
      <p:sp>
        <p:nvSpPr>
          <p:cNvPr id="14" name="Inhaltsplatzhalter 2"/>
          <p:cNvSpPr>
            <a:spLocks noGrp="1"/>
          </p:cNvSpPr>
          <p:nvPr>
            <p:ph idx="27" hasCustomPrompt="1"/>
          </p:nvPr>
        </p:nvSpPr>
        <p:spPr>
          <a:xfrm>
            <a:off x="3492035" y="1268700"/>
            <a:ext cx="2664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19" name="Inhaltsplatzhalter 2"/>
          <p:cNvSpPr>
            <a:spLocks noGrp="1"/>
          </p:cNvSpPr>
          <p:nvPr>
            <p:ph idx="28" hasCustomPrompt="1"/>
          </p:nvPr>
        </p:nvSpPr>
        <p:spPr>
          <a:xfrm>
            <a:off x="3492035" y="3861060"/>
            <a:ext cx="2664000" cy="180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20" name="Textplatzhalter 7"/>
          <p:cNvSpPr>
            <a:spLocks noGrp="1"/>
          </p:cNvSpPr>
          <p:nvPr>
            <p:ph type="body" sz="quarter" idx="29" hasCustomPrompt="1"/>
          </p:nvPr>
        </p:nvSpPr>
        <p:spPr>
          <a:xfrm>
            <a:off x="3491730" y="5805400"/>
            <a:ext cx="2664000" cy="504000"/>
          </a:xfrm>
        </p:spPr>
        <p:txBody>
          <a:bodyPr anchor="t" anchorCtr="0"/>
          <a:lstStyle>
            <a:lvl1pPr>
              <a:defRPr sz="1000" baseline="0"/>
            </a:lvl1pPr>
          </a:lstStyle>
          <a:p>
            <a:pPr lvl="0"/>
            <a:r>
              <a:rPr lang="en-GB" dirty="0" smtClean="0"/>
              <a:t>Comment</a:t>
            </a:r>
            <a:endParaRPr lang="en-GB" dirty="0"/>
          </a:p>
        </p:txBody>
      </p:sp>
      <p:sp>
        <p:nvSpPr>
          <p:cNvPr id="22" name="Textplatzhalter 7"/>
          <p:cNvSpPr>
            <a:spLocks noGrp="1"/>
          </p:cNvSpPr>
          <p:nvPr>
            <p:ph type="body" sz="quarter" idx="30" hasCustomPrompt="1"/>
          </p:nvPr>
        </p:nvSpPr>
        <p:spPr>
          <a:xfrm>
            <a:off x="3491730" y="3213040"/>
            <a:ext cx="2664000" cy="504000"/>
          </a:xfrm>
        </p:spPr>
        <p:txBody>
          <a:bodyPr anchor="t" anchorCtr="0"/>
          <a:lstStyle>
            <a:lvl1pPr>
              <a:defRPr sz="1000" baseline="0"/>
            </a:lvl1pPr>
          </a:lstStyle>
          <a:p>
            <a:pPr lvl="0"/>
            <a:r>
              <a:rPr lang="en-GB" dirty="0" smtClean="0"/>
              <a:t>Comment</a:t>
            </a:r>
            <a:endParaRPr lang="en-GB" dirty="0"/>
          </a:p>
        </p:txBody>
      </p:sp>
    </p:spTree>
    <p:extLst>
      <p:ext uri="{BB962C8B-B14F-4D97-AF65-F5344CB8AC3E}">
        <p14:creationId xmlns:p14="http://schemas.microsoft.com/office/powerpoint/2010/main" val="405268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Blank_tit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915770" y="0"/>
            <a:ext cx="6048843" cy="450000"/>
          </a:xfrm>
        </p:spPr>
        <p:txBody>
          <a:bodyPr/>
          <a:lstStyle/>
          <a:p>
            <a:r>
              <a:rPr lang="en-GB" noProof="0" dirty="0" smtClean="0"/>
              <a:t>Click to add title</a:t>
            </a:r>
            <a:endParaRPr lang="en-GB" dirty="0"/>
          </a:p>
        </p:txBody>
      </p:sp>
      <p:sp>
        <p:nvSpPr>
          <p:cNvPr id="3" name="Fußzeilenplatzhalter 4"/>
          <p:cNvSpPr>
            <a:spLocks noGrp="1"/>
          </p:cNvSpPr>
          <p:nvPr>
            <p:ph type="ftr" sz="quarter" idx="3"/>
          </p:nvPr>
        </p:nvSpPr>
        <p:spPr>
          <a:xfrm>
            <a:off x="2916440" y="6642000"/>
            <a:ext cx="4860000" cy="216000"/>
          </a:xfrm>
          <a:prstGeom prst="rect">
            <a:avLst/>
          </a:prstGeom>
        </p:spPr>
        <p:txBody>
          <a:bodyPr vert="horz" lIns="0" tIns="0" rIns="0" bIns="0" rtlCol="0" anchor="ctr"/>
          <a:lstStyle>
            <a:lvl1pPr algn="l">
              <a:defRPr sz="800">
                <a:solidFill>
                  <a:schemeClr val="bg2"/>
                </a:solidFill>
              </a:defRPr>
            </a:lvl1pPr>
          </a:lstStyle>
          <a:p>
            <a:r>
              <a:rPr lang="en-GB" noProof="0" smtClean="0"/>
              <a:t>Qiagen, RWC </a:t>
            </a:r>
            <a:endParaRPr lang="en-GB" noProof="0"/>
          </a:p>
        </p:txBody>
      </p:sp>
      <p:sp>
        <p:nvSpPr>
          <p:cNvPr id="4" name="Foliennummernplatzhalter 5"/>
          <p:cNvSpPr>
            <a:spLocks noGrp="1"/>
          </p:cNvSpPr>
          <p:nvPr>
            <p:ph type="sldNum" sz="quarter" idx="4"/>
          </p:nvPr>
        </p:nvSpPr>
        <p:spPr>
          <a:xfrm>
            <a:off x="8503810" y="6642000"/>
            <a:ext cx="460800" cy="216000"/>
          </a:xfrm>
          <a:prstGeom prst="rect">
            <a:avLst/>
          </a:prstGeom>
        </p:spPr>
        <p:txBody>
          <a:bodyPr vert="horz" lIns="0" tIns="0" rIns="0" bIns="0" rtlCol="0" anchor="ctr"/>
          <a:lstStyle>
            <a:lvl1pPr algn="ctr">
              <a:defRPr sz="800">
                <a:solidFill>
                  <a:schemeClr val="bg2"/>
                </a:solidFill>
              </a:defRPr>
            </a:lvl1pPr>
          </a:lstStyle>
          <a:p>
            <a:fld id="{8D1E4346-5F76-40D0-9BC1-ECCF6BA4DB79}" type="slidenum">
              <a:rPr lang="en-GB" noProof="0" smtClean="0"/>
              <a:pPr/>
              <a:t>‹#›</a:t>
            </a:fld>
            <a:endParaRPr lang="en-GB" noProof="0"/>
          </a:p>
        </p:txBody>
      </p:sp>
    </p:spTree>
    <p:extLst>
      <p:ext uri="{BB962C8B-B14F-4D97-AF65-F5344CB8AC3E}">
        <p14:creationId xmlns:p14="http://schemas.microsoft.com/office/powerpoint/2010/main" val="369257528"/>
      </p:ext>
    </p:extLst>
  </p:cSld>
  <p:clrMapOvr>
    <a:masterClrMapping/>
  </p:clrMapOvr>
  <p:transition xmlns:p14="http://schemas.microsoft.com/office/powerpoint/2010/mai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a)">
    <p:spTree>
      <p:nvGrpSpPr>
        <p:cNvPr id="1" name=""/>
        <p:cNvGrpSpPr/>
        <p:nvPr/>
      </p:nvGrpSpPr>
      <p:grpSpPr>
        <a:xfrm>
          <a:off x="0" y="0"/>
          <a:ext cx="0" cy="0"/>
          <a:chOff x="0" y="0"/>
          <a:chExt cx="0" cy="0"/>
        </a:xfrm>
      </p:grpSpPr>
      <p:sp>
        <p:nvSpPr>
          <p:cNvPr id="8" name="Rechteck 7"/>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7"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0" name="Bildplatzhalter 7"/>
          <p:cNvSpPr>
            <a:spLocks noGrp="1"/>
          </p:cNvSpPr>
          <p:nvPr>
            <p:ph type="pic" sz="quarter" idx="14" hasCustomPrompt="1"/>
          </p:nvPr>
        </p:nvSpPr>
        <p:spPr>
          <a:xfrm>
            <a:off x="0" y="471600"/>
            <a:ext cx="2736000" cy="6148800"/>
          </a:xfrm>
          <a:noFill/>
        </p:spPr>
        <p:txBody>
          <a:bodyPr anchor="b" anchorCtr="0"/>
          <a:lstStyle>
            <a:lvl1pPr algn="ctr">
              <a:defRPr sz="2000" baseline="0">
                <a:solidFill>
                  <a:schemeClr val="accent2"/>
                </a:solidFill>
              </a:defRPr>
            </a:lvl1pPr>
          </a:lstStyle>
          <a:p>
            <a:r>
              <a:rPr lang="en-GB" noProof="0" dirty="0" smtClean="0"/>
              <a:t>Use QuickSlide tab to insert picture</a:t>
            </a:r>
            <a:endParaRPr lang="en-GB" noProof="0" dirty="0"/>
          </a:p>
        </p:txBody>
      </p:sp>
    </p:spTree>
    <p:extLst>
      <p:ext uri="{BB962C8B-B14F-4D97-AF65-F5344CB8AC3E}">
        <p14:creationId xmlns:p14="http://schemas.microsoft.com/office/powerpoint/2010/main" val="24434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1  content (a)">
    <p:spTree>
      <p:nvGrpSpPr>
        <p:cNvPr id="1" name=""/>
        <p:cNvGrpSpPr/>
        <p:nvPr/>
      </p:nvGrpSpPr>
      <p:grpSpPr>
        <a:xfrm>
          <a:off x="0" y="0"/>
          <a:ext cx="0" cy="0"/>
          <a:chOff x="0" y="0"/>
          <a:chExt cx="0" cy="0"/>
        </a:xfrm>
      </p:grpSpPr>
      <p:sp>
        <p:nvSpPr>
          <p:cNvPr id="10" name="Rechteck 9"/>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p:txBody>
          <a:body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Bildplatzhalter 7"/>
          <p:cNvSpPr>
            <a:spLocks noGrp="1"/>
          </p:cNvSpPr>
          <p:nvPr>
            <p:ph type="pic" sz="quarter" idx="14" hasCustomPrompt="1"/>
          </p:nvPr>
        </p:nvSpPr>
        <p:spPr>
          <a:xfrm>
            <a:off x="0" y="471600"/>
            <a:ext cx="2736000" cy="6148800"/>
          </a:xfrm>
          <a:noFill/>
        </p:spPr>
        <p:txBody>
          <a:bodyPr anchor="b" anchorCtr="0"/>
          <a:lstStyle>
            <a:lvl1pPr algn="ctr">
              <a:defRPr sz="2000" baseline="0">
                <a:solidFill>
                  <a:schemeClr val="accent2"/>
                </a:solidFill>
              </a:defRPr>
            </a:lvl1pPr>
          </a:lstStyle>
          <a:p>
            <a:r>
              <a:rPr lang="en-GB" noProof="0" dirty="0" smtClean="0"/>
              <a:t>Use QuickSlide tab to insert picture</a:t>
            </a:r>
            <a:endParaRPr lang="en-GB" noProof="0" dirty="0"/>
          </a:p>
        </p:txBody>
      </p:sp>
      <p:sp>
        <p:nvSpPr>
          <p:cNvPr id="9"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Tree>
    <p:extLst>
      <p:ext uri="{BB962C8B-B14F-4D97-AF65-F5344CB8AC3E}">
        <p14:creationId xmlns:p14="http://schemas.microsoft.com/office/powerpoint/2010/main" val="3246492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columns (a)">
    <p:spTree>
      <p:nvGrpSpPr>
        <p:cNvPr id="1" name=""/>
        <p:cNvGrpSpPr/>
        <p:nvPr/>
      </p:nvGrpSpPr>
      <p:grpSpPr>
        <a:xfrm>
          <a:off x="0" y="0"/>
          <a:ext cx="0" cy="0"/>
          <a:chOff x="0" y="0"/>
          <a:chExt cx="0" cy="0"/>
        </a:xfrm>
      </p:grpSpPr>
      <p:sp>
        <p:nvSpPr>
          <p:cNvPr id="11" name="Rechteck 10"/>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2915770" y="1268700"/>
            <a:ext cx="2952000" cy="504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Bildplatzhalter 7"/>
          <p:cNvSpPr>
            <a:spLocks noGrp="1"/>
          </p:cNvSpPr>
          <p:nvPr>
            <p:ph type="pic" sz="quarter" idx="14" hasCustomPrompt="1"/>
          </p:nvPr>
        </p:nvSpPr>
        <p:spPr>
          <a:xfrm>
            <a:off x="0" y="471600"/>
            <a:ext cx="2736000" cy="6148800"/>
          </a:xfrm>
          <a:noFill/>
        </p:spPr>
        <p:txBody>
          <a:bodyPr anchor="b" anchorCtr="0"/>
          <a:lstStyle>
            <a:lvl1pPr algn="ctr">
              <a:defRPr sz="2000" baseline="0">
                <a:solidFill>
                  <a:schemeClr val="accent2"/>
                </a:solidFill>
              </a:defRPr>
            </a:lvl1pPr>
          </a:lstStyle>
          <a:p>
            <a:r>
              <a:rPr lang="en-GB" noProof="0" dirty="0" smtClean="0"/>
              <a:t>Use QuickSlide tab to insert picture</a:t>
            </a:r>
            <a:endParaRPr lang="en-GB" noProof="0" dirty="0"/>
          </a:p>
        </p:txBody>
      </p:sp>
      <p:sp>
        <p:nvSpPr>
          <p:cNvPr id="10" name="Textplatzhalter 6"/>
          <p:cNvSpPr>
            <a:spLocks noGrp="1"/>
          </p:cNvSpPr>
          <p:nvPr>
            <p:ph type="body" sz="quarter" idx="13" hasCustomPrompt="1"/>
          </p:nvPr>
        </p:nvSpPr>
        <p:spPr>
          <a:xfrm>
            <a:off x="2916610" y="795600"/>
            <a:ext cx="6048000" cy="288000"/>
          </a:xfrm>
        </p:spPr>
        <p:txBody>
          <a:bodyPr/>
          <a:lstStyle>
            <a:lvl1pPr>
              <a:defRPr/>
            </a:lvl1pPr>
          </a:lstStyle>
          <a:p>
            <a:pPr lvl="0"/>
            <a:r>
              <a:rPr lang="en-GB" smtClean="0"/>
              <a:t>Click to add subtitle</a:t>
            </a:r>
            <a:endParaRPr lang="en-GB" dirty="0"/>
          </a:p>
        </p:txBody>
      </p:sp>
      <p:sp>
        <p:nvSpPr>
          <p:cNvPr id="8" name="Inhaltsplatzhalter 7"/>
          <p:cNvSpPr>
            <a:spLocks noGrp="1"/>
          </p:cNvSpPr>
          <p:nvPr>
            <p:ph sz="quarter" idx="15" hasCustomPrompt="1"/>
          </p:nvPr>
        </p:nvSpPr>
        <p:spPr>
          <a:xfrm>
            <a:off x="6012610" y="1268700"/>
            <a:ext cx="2952000" cy="5040000"/>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1836901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2 columns with headline (a)">
    <p:spTree>
      <p:nvGrpSpPr>
        <p:cNvPr id="1" name=""/>
        <p:cNvGrpSpPr/>
        <p:nvPr/>
      </p:nvGrpSpPr>
      <p:grpSpPr>
        <a:xfrm>
          <a:off x="0" y="0"/>
          <a:ext cx="0" cy="0"/>
          <a:chOff x="0" y="0"/>
          <a:chExt cx="0" cy="0"/>
        </a:xfrm>
      </p:grpSpPr>
      <p:sp>
        <p:nvSpPr>
          <p:cNvPr id="13" name="Rechteck 12"/>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2915816" y="1617950"/>
            <a:ext cx="2952000" cy="4679975"/>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2915816" y="1257950"/>
            <a:ext cx="2952000" cy="360000"/>
          </a:xfrm>
        </p:spPr>
        <p:txBody>
          <a:bodyPr anchor="ctr" anchorCtr="0"/>
          <a:lstStyle>
            <a:lvl1pPr>
              <a:defRPr baseline="0"/>
            </a:lvl1pPr>
          </a:lstStyle>
          <a:p>
            <a:pPr lvl="0"/>
            <a:r>
              <a:rPr lang="en-GB" dirty="0" smtClean="0"/>
              <a:t>Headline</a:t>
            </a:r>
            <a:endParaRPr lang="en-GB" dirty="0"/>
          </a:p>
        </p:txBody>
      </p:sp>
      <p:sp>
        <p:nvSpPr>
          <p:cNvPr id="9" name="Textplatzhalter 7"/>
          <p:cNvSpPr>
            <a:spLocks noGrp="1"/>
          </p:cNvSpPr>
          <p:nvPr>
            <p:ph type="body" sz="quarter" idx="14" hasCustomPrompt="1"/>
          </p:nvPr>
        </p:nvSpPr>
        <p:spPr>
          <a:xfrm>
            <a:off x="6012610" y="1257950"/>
            <a:ext cx="2952000" cy="360000"/>
          </a:xfrm>
        </p:spPr>
        <p:txBody>
          <a:bodyPr anchor="ctr" anchorCtr="0"/>
          <a:lstStyle>
            <a:lvl1pPr>
              <a:defRPr baseline="0"/>
            </a:lvl1pPr>
          </a:lstStyle>
          <a:p>
            <a:pPr lvl="0"/>
            <a:r>
              <a:rPr lang="en-GB" dirty="0" smtClean="0"/>
              <a:t>Headline</a:t>
            </a:r>
            <a:endParaRPr lang="en-GB" dirty="0"/>
          </a:p>
        </p:txBody>
      </p:sp>
      <p:sp>
        <p:nvSpPr>
          <p:cNvPr id="11" name="Bildplatzhalter 7"/>
          <p:cNvSpPr>
            <a:spLocks noGrp="1"/>
          </p:cNvSpPr>
          <p:nvPr>
            <p:ph type="pic" sz="quarter" idx="15" hasCustomPrompt="1"/>
          </p:nvPr>
        </p:nvSpPr>
        <p:spPr>
          <a:xfrm>
            <a:off x="0" y="471600"/>
            <a:ext cx="2736000" cy="6148800"/>
          </a:xfrm>
          <a:noFill/>
        </p:spPr>
        <p:txBody>
          <a:bodyPr anchor="b" anchorCtr="0"/>
          <a:lstStyle>
            <a:lvl1pPr algn="ctr">
              <a:defRPr sz="2000" baseline="0">
                <a:solidFill>
                  <a:schemeClr val="accent2"/>
                </a:solidFill>
              </a:defRPr>
            </a:lvl1pPr>
          </a:lstStyle>
          <a:p>
            <a:r>
              <a:rPr lang="en-GB" noProof="0" dirty="0" smtClean="0"/>
              <a:t>Use QuickSlide tab to insert picture</a:t>
            </a:r>
            <a:endParaRPr lang="en-GB" noProof="0" dirty="0"/>
          </a:p>
        </p:txBody>
      </p:sp>
      <p:sp>
        <p:nvSpPr>
          <p:cNvPr id="12"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10" name="Inhaltsplatzhalter 9"/>
          <p:cNvSpPr>
            <a:spLocks noGrp="1"/>
          </p:cNvSpPr>
          <p:nvPr>
            <p:ph sz="quarter" idx="17" hasCustomPrompt="1"/>
          </p:nvPr>
        </p:nvSpPr>
        <p:spPr>
          <a:xfrm>
            <a:off x="6012610" y="1617950"/>
            <a:ext cx="2952000" cy="4679975"/>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400241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rows (a)">
    <p:spTree>
      <p:nvGrpSpPr>
        <p:cNvPr id="1" name=""/>
        <p:cNvGrpSpPr/>
        <p:nvPr/>
      </p:nvGrpSpPr>
      <p:grpSpPr>
        <a:xfrm>
          <a:off x="0" y="0"/>
          <a:ext cx="0" cy="0"/>
          <a:chOff x="0" y="0"/>
          <a:chExt cx="0" cy="0"/>
        </a:xfrm>
      </p:grpSpPr>
      <p:sp>
        <p:nvSpPr>
          <p:cNvPr id="11" name="Rechteck 10"/>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2915816" y="1268700"/>
            <a:ext cx="6048000" cy="2447638"/>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9" name="Bildplatzhalter 7"/>
          <p:cNvSpPr>
            <a:spLocks noGrp="1"/>
          </p:cNvSpPr>
          <p:nvPr>
            <p:ph type="pic" sz="quarter" idx="14" hasCustomPrompt="1"/>
          </p:nvPr>
        </p:nvSpPr>
        <p:spPr>
          <a:xfrm>
            <a:off x="0" y="471600"/>
            <a:ext cx="2736000" cy="6148800"/>
          </a:xfrm>
          <a:noFill/>
        </p:spPr>
        <p:txBody>
          <a:bodyPr anchor="b" anchorCtr="0"/>
          <a:lstStyle>
            <a:lvl1pPr algn="ctr">
              <a:defRPr sz="2000" baseline="0">
                <a:solidFill>
                  <a:schemeClr val="accent2"/>
                </a:solidFill>
              </a:defRPr>
            </a:lvl1pPr>
          </a:lstStyle>
          <a:p>
            <a:r>
              <a:rPr lang="en-GB" noProof="0" dirty="0" smtClean="0"/>
              <a:t>Use QuickSlide tab to insert picture</a:t>
            </a:r>
            <a:endParaRPr lang="en-GB" noProof="0" dirty="0"/>
          </a:p>
        </p:txBody>
      </p:sp>
      <p:sp>
        <p:nvSpPr>
          <p:cNvPr id="10"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8" name="Inhaltsplatzhalter 7"/>
          <p:cNvSpPr>
            <a:spLocks noGrp="1"/>
          </p:cNvSpPr>
          <p:nvPr>
            <p:ph sz="quarter" idx="15" hasCustomPrompt="1"/>
          </p:nvPr>
        </p:nvSpPr>
        <p:spPr>
          <a:xfrm>
            <a:off x="2915770" y="3861735"/>
            <a:ext cx="6048000" cy="2447665"/>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3284178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2 rows with headline (a)">
    <p:spTree>
      <p:nvGrpSpPr>
        <p:cNvPr id="1" name=""/>
        <p:cNvGrpSpPr/>
        <p:nvPr/>
      </p:nvGrpSpPr>
      <p:grpSpPr>
        <a:xfrm>
          <a:off x="0" y="0"/>
          <a:ext cx="0" cy="0"/>
          <a:chOff x="0" y="0"/>
          <a:chExt cx="0" cy="0"/>
        </a:xfrm>
      </p:grpSpPr>
      <p:sp>
        <p:nvSpPr>
          <p:cNvPr id="11" name="Rechteck 10"/>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3" name="Inhaltsplatzhalter 2"/>
          <p:cNvSpPr>
            <a:spLocks noGrp="1"/>
          </p:cNvSpPr>
          <p:nvPr>
            <p:ph idx="1" hasCustomPrompt="1"/>
          </p:nvPr>
        </p:nvSpPr>
        <p:spPr>
          <a:xfrm>
            <a:off x="2915816" y="1628750"/>
            <a:ext cx="6048000" cy="2087588"/>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8" name="Textplatzhalter 7"/>
          <p:cNvSpPr>
            <a:spLocks noGrp="1"/>
          </p:cNvSpPr>
          <p:nvPr>
            <p:ph type="body" sz="quarter" idx="13" hasCustomPrompt="1"/>
          </p:nvPr>
        </p:nvSpPr>
        <p:spPr>
          <a:xfrm>
            <a:off x="2915816" y="1268700"/>
            <a:ext cx="6048000" cy="360000"/>
          </a:xfrm>
        </p:spPr>
        <p:txBody>
          <a:bodyPr anchor="ctr" anchorCtr="0"/>
          <a:lstStyle>
            <a:lvl1pPr>
              <a:defRPr/>
            </a:lvl1pPr>
          </a:lstStyle>
          <a:p>
            <a:pPr lvl="0"/>
            <a:r>
              <a:rPr lang="en-GB" dirty="0" smtClean="0"/>
              <a:t>Headline</a:t>
            </a:r>
            <a:endParaRPr lang="en-GB" dirty="0"/>
          </a:p>
        </p:txBody>
      </p:sp>
      <p:sp>
        <p:nvSpPr>
          <p:cNvPr id="10" name="Textplatzhalter 9"/>
          <p:cNvSpPr>
            <a:spLocks noGrp="1"/>
          </p:cNvSpPr>
          <p:nvPr>
            <p:ph type="body" sz="quarter" idx="14" hasCustomPrompt="1"/>
          </p:nvPr>
        </p:nvSpPr>
        <p:spPr>
          <a:xfrm>
            <a:off x="2915770" y="3861060"/>
            <a:ext cx="6048000" cy="360000"/>
          </a:xfrm>
        </p:spPr>
        <p:txBody>
          <a:bodyPr anchor="ctr" anchorCtr="0"/>
          <a:lstStyle>
            <a:lvl1pPr>
              <a:defRPr/>
            </a:lvl1pPr>
          </a:lstStyle>
          <a:p>
            <a:pPr lvl="0"/>
            <a:r>
              <a:rPr lang="en-GB" dirty="0" smtClean="0"/>
              <a:t>Headline</a:t>
            </a:r>
            <a:endParaRPr lang="en-GB" dirty="0"/>
          </a:p>
        </p:txBody>
      </p:sp>
      <p:sp>
        <p:nvSpPr>
          <p:cNvPr id="12" name="Bildplatzhalter 7"/>
          <p:cNvSpPr>
            <a:spLocks noGrp="1"/>
          </p:cNvSpPr>
          <p:nvPr>
            <p:ph type="pic" sz="quarter" idx="15" hasCustomPrompt="1"/>
          </p:nvPr>
        </p:nvSpPr>
        <p:spPr>
          <a:xfrm>
            <a:off x="0" y="471600"/>
            <a:ext cx="2736000" cy="6148800"/>
          </a:xfrm>
          <a:noFill/>
        </p:spPr>
        <p:txBody>
          <a:bodyPr anchor="b" anchorCtr="0"/>
          <a:lstStyle>
            <a:lvl1pPr algn="ctr">
              <a:defRPr sz="2000" baseline="0">
                <a:solidFill>
                  <a:schemeClr val="accent2"/>
                </a:solidFill>
              </a:defRPr>
            </a:lvl1pPr>
          </a:lstStyle>
          <a:p>
            <a:r>
              <a:rPr lang="en-GB" noProof="0" dirty="0" smtClean="0"/>
              <a:t>Use QuickSlide tab to insert picture</a:t>
            </a:r>
            <a:endParaRPr lang="en-GB" noProof="0" dirty="0"/>
          </a:p>
        </p:txBody>
      </p:sp>
      <p:sp>
        <p:nvSpPr>
          <p:cNvPr id="13" name="Textplatzhalter 6"/>
          <p:cNvSpPr>
            <a:spLocks noGrp="1"/>
          </p:cNvSpPr>
          <p:nvPr>
            <p:ph type="body" sz="quarter" idx="16" hasCustomPrompt="1"/>
          </p:nvPr>
        </p:nvSpPr>
        <p:spPr>
          <a:xfrm>
            <a:off x="2916000" y="795600"/>
            <a:ext cx="6048000" cy="288000"/>
          </a:xfrm>
        </p:spPr>
        <p:txBody>
          <a:bodyPr/>
          <a:lstStyle>
            <a:lvl1pPr>
              <a:defRPr/>
            </a:lvl1pPr>
          </a:lstStyle>
          <a:p>
            <a:pPr lvl="0"/>
            <a:r>
              <a:rPr lang="en-GB" smtClean="0"/>
              <a:t>Click to add subtitle</a:t>
            </a:r>
            <a:endParaRPr lang="en-GB" dirty="0"/>
          </a:p>
        </p:txBody>
      </p:sp>
      <p:sp>
        <p:nvSpPr>
          <p:cNvPr id="9" name="Inhaltsplatzhalter 8"/>
          <p:cNvSpPr>
            <a:spLocks noGrp="1"/>
          </p:cNvSpPr>
          <p:nvPr>
            <p:ph sz="quarter" idx="17" hasCustomPrompt="1"/>
          </p:nvPr>
        </p:nvSpPr>
        <p:spPr>
          <a:xfrm>
            <a:off x="2915770" y="4221109"/>
            <a:ext cx="6048000" cy="2087615"/>
          </a:xfrm>
        </p:spPr>
        <p:txBody>
          <a:bodyPr/>
          <a:lstStyle>
            <a:lvl1pPr>
              <a:defRPr sz="1400"/>
            </a:lvl1pPr>
            <a:lvl2pPr>
              <a:defRPr sz="1400"/>
            </a:lvl2pPr>
            <a:lvl3pPr>
              <a:defRPr sz="1400"/>
            </a:lvl3pPr>
            <a:lvl4pPr>
              <a:defRPr sz="1400"/>
            </a:lvl4p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Tree>
    <p:extLst>
      <p:ext uri="{BB962C8B-B14F-4D97-AF65-F5344CB8AC3E}">
        <p14:creationId xmlns:p14="http://schemas.microsoft.com/office/powerpoint/2010/main" val="177897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b)">
    <p:spTree>
      <p:nvGrpSpPr>
        <p:cNvPr id="1" name=""/>
        <p:cNvGrpSpPr/>
        <p:nvPr/>
      </p:nvGrpSpPr>
      <p:grpSpPr>
        <a:xfrm>
          <a:off x="0" y="0"/>
          <a:ext cx="0" cy="0"/>
          <a:chOff x="0" y="0"/>
          <a:chExt cx="0" cy="0"/>
        </a:xfrm>
      </p:grpSpPr>
      <p:sp>
        <p:nvSpPr>
          <p:cNvPr id="8" name="Rechteck 7"/>
          <p:cNvSpPr/>
          <p:nvPr userDrawn="1"/>
        </p:nvSpPr>
        <p:spPr>
          <a:xfrm>
            <a:off x="0" y="471486"/>
            <a:ext cx="2743200" cy="6148800"/>
          </a:xfrm>
          <a:prstGeom prst="rect">
            <a:avLst/>
          </a:prstGeom>
          <a:solidFill>
            <a:srgbClr val="E1E6E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9" name="Rechteck 8"/>
          <p:cNvSpPr/>
          <p:nvPr userDrawn="1"/>
        </p:nvSpPr>
        <p:spPr>
          <a:xfrm>
            <a:off x="540000" y="1112400"/>
            <a:ext cx="2203200" cy="52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a:p>
        </p:txBody>
      </p:sp>
      <p:sp>
        <p:nvSpPr>
          <p:cNvPr id="2" name="Titel 1"/>
          <p:cNvSpPr>
            <a:spLocks noGrp="1"/>
          </p:cNvSpPr>
          <p:nvPr>
            <p:ph type="title" hasCustomPrompt="1"/>
          </p:nvPr>
        </p:nvSpPr>
        <p:spPr/>
        <p:txBody>
          <a:bodyPr/>
          <a:lstStyle/>
          <a:p>
            <a:r>
              <a:rPr lang="en-GB" noProof="0" dirty="0" smtClean="0"/>
              <a:t>Click to add title</a:t>
            </a:r>
            <a:endParaRPr lang="en-GB" dirty="0"/>
          </a:p>
        </p:txBody>
      </p:sp>
      <p:sp>
        <p:nvSpPr>
          <p:cNvPr id="5" name="Fußzeilenplatzhalter 4"/>
          <p:cNvSpPr>
            <a:spLocks noGrp="1"/>
          </p:cNvSpPr>
          <p:nvPr>
            <p:ph type="ftr" sz="quarter" idx="11"/>
          </p:nvPr>
        </p:nvSpPr>
        <p:spPr/>
        <p:txBody>
          <a:bodyPr/>
          <a:lstStyle/>
          <a:p>
            <a:r>
              <a:rPr lang="en-GB" smtClean="0"/>
              <a:t>Ingenuity Pathway Analysis – Finding The Connections</a:t>
            </a:r>
            <a:endParaRPr lang="en-GB"/>
          </a:p>
        </p:txBody>
      </p:sp>
      <p:sp>
        <p:nvSpPr>
          <p:cNvPr id="6" name="Foliennummernplatzhalter 5"/>
          <p:cNvSpPr>
            <a:spLocks noGrp="1"/>
          </p:cNvSpPr>
          <p:nvPr>
            <p:ph type="sldNum" sz="quarter" idx="12"/>
          </p:nvPr>
        </p:nvSpPr>
        <p:spPr/>
        <p:txBody>
          <a:bodyPr/>
          <a:lstStyle/>
          <a:p>
            <a:fld id="{8D1E4346-5F76-40D0-9BC1-ECCF6BA4DB79}" type="slidenum">
              <a:rPr lang="en-GB" smtClean="0"/>
              <a:t>‹#›</a:t>
            </a:fld>
            <a:endParaRPr lang="en-GB"/>
          </a:p>
        </p:txBody>
      </p:sp>
      <p:sp>
        <p:nvSpPr>
          <p:cNvPr id="7" name="Textplatzhalter 6"/>
          <p:cNvSpPr>
            <a:spLocks noGrp="1"/>
          </p:cNvSpPr>
          <p:nvPr>
            <p:ph type="body" sz="quarter" idx="13" hasCustomPrompt="1"/>
          </p:nvPr>
        </p:nvSpPr>
        <p:spPr>
          <a:xfrm>
            <a:off x="2916000" y="795600"/>
            <a:ext cx="6048000" cy="288000"/>
          </a:xfrm>
        </p:spPr>
        <p:txBody>
          <a:bodyPr/>
          <a:lstStyle>
            <a:lvl1pPr>
              <a:defRPr/>
            </a:lvl1pPr>
          </a:lstStyle>
          <a:p>
            <a:pPr lvl="0"/>
            <a:r>
              <a:rPr lang="en-GB" smtClean="0"/>
              <a:t>Click to add subtitle</a:t>
            </a:r>
            <a:endParaRPr lang="en-GB" dirty="0"/>
          </a:p>
        </p:txBody>
      </p:sp>
    </p:spTree>
    <p:extLst>
      <p:ext uri="{BB962C8B-B14F-4D97-AF65-F5344CB8AC3E}">
        <p14:creationId xmlns:p14="http://schemas.microsoft.com/office/powerpoint/2010/main" val="260812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theme" Target="../theme/theme1.xml"/><Relationship Id="rId24" Type="http://schemas.openxmlformats.org/officeDocument/2006/relationships/tags" Target="../tags/tag1.xml"/><Relationship Id="rId25" Type="http://schemas.openxmlformats.org/officeDocument/2006/relationships/image" Target="../media/image1.jpe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2915770" y="0"/>
            <a:ext cx="6048843" cy="450000"/>
          </a:xfrm>
          <a:prstGeom prst="rect">
            <a:avLst/>
          </a:prstGeom>
        </p:spPr>
        <p:txBody>
          <a:bodyPr vert="horz" lIns="0" tIns="0" rIns="0" bIns="0" rtlCol="0" anchor="ctr">
            <a:noAutofit/>
          </a:bodyPr>
          <a:lstStyle/>
          <a:p>
            <a:r>
              <a:rPr lang="en-GB" noProof="0" dirty="0" smtClean="0"/>
              <a:t>Click to add title</a:t>
            </a:r>
            <a:endParaRPr lang="en-GB" noProof="0" dirty="0"/>
          </a:p>
        </p:txBody>
      </p:sp>
      <p:sp>
        <p:nvSpPr>
          <p:cNvPr id="3" name="Textplatzhalter 2"/>
          <p:cNvSpPr>
            <a:spLocks noGrp="1"/>
          </p:cNvSpPr>
          <p:nvPr>
            <p:ph type="body" idx="1"/>
          </p:nvPr>
        </p:nvSpPr>
        <p:spPr>
          <a:xfrm>
            <a:off x="2915770" y="1269089"/>
            <a:ext cx="6048843" cy="5040311"/>
          </a:xfrm>
          <a:prstGeom prst="rect">
            <a:avLst/>
          </a:prstGeom>
        </p:spPr>
        <p:txBody>
          <a:bodyPr vert="horz" lIns="0" tIns="0" rIns="0" bIns="0" rtlCol="0">
            <a:noAutofit/>
          </a:bodyPr>
          <a:lstStyle/>
          <a:p>
            <a:pPr lvl="0"/>
            <a:r>
              <a:rPr lang="en-GB" noProof="0" dirty="0" smtClean="0"/>
              <a:t>Click to add text</a:t>
            </a:r>
          </a:p>
          <a:p>
            <a:pPr lvl="1"/>
            <a:r>
              <a:rPr lang="en-GB" noProof="0" dirty="0" smtClean="0"/>
              <a:t>Second level</a:t>
            </a:r>
          </a:p>
          <a:p>
            <a:pPr lvl="2"/>
            <a:r>
              <a:rPr lang="en-GB" noProof="0" dirty="0" smtClean="0"/>
              <a:t>Third level</a:t>
            </a:r>
          </a:p>
          <a:p>
            <a:pPr lvl="3"/>
            <a:r>
              <a:rPr lang="en-GB" noProof="0" dirty="0" smtClean="0"/>
              <a:t>Fourth level</a:t>
            </a:r>
            <a:endParaRPr lang="en-GB" noProof="0" dirty="0"/>
          </a:p>
        </p:txBody>
      </p:sp>
      <p:sp>
        <p:nvSpPr>
          <p:cNvPr id="5" name="Fußzeilenplatzhalter 4"/>
          <p:cNvSpPr>
            <a:spLocks noGrp="1"/>
          </p:cNvSpPr>
          <p:nvPr>
            <p:ph type="ftr" sz="quarter" idx="3"/>
          </p:nvPr>
        </p:nvSpPr>
        <p:spPr>
          <a:xfrm>
            <a:off x="2916440" y="6642000"/>
            <a:ext cx="4860000" cy="216000"/>
          </a:xfrm>
          <a:prstGeom prst="rect">
            <a:avLst/>
          </a:prstGeom>
        </p:spPr>
        <p:txBody>
          <a:bodyPr vert="horz" lIns="0" tIns="0" rIns="0" bIns="0" rtlCol="0" anchor="ctr"/>
          <a:lstStyle>
            <a:lvl1pPr algn="l">
              <a:defRPr sz="800">
                <a:solidFill>
                  <a:schemeClr val="bg2"/>
                </a:solidFill>
              </a:defRPr>
            </a:lvl1pPr>
          </a:lstStyle>
          <a:p>
            <a:r>
              <a:rPr lang="en-GB" noProof="0" smtClean="0"/>
              <a:t>Ingenuity Pathway Analysis – Finding The Connections</a:t>
            </a:r>
            <a:endParaRPr lang="en-GB" noProof="0"/>
          </a:p>
        </p:txBody>
      </p:sp>
      <p:sp>
        <p:nvSpPr>
          <p:cNvPr id="6" name="Foliennummernplatzhalter 5"/>
          <p:cNvSpPr>
            <a:spLocks noGrp="1"/>
          </p:cNvSpPr>
          <p:nvPr>
            <p:ph type="sldNum" sz="quarter" idx="4"/>
          </p:nvPr>
        </p:nvSpPr>
        <p:spPr>
          <a:xfrm>
            <a:off x="8503810" y="6642000"/>
            <a:ext cx="460800" cy="216000"/>
          </a:xfrm>
          <a:prstGeom prst="rect">
            <a:avLst/>
          </a:prstGeom>
        </p:spPr>
        <p:txBody>
          <a:bodyPr vert="horz" lIns="0" tIns="0" rIns="0" bIns="0" rtlCol="0" anchor="ctr"/>
          <a:lstStyle>
            <a:lvl1pPr algn="ctr">
              <a:defRPr sz="800">
                <a:solidFill>
                  <a:schemeClr val="bg2"/>
                </a:solidFill>
              </a:defRPr>
            </a:lvl1pPr>
          </a:lstStyle>
          <a:p>
            <a:fld id="{8D1E4346-5F76-40D0-9BC1-ECCF6BA4DB79}" type="slidenum">
              <a:rPr lang="en-GB" noProof="0" smtClean="0"/>
              <a:pPr/>
              <a:t>‹#›</a:t>
            </a:fld>
            <a:endParaRPr lang="en-GB" noProof="0"/>
          </a:p>
        </p:txBody>
      </p:sp>
      <p:pic>
        <p:nvPicPr>
          <p:cNvPr id="7" name="Picture 8" descr="QLogo"/>
          <p:cNvPicPr>
            <a:picLocks noChangeAspect="1" noChangeArrowheads="1"/>
          </p:cNvPicPr>
          <p:nvPr/>
        </p:nvPicPr>
        <p:blipFill>
          <a:blip r:embed="rId25"/>
          <a:srcRect/>
          <a:stretch>
            <a:fillRect/>
          </a:stretch>
        </p:blipFill>
        <p:spPr bwMode="gray">
          <a:xfrm>
            <a:off x="0" y="0"/>
            <a:ext cx="533400" cy="450850"/>
          </a:xfrm>
          <a:prstGeom prst="rect">
            <a:avLst/>
          </a:prstGeom>
          <a:noFill/>
          <a:ln w="9525">
            <a:noFill/>
            <a:miter lim="800000"/>
            <a:headEnd/>
            <a:tailEnd/>
          </a:ln>
        </p:spPr>
      </p:pic>
      <p:sp>
        <p:nvSpPr>
          <p:cNvPr id="8" name="Rechteck 7"/>
          <p:cNvSpPr/>
          <p:nvPr/>
        </p:nvSpPr>
        <p:spPr>
          <a:xfrm>
            <a:off x="536400" y="0"/>
            <a:ext cx="22068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de-DE" sz="1000" b="1" dirty="0" smtClean="0">
                <a:solidFill>
                  <a:srgbClr val="97AAC8"/>
                </a:solidFill>
              </a:rPr>
              <a:t>Sample &amp; Assay Technologies</a:t>
            </a:r>
            <a:endParaRPr lang="de-DE" sz="1000" b="1" dirty="0">
              <a:solidFill>
                <a:schemeClr val="accent1"/>
              </a:solidFill>
            </a:endParaRPr>
          </a:p>
        </p:txBody>
      </p:sp>
      <p:sp>
        <p:nvSpPr>
          <p:cNvPr id="12" name="Rechteck 11"/>
          <p:cNvSpPr/>
          <p:nvPr/>
        </p:nvSpPr>
        <p:spPr>
          <a:xfrm>
            <a:off x="0" y="6631200"/>
            <a:ext cx="2743200" cy="230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sz="1000" b="1" dirty="0">
              <a:solidFill>
                <a:srgbClr val="97AAC8"/>
              </a:solidFill>
            </a:endParaRPr>
          </a:p>
        </p:txBody>
      </p:sp>
      <p:cxnSp>
        <p:nvCxnSpPr>
          <p:cNvPr id="11" name="Gerade Verbindung 10"/>
          <p:cNvCxnSpPr/>
          <p:nvPr/>
        </p:nvCxnSpPr>
        <p:spPr>
          <a:xfrm>
            <a:off x="0" y="6631200"/>
            <a:ext cx="9144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 name="Gerade Verbindung 9"/>
          <p:cNvCxnSpPr/>
          <p:nvPr/>
        </p:nvCxnSpPr>
        <p:spPr>
          <a:xfrm>
            <a:off x="0" y="457200"/>
            <a:ext cx="9144000" cy="0"/>
          </a:xfrm>
          <a:prstGeom prst="line">
            <a:avLst/>
          </a:prstGeom>
          <a:ln w="25400">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For Internal Use Only" hidden="1"/>
          <p:cNvSpPr txBox="1"/>
          <p:nvPr>
            <p:custDataLst>
              <p:tags r:id="rId24"/>
            </p:custDataLst>
          </p:nvPr>
        </p:nvSpPr>
        <p:spPr>
          <a:xfrm>
            <a:off x="684212" y="6642000"/>
            <a:ext cx="2058987" cy="219600"/>
          </a:xfrm>
          <a:prstGeom prst="rect">
            <a:avLst/>
          </a:prstGeom>
          <a:noFill/>
        </p:spPr>
        <p:txBody>
          <a:bodyPr wrap="square" lIns="0" tIns="0" rIns="0" bIns="0" rtlCol="0" anchor="ctr" anchorCtr="0">
            <a:noAutofit/>
          </a:bodyPr>
          <a:lstStyle/>
          <a:p>
            <a:pPr algn="l"/>
            <a:r>
              <a:rPr lang="en-GB" sz="800" dirty="0" smtClean="0">
                <a:solidFill>
                  <a:schemeClr val="bg1"/>
                </a:solidFill>
              </a:rPr>
              <a:t>For Internal Use Only</a:t>
            </a:r>
            <a:endParaRPr lang="en-GB" sz="800" dirty="0">
              <a:solidFill>
                <a:schemeClr val="bg1"/>
              </a:solidFill>
            </a:endParaRPr>
          </a:p>
        </p:txBody>
      </p:sp>
    </p:spTree>
    <p:extLst>
      <p:ext uri="{BB962C8B-B14F-4D97-AF65-F5344CB8AC3E}">
        <p14:creationId xmlns:p14="http://schemas.microsoft.com/office/powerpoint/2010/main" val="363537326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65" r:id="rId4"/>
    <p:sldLayoutId id="2147483661" r:id="rId5"/>
    <p:sldLayoutId id="2147483662" r:id="rId6"/>
    <p:sldLayoutId id="2147483663" r:id="rId7"/>
    <p:sldLayoutId id="2147483664"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hf hdr="0" dt="0"/>
  <p:txStyles>
    <p:titleStyle>
      <a:lvl1pPr algn="l" defTabSz="914400" rtl="0" eaLnBrk="1" latinLnBrk="0" hangingPunct="1">
        <a:spcBef>
          <a:spcPct val="0"/>
        </a:spcBef>
        <a:buNone/>
        <a:defRPr sz="2000" kern="1200">
          <a:solidFill>
            <a:schemeClr val="bg2"/>
          </a:solidFill>
          <a:latin typeface="+mj-lt"/>
          <a:ea typeface="+mj-ea"/>
          <a:cs typeface="+mj-cs"/>
        </a:defRPr>
      </a:lvl1pPr>
    </p:titleStyle>
    <p:body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chart" Target="../charts/char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chart" Target="../charts/char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ingenuity.force.com/ipa/IPATutorials" TargetMode="External"/><Relationship Id="rId4"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1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1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20.png"/><Relationship Id="rId1" Type="http://schemas.openxmlformats.org/officeDocument/2006/relationships/slideLayout" Target="../slideLayouts/slideLayout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slideLayout" Target="../slideLayouts/slideLayout9.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png"/><Relationship Id="rId1" Type="http://schemas.openxmlformats.org/officeDocument/2006/relationships/slideLayout" Target="../slideLayouts/slideLayout9.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9.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8.png"/><Relationship Id="rId5" Type="http://schemas.openxmlformats.org/officeDocument/2006/relationships/image" Target="../media/image49.png"/><Relationship Id="rId1" Type="http://schemas.openxmlformats.org/officeDocument/2006/relationships/slideLayout" Target="../slideLayouts/slideLayout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9.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4.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20.png"/><Relationship Id="rId5" Type="http://schemas.openxmlformats.org/officeDocument/2006/relationships/image" Target="../media/image44.png"/><Relationship Id="rId6" Type="http://schemas.openxmlformats.org/officeDocument/2006/relationships/image" Target="../media/image46.png"/><Relationship Id="rId1" Type="http://schemas.openxmlformats.org/officeDocument/2006/relationships/slideLayout" Target="../slideLayouts/slideLayout1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55.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6.png"/><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9.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1" Type="http://schemas.openxmlformats.org/officeDocument/2006/relationships/slideLayout" Target="../slideLayouts/slideLayout9.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9.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9.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5.jp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1" Type="http://schemas.openxmlformats.org/officeDocument/2006/relationships/slideLayout" Target="../slideLayouts/slideLayout9.xml"/><Relationship Id="rId2" Type="http://schemas.openxmlformats.org/officeDocument/2006/relationships/notesSlide" Target="../notesSlides/notesSlide46.xml"/></Relationships>
</file>

<file path=ppt/slides/_rels/slide49.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1" Type="http://schemas.openxmlformats.org/officeDocument/2006/relationships/slideLayout" Target="../slideLayouts/slideLayout9.xml"/><Relationship Id="rId2" Type="http://schemas.openxmlformats.org/officeDocument/2006/relationships/notesSlide" Target="../notesSlides/notesSlide4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9.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s>
</file>

<file path=ppt/slides/_rels/slide51.xml.rels><?xml version="1.0" encoding="UTF-8" standalone="yes"?>
<Relationships xmlns="http://schemas.openxmlformats.org/package/2006/relationships"><Relationship Id="rId3" Type="http://schemas.openxmlformats.org/officeDocument/2006/relationships/hyperlink" Target="http://ingenuity.force.com/ipa/IPATutorials" TargetMode="External"/><Relationship Id="rId4" Type="http://schemas.openxmlformats.org/officeDocument/2006/relationships/hyperlink" Target="http://www.ingenuity.com/products/ipa/try-ipa-for-free" TargetMode="External"/><Relationship Id="rId5" Type="http://schemas.openxmlformats.org/officeDocument/2006/relationships/image" Target="../media/image79.png"/><Relationship Id="rId1" Type="http://schemas.openxmlformats.org/officeDocument/2006/relationships/slideLayout" Target="../slideLayouts/slideLayout4.xml"/><Relationship Id="rId2" Type="http://schemas.openxmlformats.org/officeDocument/2006/relationships/notesSlide" Target="../notesSlides/notesSlide4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81.png"/><Relationship Id="rId5" Type="http://schemas.openxmlformats.org/officeDocument/2006/relationships/image" Target="../media/image82.png"/><Relationship Id="rId6" Type="http://schemas.openxmlformats.org/officeDocument/2006/relationships/image" Target="../media/image83.png"/><Relationship Id="rId7" Type="http://schemas.openxmlformats.org/officeDocument/2006/relationships/image" Target="../media/image84.png"/><Relationship Id="rId8" Type="http://schemas.openxmlformats.org/officeDocument/2006/relationships/image" Target="../media/image85.png"/><Relationship Id="rId9" Type="http://schemas.openxmlformats.org/officeDocument/2006/relationships/image" Target="../media/image86.png"/><Relationship Id="rId1" Type="http://schemas.openxmlformats.org/officeDocument/2006/relationships/slideLayout" Target="../slideLayouts/slideLayout4.xml"/><Relationship Id="rId2" Type="http://schemas.openxmlformats.org/officeDocument/2006/relationships/notesSlide" Target="../notesSlides/notesSlide5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380.png"/><Relationship Id="rId5" Type="http://schemas.openxmlformats.org/officeDocument/2006/relationships/hyperlink" Target="http://www.ingenuity.com/products/ipa%23/?tab=resources" TargetMode="External"/><Relationship Id="rId1" Type="http://schemas.openxmlformats.org/officeDocument/2006/relationships/slideLayout" Target="../slideLayouts/slideLayout9.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6.xml"/><Relationship Id="rId3" Type="http://schemas.openxmlformats.org/officeDocument/2006/relationships/image" Target="../media/image8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7.xml"/><Relationship Id="rId3" Type="http://schemas.openxmlformats.org/officeDocument/2006/relationships/image" Target="../media/image8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7.png"/><Relationship Id="rId6" Type="http://schemas.openxmlformats.org/officeDocument/2006/relationships/image" Target="../media/image20.pn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5.jp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_4049_BI_2582_s.p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58" b="1358"/>
          <a:stretch>
            <a:fillRect/>
          </a:stretch>
        </p:blipFill>
        <p:spPr/>
      </p:pic>
      <p:sp>
        <p:nvSpPr>
          <p:cNvPr id="4" name="Subtitle 3"/>
          <p:cNvSpPr>
            <a:spLocks noGrp="1"/>
          </p:cNvSpPr>
          <p:nvPr>
            <p:ph type="subTitle" idx="1"/>
          </p:nvPr>
        </p:nvSpPr>
        <p:spPr>
          <a:xfrm>
            <a:off x="148414" y="6000315"/>
            <a:ext cx="2767355" cy="506411"/>
          </a:xfrm>
        </p:spPr>
        <p:txBody>
          <a:bodyPr/>
          <a:lstStyle/>
          <a:p>
            <a:r>
              <a:rPr lang="en-US" dirty="0" smtClean="0"/>
              <a:t>Katherine Wendelsdorf, </a:t>
            </a:r>
            <a:r>
              <a:rPr lang="en-US" dirty="0"/>
              <a:t>PhD</a:t>
            </a:r>
          </a:p>
          <a:p>
            <a:r>
              <a:rPr lang="en-US" dirty="0" smtClean="0"/>
              <a:t>Field Application Scientist</a:t>
            </a:r>
          </a:p>
          <a:p>
            <a:r>
              <a:rPr lang="en-US" dirty="0" smtClean="0"/>
              <a:t>MIEP Summer School </a:t>
            </a:r>
          </a:p>
          <a:p>
            <a:r>
              <a:rPr lang="en-US" dirty="0" smtClean="0"/>
              <a:t>June 2014</a:t>
            </a:r>
            <a:endParaRPr lang="en-US" dirty="0"/>
          </a:p>
        </p:txBody>
      </p:sp>
      <p:pic>
        <p:nvPicPr>
          <p:cNvPr id="7" name="Picture 6" descr="2__ING_PATHWAY_BLUE-600x1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769" y="5738183"/>
            <a:ext cx="2438400" cy="731520"/>
          </a:xfrm>
          <a:prstGeom prst="rect">
            <a:avLst/>
          </a:prstGeom>
        </p:spPr>
      </p:pic>
      <p:sp>
        <p:nvSpPr>
          <p:cNvPr id="5" name="Title 2"/>
          <p:cNvSpPr>
            <a:spLocks noGrp="1"/>
          </p:cNvSpPr>
          <p:nvPr>
            <p:ph type="ctrTitle"/>
          </p:nvPr>
        </p:nvSpPr>
        <p:spPr>
          <a:xfrm>
            <a:off x="5354169" y="5738183"/>
            <a:ext cx="3789830" cy="489730"/>
          </a:xfrm>
        </p:spPr>
        <p:txBody>
          <a:bodyPr/>
          <a:lstStyle/>
          <a:p>
            <a:r>
              <a:rPr lang="en-US" dirty="0">
                <a:solidFill>
                  <a:schemeClr val="bg1">
                    <a:lumMod val="50000"/>
                  </a:schemeClr>
                </a:solidFill>
              </a:rPr>
              <a:t>Ingenuity Pathways: a modeling strategy for network inference</a:t>
            </a:r>
          </a:p>
        </p:txBody>
      </p:sp>
    </p:spTree>
    <p:extLst>
      <p:ext uri="{BB962C8B-B14F-4D97-AF65-F5344CB8AC3E}">
        <p14:creationId xmlns:p14="http://schemas.microsoft.com/office/powerpoint/2010/main" val="63254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10</a:t>
            </a:fld>
            <a:endParaRPr lang="en-US">
              <a:solidFill>
                <a:srgbClr val="FFFFFF"/>
              </a:solidFill>
            </a:endParaRPr>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2" name="Content Placeholder 2"/>
          <p:cNvSpPr txBox="1">
            <a:spLocks/>
          </p:cNvSpPr>
          <p:nvPr/>
        </p:nvSpPr>
        <p:spPr>
          <a:xfrm>
            <a:off x="2916440" y="3383018"/>
            <a:ext cx="5717747" cy="2491487"/>
          </a:xfrm>
          <a:prstGeom prst="rect">
            <a:avLst/>
          </a:prstGeom>
          <a:solidFill>
            <a:srgbClr val="FFFFFF"/>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 lvl="1" indent="0">
              <a:spcAft>
                <a:spcPts val="1200"/>
              </a:spcAft>
              <a:buNone/>
            </a:pPr>
            <a:r>
              <a:rPr lang="en-US" b="1" dirty="0" smtClean="0">
                <a:solidFill>
                  <a:schemeClr val="accent5">
                    <a:lumMod val="50000"/>
                  </a:schemeClr>
                </a:solidFill>
              </a:rPr>
              <a:t>Making Networks with IPA:</a:t>
            </a:r>
          </a:p>
          <a:p>
            <a:pPr lvl="1">
              <a:spcAft>
                <a:spcPts val="1200"/>
              </a:spcAft>
            </a:pPr>
            <a:r>
              <a:rPr lang="en-US" dirty="0" smtClean="0"/>
              <a:t>Data- independent methods: </a:t>
            </a:r>
            <a:r>
              <a:rPr lang="en-US" b="1" dirty="0" smtClean="0"/>
              <a:t>Search and Explore</a:t>
            </a:r>
          </a:p>
          <a:p>
            <a:pPr lvl="1">
              <a:spcAft>
                <a:spcPts val="1200"/>
              </a:spcAft>
            </a:pPr>
            <a:r>
              <a:rPr lang="en-US" dirty="0" err="1" smtClean="0"/>
              <a:t>Omics</a:t>
            </a:r>
            <a:r>
              <a:rPr lang="en-US" dirty="0" smtClean="0"/>
              <a:t> Data-derived networks: </a:t>
            </a:r>
            <a:r>
              <a:rPr lang="en-US" b="1" dirty="0" smtClean="0"/>
              <a:t>Core Analysis</a:t>
            </a:r>
          </a:p>
          <a:p>
            <a:pPr lvl="2">
              <a:spcAft>
                <a:spcPts val="1200"/>
              </a:spcAft>
            </a:pPr>
            <a:r>
              <a:rPr lang="en-US" dirty="0" smtClean="0"/>
              <a:t>Gene expression, methylation, proteomics, etc. </a:t>
            </a:r>
          </a:p>
          <a:p>
            <a:pPr lvl="1">
              <a:spcAft>
                <a:spcPts val="1200"/>
              </a:spcAft>
            </a:pPr>
            <a:r>
              <a:rPr lang="en-US" dirty="0" smtClean="0"/>
              <a:t>New stuff: </a:t>
            </a:r>
            <a:r>
              <a:rPr lang="en-US" b="1" dirty="0" smtClean="0"/>
              <a:t>Advanced Analytics</a:t>
            </a:r>
            <a:r>
              <a:rPr lang="en-US" dirty="0" smtClean="0"/>
              <a:t> </a:t>
            </a:r>
          </a:p>
          <a:p>
            <a:pPr lvl="1">
              <a:spcAft>
                <a:spcPts val="1200"/>
              </a:spcAft>
            </a:pPr>
            <a:endParaRPr lang="en-US" dirty="0" smtClean="0"/>
          </a:p>
          <a:p>
            <a:endParaRPr lang="en-US" sz="2000" dirty="0" smtClean="0">
              <a:ea typeface="Geneva"/>
            </a:endParaRPr>
          </a:p>
          <a:p>
            <a:endParaRPr lang="en-US" sz="2000" dirty="0" smtClean="0">
              <a:ea typeface="Geneva"/>
            </a:endParaRPr>
          </a:p>
          <a:p>
            <a:endParaRPr lang="en-US" sz="2000" dirty="0" smtClean="0">
              <a:ea typeface="Geneva"/>
            </a:endParaRPr>
          </a:p>
          <a:p>
            <a:pPr marL="349250" lvl="2" indent="-177800">
              <a:buFont typeface="Wingdings" pitchFamily="2" charset="2"/>
              <a:buNone/>
            </a:pPr>
            <a:endParaRPr lang="en-US" sz="1800" dirty="0" smtClean="0"/>
          </a:p>
          <a:p>
            <a:endParaRPr lang="en-US" sz="1800" dirty="0"/>
          </a:p>
        </p:txBody>
      </p:sp>
      <p:sp>
        <p:nvSpPr>
          <p:cNvPr id="16" name="Title 2"/>
          <p:cNvSpPr>
            <a:spLocks noGrp="1"/>
          </p:cNvSpPr>
          <p:nvPr>
            <p:ph type="title"/>
          </p:nvPr>
        </p:nvSpPr>
        <p:spPr>
          <a:xfrm>
            <a:off x="2915770" y="0"/>
            <a:ext cx="6048843" cy="450000"/>
          </a:xfrm>
        </p:spPr>
        <p:txBody>
          <a:bodyPr/>
          <a:lstStyle/>
          <a:p>
            <a:r>
              <a:rPr lang="en-US" dirty="0" smtClean="0"/>
              <a:t>IPA and Model Networks</a:t>
            </a:r>
            <a:endParaRPr lang="en-US" dirty="0"/>
          </a:p>
        </p:txBody>
      </p:sp>
      <p:sp>
        <p:nvSpPr>
          <p:cNvPr id="9" name="Content Placeholder 2"/>
          <p:cNvSpPr>
            <a:spLocks noGrp="1"/>
          </p:cNvSpPr>
          <p:nvPr>
            <p:ph idx="1"/>
          </p:nvPr>
        </p:nvSpPr>
        <p:spPr>
          <a:xfrm>
            <a:off x="2915770" y="685850"/>
            <a:ext cx="5923542" cy="1902959"/>
          </a:xfrm>
          <a:solidFill>
            <a:srgbClr val="FFFFFF"/>
          </a:solidFill>
        </p:spPr>
        <p:txBody>
          <a:bodyPr/>
          <a:lstStyle/>
          <a:p>
            <a:pPr>
              <a:spcAft>
                <a:spcPts val="1200"/>
              </a:spcAft>
            </a:pPr>
            <a:r>
              <a:rPr lang="en-US" b="1" dirty="0" smtClean="0">
                <a:solidFill>
                  <a:srgbClr val="606060"/>
                </a:solidFill>
              </a:rPr>
              <a:t>What we need network models for:</a:t>
            </a:r>
          </a:p>
          <a:p>
            <a:pPr lvl="1">
              <a:spcAft>
                <a:spcPts val="1200"/>
              </a:spcAft>
            </a:pPr>
            <a:r>
              <a:rPr lang="en-US" dirty="0"/>
              <a:t>P</a:t>
            </a:r>
            <a:r>
              <a:rPr lang="en-US" dirty="0" smtClean="0"/>
              <a:t>rovide </a:t>
            </a:r>
            <a:r>
              <a:rPr lang="en-US" dirty="0"/>
              <a:t>a framework for organizing existing data, </a:t>
            </a:r>
            <a:endParaRPr lang="en-US" dirty="0" smtClean="0"/>
          </a:p>
          <a:p>
            <a:pPr lvl="1">
              <a:spcAft>
                <a:spcPts val="1200"/>
              </a:spcAft>
            </a:pPr>
            <a:r>
              <a:rPr lang="en-US" dirty="0" smtClean="0"/>
              <a:t>Generate </a:t>
            </a:r>
            <a:r>
              <a:rPr lang="en-US" dirty="0"/>
              <a:t>novel mechanistic </a:t>
            </a:r>
            <a:r>
              <a:rPr lang="en-US" dirty="0" smtClean="0"/>
              <a:t>hypotheses</a:t>
            </a:r>
            <a:endParaRPr lang="en-US" dirty="0"/>
          </a:p>
          <a:p>
            <a:pPr lvl="1">
              <a:spcAft>
                <a:spcPts val="1200"/>
              </a:spcAft>
            </a:pPr>
            <a:r>
              <a:rPr lang="en-US" dirty="0" smtClean="0"/>
              <a:t>Determine </a:t>
            </a:r>
            <a:r>
              <a:rPr lang="en-US" dirty="0"/>
              <a:t>focus </a:t>
            </a:r>
            <a:r>
              <a:rPr lang="en-US" dirty="0" smtClean="0"/>
              <a:t>of validation </a:t>
            </a:r>
            <a:r>
              <a:rPr lang="en-US" dirty="0"/>
              <a:t>experiments in time and space</a:t>
            </a:r>
            <a:r>
              <a:rPr lang="en-US" dirty="0" smtClean="0"/>
              <a:t>.</a:t>
            </a:r>
          </a:p>
          <a:p>
            <a:endParaRPr lang="en-US" sz="2000" dirty="0" smtClean="0">
              <a:ea typeface="Geneva"/>
            </a:endParaRPr>
          </a:p>
          <a:p>
            <a:pPr eaLnBrk="1" hangingPunct="1"/>
            <a:endParaRPr lang="en-US" sz="2000" dirty="0" smtClean="0">
              <a:ea typeface="Geneva"/>
            </a:endParaRPr>
          </a:p>
          <a:p>
            <a:pPr eaLnBrk="1" hangingPunct="1"/>
            <a:endParaRPr lang="en-US" sz="2000" dirty="0" smtClean="0">
              <a:ea typeface="Geneva"/>
            </a:endParaRPr>
          </a:p>
          <a:p>
            <a:pPr marL="349250" lvl="2" indent="-177800">
              <a:buNone/>
            </a:pPr>
            <a:endParaRPr lang="en-US" sz="1800" dirty="0"/>
          </a:p>
          <a:p>
            <a:pPr eaLnBrk="1" hangingPunct="1"/>
            <a:endParaRPr lang="en-US" sz="1800" dirty="0"/>
          </a:p>
        </p:txBody>
      </p:sp>
    </p:spTree>
    <p:extLst>
      <p:ext uri="{BB962C8B-B14F-4D97-AF65-F5344CB8AC3E}">
        <p14:creationId xmlns:p14="http://schemas.microsoft.com/office/powerpoint/2010/main" val="1103551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_4049_BI_2582_s.p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58" b="1358"/>
          <a:stretch>
            <a:fillRect/>
          </a:stretch>
        </p:blipFill>
        <p:spPr/>
      </p:pic>
      <p:sp>
        <p:nvSpPr>
          <p:cNvPr id="3" name="Title 2"/>
          <p:cNvSpPr>
            <a:spLocks noGrp="1"/>
          </p:cNvSpPr>
          <p:nvPr>
            <p:ph type="ctrTitle"/>
          </p:nvPr>
        </p:nvSpPr>
        <p:spPr>
          <a:xfrm>
            <a:off x="5292100" y="5877340"/>
            <a:ext cx="3851900" cy="489730"/>
          </a:xfrm>
        </p:spPr>
        <p:txBody>
          <a:bodyPr/>
          <a:lstStyle/>
          <a:p>
            <a:r>
              <a:rPr lang="en-US" dirty="0" smtClean="0"/>
              <a:t>Search &amp; Explore: </a:t>
            </a:r>
            <a:br>
              <a:rPr lang="en-US" dirty="0" smtClean="0"/>
            </a:br>
            <a:r>
              <a:rPr lang="en-US" dirty="0" smtClean="0"/>
              <a:t>Data-independent networks</a:t>
            </a:r>
            <a:endParaRPr lang="en-US" dirty="0"/>
          </a:p>
        </p:txBody>
      </p:sp>
      <p:pic>
        <p:nvPicPr>
          <p:cNvPr id="7" name="Picture 6" descr="2__ING_PATHWAY_BLUE-600x1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40" y="5733320"/>
            <a:ext cx="2438400" cy="731520"/>
          </a:xfrm>
          <a:prstGeom prst="rect">
            <a:avLst/>
          </a:prstGeom>
        </p:spPr>
      </p:pic>
    </p:spTree>
    <p:extLst>
      <p:ext uri="{BB962C8B-B14F-4D97-AF65-F5344CB8AC3E}">
        <p14:creationId xmlns:p14="http://schemas.microsoft.com/office/powerpoint/2010/main" val="159605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915157" y="30947"/>
            <a:ext cx="6048843" cy="450000"/>
          </a:xfrm>
        </p:spPr>
        <p:txBody>
          <a:bodyPr/>
          <a:lstStyle/>
          <a:p>
            <a:r>
              <a:rPr lang="en-US" dirty="0" smtClean="0"/>
              <a:t>Search &amp; Explore- Exercise</a:t>
            </a:r>
            <a:endParaRPr lang="en-US" dirty="0"/>
          </a:p>
        </p:txBody>
      </p:sp>
      <p:sp>
        <p:nvSpPr>
          <p:cNvPr id="3" name="Footer Placeholder 2"/>
          <p:cNvSpPr>
            <a:spLocks noGrp="1"/>
          </p:cNvSpPr>
          <p:nvPr>
            <p:ph type="ftr" sz="quarter" idx="11"/>
          </p:nvPr>
        </p:nvSpPr>
        <p:spPr/>
        <p:txBody>
          <a:bodyPr/>
          <a:lstStyle/>
          <a:p>
            <a:r>
              <a:rPr lang="en-GB" smtClean="0"/>
              <a:t>Title, Location, Date</a:t>
            </a:r>
            <a:endParaRPr lang="en-GB"/>
          </a:p>
        </p:txBody>
      </p:sp>
      <p:sp>
        <p:nvSpPr>
          <p:cNvPr id="4" name="Slide Number Placeholder 3"/>
          <p:cNvSpPr>
            <a:spLocks noGrp="1"/>
          </p:cNvSpPr>
          <p:nvPr>
            <p:ph type="sldNum" sz="quarter" idx="12"/>
          </p:nvPr>
        </p:nvSpPr>
        <p:spPr/>
        <p:txBody>
          <a:bodyPr/>
          <a:lstStyle/>
          <a:p>
            <a:fld id="{8D1E4346-5F76-40D0-9BC1-ECCF6BA4DB79}" type="slidenum">
              <a:rPr lang="en-GB" smtClean="0"/>
              <a:t>12</a:t>
            </a:fld>
            <a:endParaRPr lang="en-GB"/>
          </a:p>
        </p:txBody>
      </p:sp>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1680641" y="2588795"/>
            <a:ext cx="5486400" cy="4053205"/>
          </a:xfrm>
          <a:prstGeom prst="rect">
            <a:avLst/>
          </a:prstGeom>
          <a:noFill/>
          <a:ln>
            <a:noFill/>
          </a:ln>
        </p:spPr>
      </p:pic>
      <p:sp>
        <p:nvSpPr>
          <p:cNvPr id="10" name="Content Placeholder 2"/>
          <p:cNvSpPr txBox="1">
            <a:spLocks/>
          </p:cNvSpPr>
          <p:nvPr/>
        </p:nvSpPr>
        <p:spPr>
          <a:xfrm>
            <a:off x="1680641" y="500874"/>
            <a:ext cx="5923542" cy="1902959"/>
          </a:xfrm>
          <a:prstGeom prst="rect">
            <a:avLst/>
          </a:prstGeom>
          <a:solidFill>
            <a:srgbClr val="FFFFFF"/>
          </a:solidFill>
        </p:spPr>
        <p:txBody>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accent5">
                    <a:lumMod val="50000"/>
                  </a:schemeClr>
                </a:solidFill>
              </a:rPr>
              <a:t>Build a network based solely on current literature</a:t>
            </a:r>
            <a:r>
              <a:rPr lang="en-US" b="1" dirty="0" smtClean="0">
                <a:solidFill>
                  <a:schemeClr val="accent5">
                    <a:lumMod val="50000"/>
                  </a:schemeClr>
                </a:solidFill>
              </a:rPr>
              <a:t>:</a:t>
            </a:r>
          </a:p>
          <a:p>
            <a:endParaRPr lang="en-US" b="1" dirty="0">
              <a:solidFill>
                <a:schemeClr val="accent5">
                  <a:lumMod val="50000"/>
                </a:schemeClr>
              </a:solidFill>
            </a:endParaRPr>
          </a:p>
          <a:p>
            <a:pPr lvl="1">
              <a:spcAft>
                <a:spcPts val="1200"/>
              </a:spcAft>
            </a:pPr>
            <a:r>
              <a:rPr lang="en-US" dirty="0" smtClean="0"/>
              <a:t>Mechanism </a:t>
            </a:r>
            <a:r>
              <a:rPr lang="en-US" dirty="0"/>
              <a:t>for </a:t>
            </a:r>
            <a:r>
              <a:rPr lang="en-US" dirty="0" smtClean="0"/>
              <a:t>‘increased Th17’ observation</a:t>
            </a:r>
          </a:p>
          <a:p>
            <a:pPr lvl="1">
              <a:spcAft>
                <a:spcPts val="1200"/>
              </a:spcAft>
            </a:pPr>
            <a:r>
              <a:rPr lang="en-US" dirty="0" smtClean="0"/>
              <a:t>How </a:t>
            </a:r>
            <a:r>
              <a:rPr lang="en-US" dirty="0"/>
              <a:t>could this be connected to colitis</a:t>
            </a:r>
            <a:r>
              <a:rPr lang="en-US" dirty="0" smtClean="0"/>
              <a:t>?</a:t>
            </a:r>
          </a:p>
          <a:p>
            <a:pPr lvl="1">
              <a:spcAft>
                <a:spcPts val="1200"/>
              </a:spcAft>
            </a:pPr>
            <a:r>
              <a:rPr lang="en-US" dirty="0" smtClean="0"/>
              <a:t>What would be the effect of different interventions?</a:t>
            </a:r>
            <a:endParaRPr lang="en-US" dirty="0"/>
          </a:p>
          <a:p>
            <a:endParaRPr lang="en-US" sz="2000" dirty="0" smtClean="0">
              <a:ea typeface="Geneva"/>
            </a:endParaRPr>
          </a:p>
          <a:p>
            <a:endParaRPr lang="en-US" sz="2000" dirty="0" smtClean="0">
              <a:ea typeface="Geneva"/>
            </a:endParaRPr>
          </a:p>
          <a:p>
            <a:endParaRPr lang="en-US" sz="2000" dirty="0" smtClean="0">
              <a:ea typeface="Geneva"/>
            </a:endParaRPr>
          </a:p>
          <a:p>
            <a:pPr marL="349250" lvl="2" indent="-177800">
              <a:buFont typeface="Wingdings" pitchFamily="2" charset="2"/>
              <a:buNone/>
            </a:pPr>
            <a:endParaRPr lang="en-US" sz="1800" dirty="0" smtClean="0"/>
          </a:p>
          <a:p>
            <a:endParaRPr lang="en-US" sz="1800" dirty="0"/>
          </a:p>
        </p:txBody>
      </p:sp>
      <p:sp>
        <p:nvSpPr>
          <p:cNvPr id="2" name="TextBox 1"/>
          <p:cNvSpPr txBox="1"/>
          <p:nvPr/>
        </p:nvSpPr>
        <p:spPr>
          <a:xfrm>
            <a:off x="1451765" y="3545872"/>
            <a:ext cx="5715276" cy="914400"/>
          </a:xfrm>
          <a:prstGeom prst="rect">
            <a:avLst/>
          </a:prstGeom>
          <a:solidFill>
            <a:srgbClr val="FFFFFF"/>
          </a:solidFill>
          <a:ln>
            <a:solidFill>
              <a:schemeClr val="accent6">
                <a:lumMod val="75000"/>
              </a:schemeClr>
            </a:solidFill>
          </a:ln>
        </p:spPr>
        <p:txBody>
          <a:bodyPr wrap="none" lIns="0" tIns="0" rIns="0" bIns="0" rtlCol="0">
            <a:noAutofit/>
          </a:bodyPr>
          <a:lstStyle/>
          <a:p>
            <a:pPr algn="ctr"/>
            <a:endParaRPr lang="en-US" sz="1600" b="1" dirty="0" smtClean="0">
              <a:solidFill>
                <a:schemeClr val="accent6">
                  <a:lumMod val="75000"/>
                </a:schemeClr>
              </a:solidFill>
            </a:endParaRPr>
          </a:p>
          <a:p>
            <a:pPr algn="ctr"/>
            <a:r>
              <a:rPr lang="en-US" sz="1600" b="1" dirty="0" smtClean="0">
                <a:solidFill>
                  <a:schemeClr val="accent6">
                    <a:lumMod val="75000"/>
                  </a:schemeClr>
                </a:solidFill>
              </a:rPr>
              <a:t>YOU DON</a:t>
            </a:r>
            <a:r>
              <a:rPr lang="fr-FR" sz="1600" b="1" dirty="0" smtClean="0">
                <a:solidFill>
                  <a:schemeClr val="accent6">
                    <a:lumMod val="75000"/>
                  </a:schemeClr>
                </a:solidFill>
              </a:rPr>
              <a:t>’</a:t>
            </a:r>
            <a:r>
              <a:rPr lang="en-US" sz="1600" b="1" dirty="0" smtClean="0">
                <a:solidFill>
                  <a:schemeClr val="accent6">
                    <a:lumMod val="75000"/>
                  </a:schemeClr>
                </a:solidFill>
              </a:rPr>
              <a:t>T HAVE TO REMEMBER EVERY STEP!!!</a:t>
            </a:r>
          </a:p>
          <a:p>
            <a:pPr algn="ctr"/>
            <a:r>
              <a:rPr lang="en-US" sz="1600" b="1" dirty="0" smtClean="0">
                <a:solidFill>
                  <a:schemeClr val="accent6">
                    <a:lumMod val="75000"/>
                  </a:schemeClr>
                </a:solidFill>
              </a:rPr>
              <a:t>TUTORIALS/RESOURCES ARE AVAILABLE</a:t>
            </a:r>
            <a:endParaRPr lang="en-US" sz="1600" b="1" dirty="0">
              <a:solidFill>
                <a:schemeClr val="accent6">
                  <a:lumMod val="75000"/>
                </a:schemeClr>
              </a:solidFill>
            </a:endParaRPr>
          </a:p>
        </p:txBody>
      </p:sp>
    </p:spTree>
    <p:extLst>
      <p:ext uri="{BB962C8B-B14F-4D97-AF65-F5344CB8AC3E}">
        <p14:creationId xmlns:p14="http://schemas.microsoft.com/office/powerpoint/2010/main" val="256164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dirty="0" smtClean="0">
                <a:latin typeface="Arial" pitchFamily="34" charset="0"/>
                <a:ea typeface="Geneva"/>
                <a:cs typeface="Arial" pitchFamily="34" charset="0"/>
              </a:rPr>
              <a:t>Search &amp; Explore- Build Tools</a:t>
            </a:r>
          </a:p>
        </p:txBody>
      </p:sp>
      <p:sp>
        <p:nvSpPr>
          <p:cNvPr id="31748" name="Content Placeholder 2"/>
          <p:cNvSpPr>
            <a:spLocks noGrp="1"/>
          </p:cNvSpPr>
          <p:nvPr>
            <p:ph idx="1"/>
          </p:nvPr>
        </p:nvSpPr>
        <p:spPr/>
        <p:txBody>
          <a:bodyPr/>
          <a:lstStyle/>
          <a:p>
            <a:pPr eaLnBrk="1" hangingPunct="1">
              <a:spcAft>
                <a:spcPts val="1200"/>
              </a:spcAft>
              <a:defRPr/>
            </a:pPr>
            <a:r>
              <a:rPr lang="en-US" altLang="en-US" dirty="0" smtClean="0">
                <a:solidFill>
                  <a:schemeClr val="tx2"/>
                </a:solidFill>
                <a:latin typeface="Arial" pitchFamily="34" charset="0"/>
                <a:ea typeface="Geneva"/>
                <a:cs typeface="Arial" pitchFamily="34" charset="0"/>
              </a:rPr>
              <a:t>Connect</a:t>
            </a:r>
            <a:r>
              <a:rPr lang="en-US" altLang="en-US" b="1" dirty="0" smtClean="0">
                <a:solidFill>
                  <a:schemeClr val="tx2"/>
                </a:solidFill>
                <a:latin typeface="Arial" pitchFamily="34" charset="0"/>
                <a:ea typeface="Geneva"/>
                <a:cs typeface="Arial" pitchFamily="34" charset="0"/>
              </a:rPr>
              <a:t>:</a:t>
            </a:r>
            <a:r>
              <a:rPr lang="en-US" altLang="en-US" dirty="0" smtClean="0">
                <a:solidFill>
                  <a:schemeClr val="tx2"/>
                </a:solidFill>
                <a:latin typeface="Arial" pitchFamily="34" charset="0"/>
                <a:ea typeface="Geneva"/>
                <a:cs typeface="Arial" pitchFamily="34" charset="0"/>
              </a:rPr>
              <a:t> </a:t>
            </a:r>
            <a:r>
              <a:rPr lang="en-US" altLang="en-US" dirty="0" smtClean="0">
                <a:latin typeface="Arial" pitchFamily="34" charset="0"/>
                <a:ea typeface="Geneva"/>
                <a:cs typeface="Arial" pitchFamily="34" charset="0"/>
              </a:rPr>
              <a:t>Connects molecules given the criteria that the user specifies</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Grow: </a:t>
            </a:r>
            <a:r>
              <a:rPr lang="en-US" altLang="en-US" dirty="0" smtClean="0">
                <a:latin typeface="Arial" pitchFamily="34" charset="0"/>
                <a:ea typeface="Geneva"/>
                <a:cs typeface="Arial" pitchFamily="34" charset="0"/>
              </a:rPr>
              <a:t>Adds new molecules and their relationships given the criteria that the user specifies</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Path Explorer</a:t>
            </a:r>
            <a:r>
              <a:rPr lang="en-US" altLang="en-US" b="1" dirty="0" smtClean="0">
                <a:solidFill>
                  <a:schemeClr val="tx2"/>
                </a:solidFill>
                <a:latin typeface="Arial" pitchFamily="34" charset="0"/>
                <a:ea typeface="Geneva"/>
                <a:cs typeface="Arial" pitchFamily="34" charset="0"/>
              </a:rPr>
              <a:t>: </a:t>
            </a:r>
            <a:r>
              <a:rPr lang="en-US" altLang="en-US" dirty="0" smtClean="0">
                <a:latin typeface="Arial" pitchFamily="34" charset="0"/>
                <a:ea typeface="Geneva"/>
                <a:cs typeface="Arial" pitchFamily="34" charset="0"/>
              </a:rPr>
              <a:t>Calculates the “Shortest Path” between 2 molecules or 2 sets of molecules</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Add Molecule/Relationship</a:t>
            </a:r>
            <a:r>
              <a:rPr lang="en-US" altLang="en-US" b="1" dirty="0" smtClean="0">
                <a:solidFill>
                  <a:schemeClr val="tx2"/>
                </a:solidFill>
                <a:latin typeface="Arial" pitchFamily="34" charset="0"/>
                <a:ea typeface="Geneva"/>
                <a:cs typeface="Arial" pitchFamily="34" charset="0"/>
              </a:rPr>
              <a:t>: </a:t>
            </a:r>
            <a:r>
              <a:rPr lang="en-US" altLang="en-US" dirty="0" smtClean="0">
                <a:latin typeface="Arial" pitchFamily="34" charset="0"/>
                <a:ea typeface="Geneva"/>
                <a:cs typeface="Arial" pitchFamily="34" charset="0"/>
              </a:rPr>
              <a:t>Allows adding a custom molecules or relationship to the current pathway that does not exist in Ingenuity’s KB as well as ones that already exist</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Trim</a:t>
            </a:r>
            <a:r>
              <a:rPr lang="en-US" altLang="en-US" b="1" dirty="0" smtClean="0">
                <a:solidFill>
                  <a:schemeClr val="tx2"/>
                </a:solidFill>
                <a:latin typeface="Arial" pitchFamily="34" charset="0"/>
                <a:ea typeface="Geneva"/>
                <a:cs typeface="Arial" pitchFamily="34" charset="0"/>
              </a:rPr>
              <a:t>:</a:t>
            </a:r>
            <a:r>
              <a:rPr lang="en-US" altLang="en-US" dirty="0" smtClean="0">
                <a:solidFill>
                  <a:schemeClr val="tx2"/>
                </a:solidFill>
                <a:latin typeface="Arial" pitchFamily="34" charset="0"/>
                <a:ea typeface="Geneva"/>
                <a:cs typeface="Arial" pitchFamily="34" charset="0"/>
              </a:rPr>
              <a:t> </a:t>
            </a:r>
            <a:r>
              <a:rPr lang="en-US" altLang="en-US" dirty="0" smtClean="0">
                <a:latin typeface="Arial" pitchFamily="34" charset="0"/>
                <a:ea typeface="Geneva"/>
                <a:cs typeface="Arial" pitchFamily="34" charset="0"/>
              </a:rPr>
              <a:t>Removes molecules/relationships that meet the criteria that the user specifies</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Keep</a:t>
            </a:r>
            <a:r>
              <a:rPr lang="en-US" altLang="en-US" b="1" dirty="0" smtClean="0">
                <a:solidFill>
                  <a:schemeClr val="tx2"/>
                </a:solidFill>
                <a:latin typeface="Arial" pitchFamily="34" charset="0"/>
                <a:ea typeface="Geneva"/>
                <a:cs typeface="Arial" pitchFamily="34" charset="0"/>
              </a:rPr>
              <a:t>: </a:t>
            </a:r>
            <a:r>
              <a:rPr lang="en-US" altLang="en-US" dirty="0" smtClean="0">
                <a:latin typeface="Arial" pitchFamily="34" charset="0"/>
                <a:ea typeface="Geneva"/>
                <a:cs typeface="Arial" pitchFamily="34" charset="0"/>
              </a:rPr>
              <a:t>Keeps molecules/relationships that meet the criteria that the user specifies</a:t>
            </a:r>
          </a:p>
          <a:p>
            <a:pPr marL="0" indent="0" eaLnBrk="1" hangingPunct="1">
              <a:spcAft>
                <a:spcPts val="1200"/>
              </a:spcAft>
              <a:buFontTx/>
              <a:buNone/>
              <a:defRPr/>
            </a:pPr>
            <a:endParaRPr lang="en-US" altLang="en-US" dirty="0" smtClean="0">
              <a:latin typeface="Arial" pitchFamily="34" charset="0"/>
              <a:ea typeface="Geneva"/>
              <a:cs typeface="Arial" pitchFamily="34" charset="0"/>
            </a:endParaRPr>
          </a:p>
        </p:txBody>
      </p:sp>
      <p:sp>
        <p:nvSpPr>
          <p:cNvPr id="28676"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20000"/>
              </a:spcBef>
              <a:spcAft>
                <a:spcPts val="600"/>
              </a:spcAft>
              <a:buChar char="•"/>
              <a:defRPr sz="24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spcAft>
                <a:spcPts val="600"/>
              </a:spcAft>
              <a:buChar char="–"/>
              <a:defRPr sz="22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spcAft>
                <a:spcPts val="600"/>
              </a:spcAft>
              <a:buChar char="•"/>
              <a:defRPr sz="20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spcAft>
                <a:spcPts val="600"/>
              </a:spcAft>
              <a:buChar char="–"/>
              <a:defRPr>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spcAft>
                <a:spcPct val="0"/>
              </a:spcAft>
              <a:buFontTx/>
              <a:buNone/>
            </a:pPr>
            <a:fld id="{C956CDCE-01A5-449A-9B1E-419DB81B30B3}" type="slidenum">
              <a:rPr lang="en-US" altLang="en-US" sz="1000" smtClean="0">
                <a:solidFill>
                  <a:schemeClr val="bg1"/>
                </a:solidFill>
                <a:latin typeface="Myriad Pro" pitchFamily="34" charset="0"/>
              </a:rPr>
              <a:pPr eaLnBrk="1" hangingPunct="1">
                <a:lnSpc>
                  <a:spcPct val="100000"/>
                </a:lnSpc>
                <a:spcBef>
                  <a:spcPct val="0"/>
                </a:spcBef>
                <a:spcAft>
                  <a:spcPct val="0"/>
                </a:spcAft>
                <a:buFontTx/>
                <a:buNone/>
              </a:pPr>
              <a:t>13</a:t>
            </a:fld>
            <a:endParaRPr lang="en-US" altLang="en-US" sz="1000" smtClean="0">
              <a:solidFill>
                <a:schemeClr val="bg1"/>
              </a:solidFill>
              <a:latin typeface="Myriad Pro" pitchFamily="34" charset="0"/>
            </a:endParaRPr>
          </a:p>
        </p:txBody>
      </p:sp>
      <p:sp>
        <p:nvSpPr>
          <p:cNvPr id="2" name="Text Placeholder 1"/>
          <p:cNvSpPr>
            <a:spLocks noGrp="1"/>
          </p:cNvSpPr>
          <p:nvPr>
            <p:ph type="body" sz="quarter" idx="13"/>
          </p:nvPr>
        </p:nvSpPr>
        <p:spPr>
          <a:xfrm>
            <a:off x="2757242" y="507600"/>
            <a:ext cx="6048000" cy="288000"/>
          </a:xfrm>
        </p:spPr>
        <p:txBody>
          <a:bodyPr/>
          <a:lstStyle/>
          <a:p>
            <a:r>
              <a:rPr lang="en-US" dirty="0" smtClean="0"/>
              <a:t>Networks based solely on current literature</a:t>
            </a:r>
            <a:endParaRPr lang="en-US" dirty="0"/>
          </a:p>
        </p:txBody>
      </p:sp>
      <p:sp>
        <p:nvSpPr>
          <p:cNvPr id="7" name="Slide Number Placeholder 3"/>
          <p:cNvSpPr txBox="1">
            <a:spLocks/>
          </p:cNvSpPr>
          <p:nvPr/>
        </p:nvSpPr>
        <p:spPr>
          <a:xfrm>
            <a:off x="8482970" y="6642000"/>
            <a:ext cx="460800" cy="216000"/>
          </a:xfrm>
          <a:prstGeom prst="rect">
            <a:avLst/>
          </a:prstGeom>
        </p:spPr>
        <p:txBody>
          <a:bodyPr vert="horz" lIns="0" tIns="0" rIns="0" bIns="0" rtlCol="0" anchor="ctr"/>
          <a:lstStyle>
            <a:defPPr>
              <a:defRPr lang="de-DE"/>
            </a:defPPr>
            <a:lvl1pPr marL="0" algn="ctr"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1E4346-5F76-40D0-9BC1-ECCF6BA4DB79}" type="slidenum">
              <a:rPr lang="en-GB" smtClean="0"/>
              <a:pPr/>
              <a:t>13</a:t>
            </a:fld>
            <a:endParaRPr lang="en-GB"/>
          </a:p>
        </p:txBody>
      </p:sp>
      <p:sp>
        <p:nvSpPr>
          <p:cNvPr id="8"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pic>
        <p:nvPicPr>
          <p:cNvPr id="3" name="Picture 2"/>
          <p:cNvPicPr>
            <a:picLocks noChangeAspect="1"/>
          </p:cNvPicPr>
          <p:nvPr/>
        </p:nvPicPr>
        <p:blipFill>
          <a:blip r:embed="rId3"/>
          <a:stretch>
            <a:fillRect/>
          </a:stretch>
        </p:blipFill>
        <p:spPr>
          <a:xfrm>
            <a:off x="1600200" y="4343400"/>
            <a:ext cx="6096000" cy="2137006"/>
          </a:xfrm>
          <a:prstGeom prst="rect">
            <a:avLst/>
          </a:prstGeom>
          <a:ln>
            <a:solidFill>
              <a:srgbClr val="14244D"/>
            </a:solidFill>
          </a:ln>
        </p:spPr>
      </p:pic>
    </p:spTree>
    <p:extLst>
      <p:ext uri="{BB962C8B-B14F-4D97-AF65-F5344CB8AC3E}">
        <p14:creationId xmlns:p14="http://schemas.microsoft.com/office/powerpoint/2010/main" val="425642946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dirty="0" smtClean="0">
                <a:latin typeface="Arial" pitchFamily="34" charset="0"/>
                <a:ea typeface="Geneva"/>
                <a:cs typeface="Arial" pitchFamily="34" charset="0"/>
              </a:rPr>
              <a:t>Search &amp; Explore- Overlay Tools</a:t>
            </a:r>
          </a:p>
        </p:txBody>
      </p:sp>
      <p:sp>
        <p:nvSpPr>
          <p:cNvPr id="36868" name="Content Placeholder 2"/>
          <p:cNvSpPr>
            <a:spLocks noGrp="1"/>
          </p:cNvSpPr>
          <p:nvPr>
            <p:ph idx="1"/>
          </p:nvPr>
        </p:nvSpPr>
        <p:spPr/>
        <p:txBody>
          <a:bodyPr/>
          <a:lstStyle/>
          <a:p>
            <a:pPr eaLnBrk="1" hangingPunct="1">
              <a:spcAft>
                <a:spcPts val="1200"/>
              </a:spcAft>
              <a:defRPr/>
            </a:pPr>
            <a:r>
              <a:rPr lang="en-US" altLang="en-US" dirty="0" smtClean="0">
                <a:solidFill>
                  <a:schemeClr val="tx2"/>
                </a:solidFill>
                <a:latin typeface="Arial" pitchFamily="34" charset="0"/>
                <a:ea typeface="Geneva"/>
                <a:cs typeface="Arial" pitchFamily="34" charset="0"/>
              </a:rPr>
              <a:t>Analysis/ Dataset: </a:t>
            </a:r>
            <a:r>
              <a:rPr lang="en-US" altLang="en-US" dirty="0" smtClean="0">
                <a:latin typeface="Arial" pitchFamily="34" charset="0"/>
                <a:ea typeface="Geneva"/>
                <a:cs typeface="Arial" pitchFamily="34" charset="0"/>
              </a:rPr>
              <a:t>Expression/data values that have been uploaded into IPA</a:t>
            </a:r>
          </a:p>
          <a:p>
            <a:pPr>
              <a:spcAft>
                <a:spcPts val="1200"/>
              </a:spcAft>
              <a:defRPr/>
            </a:pPr>
            <a:r>
              <a:rPr lang="en-US" altLang="en-US" dirty="0" smtClean="0">
                <a:solidFill>
                  <a:schemeClr val="tx2"/>
                </a:solidFill>
                <a:latin typeface="Arial" pitchFamily="34" charset="0"/>
                <a:ea typeface="Geneva"/>
                <a:cs typeface="Arial" pitchFamily="34" charset="0"/>
              </a:rPr>
              <a:t>MAP </a:t>
            </a:r>
            <a:r>
              <a:rPr lang="en-US" altLang="en-US" dirty="0">
                <a:solidFill>
                  <a:schemeClr val="tx2"/>
                </a:solidFill>
                <a:latin typeface="Arial" pitchFamily="34" charset="0"/>
                <a:ea typeface="Geneva"/>
                <a:cs typeface="Arial" pitchFamily="34" charset="0"/>
              </a:rPr>
              <a:t>(Molecule Activity Predictor):  </a:t>
            </a:r>
            <a:r>
              <a:rPr lang="en-US" dirty="0" smtClean="0">
                <a:ea typeface="Geneva" charset="0"/>
                <a:cs typeface="Geneva" charset="0"/>
              </a:rPr>
              <a:t>To </a:t>
            </a:r>
            <a:r>
              <a:rPr lang="en-US" dirty="0">
                <a:ea typeface="Geneva" charset="0"/>
                <a:cs typeface="Geneva" charset="0"/>
              </a:rPr>
              <a:t>predict upstream / downstream effect of activation or inhibition on unknown </a:t>
            </a:r>
            <a:r>
              <a:rPr lang="en-US" dirty="0" smtClean="0">
                <a:ea typeface="Geneva" charset="0"/>
                <a:cs typeface="Geneva" charset="0"/>
              </a:rPr>
              <a:t>molecules</a:t>
            </a:r>
            <a:endParaRPr lang="en-US" altLang="en-US" dirty="0" smtClean="0">
              <a:latin typeface="Arial" pitchFamily="34" charset="0"/>
              <a:ea typeface="Geneva"/>
              <a:cs typeface="Arial" pitchFamily="34" charset="0"/>
            </a:endParaRPr>
          </a:p>
          <a:p>
            <a:pPr eaLnBrk="1" hangingPunct="1">
              <a:spcAft>
                <a:spcPts val="1200"/>
              </a:spcAft>
              <a:defRPr/>
            </a:pPr>
            <a:r>
              <a:rPr lang="en-US" altLang="en-US" dirty="0" smtClean="0">
                <a:solidFill>
                  <a:schemeClr val="tx2"/>
                </a:solidFill>
                <a:latin typeface="Arial" pitchFamily="34" charset="0"/>
                <a:ea typeface="Geneva"/>
                <a:cs typeface="Arial" pitchFamily="34" charset="0"/>
              </a:rPr>
              <a:t>Drug: </a:t>
            </a:r>
            <a:r>
              <a:rPr lang="en-US" altLang="en-US" dirty="0" smtClean="0">
                <a:latin typeface="Arial" pitchFamily="34" charset="0"/>
                <a:ea typeface="Geneva"/>
                <a:cs typeface="Arial" pitchFamily="34" charset="0"/>
              </a:rPr>
              <a:t>Known drugs that target the molecules on the pathways</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Function &amp; Disease: </a:t>
            </a:r>
            <a:r>
              <a:rPr lang="en-US" altLang="en-US" dirty="0" smtClean="0">
                <a:latin typeface="Arial" pitchFamily="34" charset="0"/>
                <a:ea typeface="Geneva"/>
                <a:cs typeface="Arial" pitchFamily="34" charset="0"/>
              </a:rPr>
              <a:t>Functions and Diseases that overlap</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Canonical Pathway: </a:t>
            </a:r>
            <a:r>
              <a:rPr lang="en-US" altLang="en-US" dirty="0" smtClean="0">
                <a:latin typeface="Arial" pitchFamily="34" charset="0"/>
                <a:ea typeface="Geneva"/>
                <a:cs typeface="Arial" pitchFamily="34" charset="0"/>
              </a:rPr>
              <a:t>Canonical Pathways that overlap</a:t>
            </a:r>
          </a:p>
          <a:p>
            <a:pPr eaLnBrk="1" hangingPunct="1">
              <a:spcAft>
                <a:spcPts val="1200"/>
              </a:spcAft>
              <a:defRPr/>
            </a:pPr>
            <a:r>
              <a:rPr lang="en-US" altLang="en-US" dirty="0" smtClean="0">
                <a:solidFill>
                  <a:schemeClr val="tx2"/>
                </a:solidFill>
                <a:latin typeface="Arial" pitchFamily="34" charset="0"/>
                <a:ea typeface="Geneva"/>
                <a:cs typeface="Arial" pitchFamily="34" charset="0"/>
              </a:rPr>
              <a:t>Highlight: </a:t>
            </a:r>
            <a:r>
              <a:rPr lang="en-US" altLang="en-US" dirty="0" smtClean="0">
                <a:latin typeface="Arial" pitchFamily="34" charset="0"/>
                <a:ea typeface="Geneva"/>
                <a:cs typeface="Arial" pitchFamily="34" charset="0"/>
              </a:rPr>
              <a:t>Outline molecules that match specified criteria</a:t>
            </a:r>
          </a:p>
          <a:p>
            <a:pPr eaLnBrk="1" hangingPunct="1">
              <a:spcAft>
                <a:spcPts val="1200"/>
              </a:spcAft>
              <a:defRPr/>
            </a:pPr>
            <a:r>
              <a:rPr lang="en-US" altLang="en-US" dirty="0">
                <a:solidFill>
                  <a:schemeClr val="tx2"/>
                </a:solidFill>
                <a:latin typeface="Arial" pitchFamily="34" charset="0"/>
                <a:ea typeface="Geneva"/>
                <a:cs typeface="Arial" pitchFamily="34" charset="0"/>
              </a:rPr>
              <a:t>My List/My pathway: </a:t>
            </a:r>
            <a:r>
              <a:rPr lang="en-US" altLang="en-US" dirty="0">
                <a:latin typeface="Arial" pitchFamily="34" charset="0"/>
                <a:ea typeface="Geneva"/>
                <a:cs typeface="Arial" pitchFamily="34" charset="0"/>
              </a:rPr>
              <a:t>User created lists/pathways saved within IPA that overlap</a:t>
            </a:r>
          </a:p>
          <a:p>
            <a:pPr eaLnBrk="1" hangingPunct="1">
              <a:defRPr/>
            </a:pPr>
            <a:endParaRPr lang="en-US" altLang="en-US" dirty="0" smtClean="0">
              <a:latin typeface="Arial" pitchFamily="34" charset="0"/>
              <a:ea typeface="Geneva"/>
              <a:cs typeface="Arial" pitchFamily="34" charset="0"/>
            </a:endParaRPr>
          </a:p>
          <a:p>
            <a:pPr marL="0" indent="0" eaLnBrk="1" hangingPunct="1">
              <a:buFontTx/>
              <a:buNone/>
              <a:defRPr/>
            </a:pPr>
            <a:endParaRPr lang="en-US" altLang="en-US" dirty="0" smtClean="0">
              <a:latin typeface="Arial" pitchFamily="34" charset="0"/>
              <a:ea typeface="Geneva"/>
              <a:cs typeface="Arial" pitchFamily="34" charset="0"/>
            </a:endParaRPr>
          </a:p>
        </p:txBody>
      </p:sp>
      <p:sp>
        <p:nvSpPr>
          <p:cNvPr id="2970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20000"/>
              </a:spcBef>
              <a:spcAft>
                <a:spcPts val="600"/>
              </a:spcAft>
              <a:buChar char="•"/>
              <a:defRPr sz="2400">
                <a:solidFill>
                  <a:schemeClr val="tx1"/>
                </a:solidFill>
                <a:latin typeface="Arial" pitchFamily="34" charset="0"/>
                <a:ea typeface="Geneva"/>
                <a:cs typeface="Arial" pitchFamily="34" charset="0"/>
              </a:defRPr>
            </a:lvl1pPr>
            <a:lvl2pPr marL="742950" indent="-285750" eaLnBrk="0" hangingPunct="0">
              <a:lnSpc>
                <a:spcPct val="90000"/>
              </a:lnSpc>
              <a:spcBef>
                <a:spcPct val="20000"/>
              </a:spcBef>
              <a:spcAft>
                <a:spcPts val="600"/>
              </a:spcAft>
              <a:buChar char="–"/>
              <a:defRPr sz="2200">
                <a:solidFill>
                  <a:schemeClr val="tx1"/>
                </a:solidFill>
                <a:latin typeface="Arial" pitchFamily="34" charset="0"/>
                <a:ea typeface="Geneva"/>
                <a:cs typeface="Arial" pitchFamily="34" charset="0"/>
              </a:defRPr>
            </a:lvl2pPr>
            <a:lvl3pPr marL="1143000" indent="-228600" eaLnBrk="0" hangingPunct="0">
              <a:lnSpc>
                <a:spcPct val="90000"/>
              </a:lnSpc>
              <a:spcBef>
                <a:spcPct val="20000"/>
              </a:spcBef>
              <a:spcAft>
                <a:spcPts val="600"/>
              </a:spcAft>
              <a:buChar char="•"/>
              <a:defRPr sz="2000">
                <a:solidFill>
                  <a:schemeClr val="tx1"/>
                </a:solidFill>
                <a:latin typeface="Arial" pitchFamily="34" charset="0"/>
                <a:ea typeface="Geneva"/>
                <a:cs typeface="Arial" pitchFamily="34" charset="0"/>
              </a:defRPr>
            </a:lvl3pPr>
            <a:lvl4pPr marL="1600200" indent="-228600" eaLnBrk="0" hangingPunct="0">
              <a:lnSpc>
                <a:spcPct val="90000"/>
              </a:lnSpc>
              <a:spcBef>
                <a:spcPct val="20000"/>
              </a:spcBef>
              <a:spcAft>
                <a:spcPts val="600"/>
              </a:spcAft>
              <a:buChar char="–"/>
              <a:defRPr>
                <a:solidFill>
                  <a:schemeClr val="tx1"/>
                </a:solidFill>
                <a:latin typeface="Arial" pitchFamily="34" charset="0"/>
                <a:ea typeface="Geneva"/>
                <a:cs typeface="Arial" pitchFamily="34" charset="0"/>
              </a:defRPr>
            </a:lvl4pPr>
            <a:lvl5pPr marL="2057400" indent="-228600" eaLnBrk="0"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5pPr>
            <a:lvl6pPr marL="25146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6pPr>
            <a:lvl7pPr marL="29718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7pPr>
            <a:lvl8pPr marL="34290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8pPr>
            <a:lvl9pPr marL="3886200" indent="-228600" eaLnBrk="0" fontAlgn="base" hangingPunct="0">
              <a:lnSpc>
                <a:spcPct val="90000"/>
              </a:lnSpc>
              <a:spcBef>
                <a:spcPct val="20000"/>
              </a:spcBef>
              <a:spcAft>
                <a:spcPts val="600"/>
              </a:spcAft>
              <a:buChar char="»"/>
              <a:defRPr sz="1600">
                <a:solidFill>
                  <a:schemeClr val="tx1"/>
                </a:solidFill>
                <a:latin typeface="Arial" pitchFamily="34" charset="0"/>
                <a:ea typeface="Geneva"/>
                <a:cs typeface="Arial" pitchFamily="34" charset="0"/>
              </a:defRPr>
            </a:lvl9pPr>
          </a:lstStyle>
          <a:p>
            <a:pPr eaLnBrk="1" hangingPunct="1">
              <a:lnSpc>
                <a:spcPct val="100000"/>
              </a:lnSpc>
              <a:spcBef>
                <a:spcPct val="0"/>
              </a:spcBef>
              <a:spcAft>
                <a:spcPct val="0"/>
              </a:spcAft>
              <a:buFontTx/>
              <a:buNone/>
            </a:pPr>
            <a:fld id="{9AF3A56C-3C69-44EF-B6B3-D6C10A3D9C0A}" type="slidenum">
              <a:rPr lang="en-US" altLang="en-US" sz="1000" smtClean="0">
                <a:solidFill>
                  <a:schemeClr val="bg1"/>
                </a:solidFill>
                <a:latin typeface="Myriad Pro" pitchFamily="34" charset="0"/>
              </a:rPr>
              <a:pPr eaLnBrk="1" hangingPunct="1">
                <a:lnSpc>
                  <a:spcPct val="100000"/>
                </a:lnSpc>
                <a:spcBef>
                  <a:spcPct val="0"/>
                </a:spcBef>
                <a:spcAft>
                  <a:spcPct val="0"/>
                </a:spcAft>
                <a:buFontTx/>
                <a:buNone/>
              </a:pPr>
              <a:t>14</a:t>
            </a:fld>
            <a:endParaRPr lang="en-US" altLang="en-US" sz="1000" smtClean="0">
              <a:solidFill>
                <a:schemeClr val="bg1"/>
              </a:solidFill>
              <a:latin typeface="Myriad Pro" pitchFamily="34" charset="0"/>
            </a:endParaRPr>
          </a:p>
        </p:txBody>
      </p:sp>
      <p:sp>
        <p:nvSpPr>
          <p:cNvPr id="7" name="Slide Number Placeholder 3"/>
          <p:cNvSpPr txBox="1">
            <a:spLocks/>
          </p:cNvSpPr>
          <p:nvPr/>
        </p:nvSpPr>
        <p:spPr>
          <a:xfrm>
            <a:off x="8482970" y="6642000"/>
            <a:ext cx="460800" cy="216000"/>
          </a:xfrm>
          <a:prstGeom prst="rect">
            <a:avLst/>
          </a:prstGeom>
        </p:spPr>
        <p:txBody>
          <a:bodyPr vert="horz" lIns="0" tIns="0" rIns="0" bIns="0" rtlCol="0" anchor="ctr"/>
          <a:lstStyle>
            <a:defPPr>
              <a:defRPr lang="de-DE"/>
            </a:defPPr>
            <a:lvl1pPr marL="0" algn="ctr"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1E4346-5F76-40D0-9BC1-ECCF6BA4DB79}" type="slidenum">
              <a:rPr lang="en-GB" smtClean="0"/>
              <a:pPr/>
              <a:t>14</a:t>
            </a:fld>
            <a:endParaRPr lang="en-GB"/>
          </a:p>
        </p:txBody>
      </p:sp>
      <p:sp>
        <p:nvSpPr>
          <p:cNvPr id="8"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pic>
        <p:nvPicPr>
          <p:cNvPr id="3" name="Picture 2"/>
          <p:cNvPicPr>
            <a:picLocks noChangeAspect="1"/>
          </p:cNvPicPr>
          <p:nvPr/>
        </p:nvPicPr>
        <p:blipFill>
          <a:blip r:embed="rId3"/>
          <a:stretch>
            <a:fillRect/>
          </a:stretch>
        </p:blipFill>
        <p:spPr>
          <a:xfrm>
            <a:off x="4038600" y="4495800"/>
            <a:ext cx="4216400" cy="2119354"/>
          </a:xfrm>
          <a:prstGeom prst="rect">
            <a:avLst/>
          </a:prstGeom>
          <a:ln>
            <a:solidFill>
              <a:srgbClr val="14244D"/>
            </a:solidFill>
          </a:ln>
        </p:spPr>
      </p:pic>
      <p:sp>
        <p:nvSpPr>
          <p:cNvPr id="9" name="Text Placeholder 1"/>
          <p:cNvSpPr>
            <a:spLocks noGrp="1"/>
          </p:cNvSpPr>
          <p:nvPr>
            <p:ph type="body" sz="quarter" idx="13"/>
          </p:nvPr>
        </p:nvSpPr>
        <p:spPr>
          <a:xfrm>
            <a:off x="2757242" y="507600"/>
            <a:ext cx="6048000" cy="288000"/>
          </a:xfrm>
        </p:spPr>
        <p:txBody>
          <a:bodyPr/>
          <a:lstStyle/>
          <a:p>
            <a:r>
              <a:rPr lang="en-US" dirty="0" smtClean="0"/>
              <a:t>Networks based solely on current literature</a:t>
            </a:r>
            <a:endParaRPr lang="en-US" dirty="0"/>
          </a:p>
        </p:txBody>
      </p:sp>
    </p:spTree>
    <p:extLst>
      <p:ext uri="{BB962C8B-B14F-4D97-AF65-F5344CB8AC3E}">
        <p14:creationId xmlns:p14="http://schemas.microsoft.com/office/powerpoint/2010/main" val="268896356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smtClean="0">
                <a:solidFill>
                  <a:srgbClr val="FFFFFF"/>
                </a:solidFill>
              </a:rPr>
              <a:t>Ingenuity Pathway Analysis – Finding The Connections</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15</a:t>
            </a:fld>
            <a:endParaRPr lang="en-US">
              <a:solidFill>
                <a:srgbClr val="FFFFFF"/>
              </a:solidFill>
            </a:endParaRPr>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2" name="Content Placeholder 2"/>
          <p:cNvSpPr txBox="1">
            <a:spLocks/>
          </p:cNvSpPr>
          <p:nvPr/>
        </p:nvSpPr>
        <p:spPr>
          <a:xfrm>
            <a:off x="2819397" y="679586"/>
            <a:ext cx="6145213" cy="2491487"/>
          </a:xfrm>
          <a:prstGeom prst="rect">
            <a:avLst/>
          </a:prstGeom>
          <a:solidFill>
            <a:srgbClr val="FFFFFF"/>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 lvl="1" indent="0">
              <a:spcAft>
                <a:spcPts val="1200"/>
              </a:spcAft>
              <a:buNone/>
            </a:pPr>
            <a:r>
              <a:rPr lang="en-US" b="1" dirty="0" smtClean="0">
                <a:solidFill>
                  <a:schemeClr val="accent5">
                    <a:lumMod val="50000"/>
                  </a:schemeClr>
                </a:solidFill>
              </a:rPr>
              <a:t>Networks based solely on current literature</a:t>
            </a:r>
          </a:p>
          <a:p>
            <a:pPr lvl="1">
              <a:spcAft>
                <a:spcPts val="1200"/>
              </a:spcAft>
            </a:pPr>
            <a:r>
              <a:rPr lang="en-US" b="1" dirty="0" smtClean="0"/>
              <a:t>Organize </a:t>
            </a:r>
            <a:r>
              <a:rPr lang="en-US" b="1" dirty="0"/>
              <a:t>existing data: </a:t>
            </a:r>
            <a:r>
              <a:rPr lang="en-US" dirty="0"/>
              <a:t>V</a:t>
            </a:r>
            <a:r>
              <a:rPr lang="en-US" dirty="0" smtClean="0"/>
              <a:t>isualize </a:t>
            </a:r>
            <a:r>
              <a:rPr lang="en-US" dirty="0"/>
              <a:t>what is currently known in the </a:t>
            </a:r>
            <a:r>
              <a:rPr lang="en-US" dirty="0" smtClean="0"/>
              <a:t>literature</a:t>
            </a:r>
            <a:r>
              <a:rPr lang="en-US" dirty="0"/>
              <a:t> </a:t>
            </a:r>
            <a:r>
              <a:rPr lang="en-US" dirty="0" smtClean="0"/>
              <a:t>and databases.</a:t>
            </a:r>
          </a:p>
          <a:p>
            <a:pPr lvl="1">
              <a:spcAft>
                <a:spcPts val="1200"/>
              </a:spcAft>
            </a:pPr>
            <a:r>
              <a:rPr lang="en-US" b="1" dirty="0" smtClean="0"/>
              <a:t>Novel </a:t>
            </a:r>
            <a:r>
              <a:rPr lang="en-US" b="1" dirty="0"/>
              <a:t>mechanistic hypothesis:  </a:t>
            </a:r>
            <a:r>
              <a:rPr lang="en-US" dirty="0" smtClean="0"/>
              <a:t>Once </a:t>
            </a:r>
            <a:r>
              <a:rPr lang="en-US" dirty="0"/>
              <a:t>have calibrated and have added the </a:t>
            </a:r>
            <a:r>
              <a:rPr lang="en-US" dirty="0" smtClean="0"/>
              <a:t>dynamics: Does </a:t>
            </a:r>
            <a:r>
              <a:rPr lang="en-US" dirty="0"/>
              <a:t>what we know in the literature support what is happening in </a:t>
            </a:r>
            <a:r>
              <a:rPr lang="en-US" dirty="0" smtClean="0"/>
              <a:t>our system </a:t>
            </a:r>
            <a:r>
              <a:rPr lang="en-US" dirty="0"/>
              <a:t>over </a:t>
            </a:r>
            <a:r>
              <a:rPr lang="en-US" dirty="0" smtClean="0"/>
              <a:t>time/space? </a:t>
            </a:r>
          </a:p>
          <a:p>
            <a:pPr lvl="1">
              <a:spcAft>
                <a:spcPts val="1200"/>
              </a:spcAft>
            </a:pPr>
            <a:r>
              <a:rPr lang="en-US" b="1" dirty="0" smtClean="0"/>
              <a:t>Where </a:t>
            </a:r>
            <a:r>
              <a:rPr lang="en-US" b="1" dirty="0"/>
              <a:t>to focus</a:t>
            </a:r>
            <a:r>
              <a:rPr lang="en-US" dirty="0"/>
              <a:t>: </a:t>
            </a:r>
            <a:r>
              <a:rPr lang="en-US" dirty="0" smtClean="0"/>
              <a:t>Hubs, most influential interventions, indirect connections, etc. </a:t>
            </a:r>
          </a:p>
          <a:p>
            <a:endParaRPr lang="en-US" sz="2000" dirty="0" smtClean="0">
              <a:ea typeface="Geneva"/>
            </a:endParaRPr>
          </a:p>
          <a:p>
            <a:endParaRPr lang="en-US" sz="2000" dirty="0" smtClean="0">
              <a:ea typeface="Geneva"/>
            </a:endParaRPr>
          </a:p>
          <a:p>
            <a:endParaRPr lang="en-US" sz="2000" dirty="0" smtClean="0">
              <a:ea typeface="Geneva"/>
            </a:endParaRPr>
          </a:p>
          <a:p>
            <a:pPr marL="349250" lvl="2" indent="-177800">
              <a:buFont typeface="Wingdings" pitchFamily="2" charset="2"/>
              <a:buNone/>
            </a:pPr>
            <a:endParaRPr lang="en-US" sz="1800" dirty="0" smtClean="0"/>
          </a:p>
        </p:txBody>
      </p:sp>
      <p:sp>
        <p:nvSpPr>
          <p:cNvPr id="16" name="Title 2"/>
          <p:cNvSpPr>
            <a:spLocks noGrp="1"/>
          </p:cNvSpPr>
          <p:nvPr>
            <p:ph type="title"/>
          </p:nvPr>
        </p:nvSpPr>
        <p:spPr>
          <a:xfrm>
            <a:off x="2915770" y="0"/>
            <a:ext cx="6048843" cy="450000"/>
          </a:xfrm>
        </p:spPr>
        <p:txBody>
          <a:bodyPr/>
          <a:lstStyle/>
          <a:p>
            <a:r>
              <a:rPr lang="en-US" dirty="0" smtClean="0"/>
              <a:t>Search &amp; Explore</a:t>
            </a:r>
            <a:endParaRPr lang="en-US" dirty="0"/>
          </a:p>
        </p:txBody>
      </p:sp>
      <p:grpSp>
        <p:nvGrpSpPr>
          <p:cNvPr id="10" name="Group 9"/>
          <p:cNvGrpSpPr/>
          <p:nvPr/>
        </p:nvGrpSpPr>
        <p:grpSpPr>
          <a:xfrm>
            <a:off x="58803" y="3638385"/>
            <a:ext cx="8663223" cy="3219615"/>
            <a:chOff x="58803" y="3638385"/>
            <a:chExt cx="8663223" cy="3219615"/>
          </a:xfrm>
        </p:grpSpPr>
        <p:sp>
          <p:nvSpPr>
            <p:cNvPr id="13" name="Content Placeholder 2"/>
            <p:cNvSpPr txBox="1">
              <a:spLocks/>
            </p:cNvSpPr>
            <p:nvPr/>
          </p:nvSpPr>
          <p:spPr>
            <a:xfrm>
              <a:off x="58803" y="4700387"/>
              <a:ext cx="2516600" cy="874220"/>
            </a:xfrm>
            <a:prstGeom prst="rect">
              <a:avLst/>
            </a:prstGeom>
            <a:solidFill>
              <a:srgbClr val="FFFFFF"/>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solidFill>
                    <a:schemeClr val="accent6">
                      <a:lumMod val="60000"/>
                      <a:lumOff val="40000"/>
                    </a:schemeClr>
                  </a:solidFill>
                  <a:ea typeface="Geneva"/>
                </a:rPr>
                <a:t>Resources</a:t>
              </a:r>
            </a:p>
            <a:p>
              <a:r>
                <a:rPr lang="en-US" dirty="0" smtClean="0">
                  <a:ea typeface="Geneva"/>
                </a:rPr>
                <a:t>Help &gt; Help and Support &gt; Training</a:t>
              </a:r>
            </a:p>
            <a:p>
              <a:endParaRPr lang="en-US" sz="2000" dirty="0" smtClean="0">
                <a:ea typeface="Geneva"/>
              </a:endParaRPr>
            </a:p>
            <a:p>
              <a:endParaRPr lang="en-US" sz="2000" dirty="0" smtClean="0">
                <a:ea typeface="Geneva"/>
              </a:endParaRPr>
            </a:p>
            <a:p>
              <a:pPr marL="349250" lvl="2" indent="-177800">
                <a:buFont typeface="Wingdings" pitchFamily="2" charset="2"/>
                <a:buNone/>
              </a:pPr>
              <a:endParaRPr lang="en-US" sz="1800" dirty="0" smtClean="0"/>
            </a:p>
          </p:txBody>
        </p:sp>
        <p:pic>
          <p:nvPicPr>
            <p:cNvPr id="8" name="Picture 7"/>
            <p:cNvPicPr>
              <a:picLocks noChangeAspect="1"/>
            </p:cNvPicPr>
            <p:nvPr/>
          </p:nvPicPr>
          <p:blipFill>
            <a:blip r:embed="rId3"/>
            <a:stretch>
              <a:fillRect/>
            </a:stretch>
          </p:blipFill>
          <p:spPr>
            <a:xfrm>
              <a:off x="2819397" y="3638385"/>
              <a:ext cx="5902629" cy="3219615"/>
            </a:xfrm>
            <a:prstGeom prst="rect">
              <a:avLst/>
            </a:prstGeom>
            <a:ln>
              <a:solidFill>
                <a:schemeClr val="accent6">
                  <a:lumMod val="60000"/>
                  <a:lumOff val="40000"/>
                </a:schemeClr>
              </a:solidFill>
            </a:ln>
          </p:spPr>
        </p:pic>
        <p:sp>
          <p:nvSpPr>
            <p:cNvPr id="9" name="Oval 8"/>
            <p:cNvSpPr/>
            <p:nvPr/>
          </p:nvSpPr>
          <p:spPr>
            <a:xfrm>
              <a:off x="2819397" y="5574607"/>
              <a:ext cx="2049171" cy="388104"/>
            </a:xfrm>
            <a:prstGeom prst="ellipse">
              <a:avLst/>
            </a:prstGeom>
            <a:noFill/>
            <a:ln>
              <a:solidFill>
                <a:srgbClr val="FF53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grpSp>
    </p:spTree>
    <p:extLst>
      <p:ext uri="{BB962C8B-B14F-4D97-AF65-F5344CB8AC3E}">
        <p14:creationId xmlns:p14="http://schemas.microsoft.com/office/powerpoint/2010/main" val="1826000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_4049_BI_2582_s.p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58" b="1358"/>
          <a:stretch>
            <a:fillRect/>
          </a:stretch>
        </p:blipFill>
        <p:spPr/>
      </p:pic>
      <p:sp>
        <p:nvSpPr>
          <p:cNvPr id="3" name="Title 2"/>
          <p:cNvSpPr>
            <a:spLocks noGrp="1"/>
          </p:cNvSpPr>
          <p:nvPr>
            <p:ph type="ctrTitle"/>
          </p:nvPr>
        </p:nvSpPr>
        <p:spPr>
          <a:xfrm>
            <a:off x="5292100" y="5877340"/>
            <a:ext cx="3851900" cy="489730"/>
          </a:xfrm>
        </p:spPr>
        <p:txBody>
          <a:bodyPr/>
          <a:lstStyle/>
          <a:p>
            <a:r>
              <a:rPr lang="en-US" dirty="0" smtClean="0"/>
              <a:t>Core Analysis: Data-derived networks</a:t>
            </a:r>
            <a:endParaRPr lang="en-US" dirty="0"/>
          </a:p>
        </p:txBody>
      </p:sp>
      <p:pic>
        <p:nvPicPr>
          <p:cNvPr id="7" name="Picture 6" descr="2__ING_PATHWAY_BLUE-600x1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9740" y="5733320"/>
            <a:ext cx="2438400" cy="731520"/>
          </a:xfrm>
          <a:prstGeom prst="rect">
            <a:avLst/>
          </a:prstGeom>
        </p:spPr>
      </p:pic>
    </p:spTree>
    <p:extLst>
      <p:ext uri="{BB962C8B-B14F-4D97-AF65-F5344CB8AC3E}">
        <p14:creationId xmlns:p14="http://schemas.microsoft.com/office/powerpoint/2010/main" val="2954726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800" dirty="0"/>
              <a:t>Peer</a:t>
            </a:r>
            <a:r>
              <a:rPr lang="en-US" sz="1800" dirty="0" smtClean="0"/>
              <a:t>-reviewed </a:t>
            </a:r>
            <a:r>
              <a:rPr lang="en-US" sz="1800" dirty="0"/>
              <a:t>p</a:t>
            </a:r>
            <a:r>
              <a:rPr lang="en-US" sz="1800" dirty="0" smtClean="0"/>
              <a:t>ublications citing IPA</a:t>
            </a:r>
            <a:endParaRPr lang="en-US" dirty="0"/>
          </a:p>
        </p:txBody>
      </p:sp>
      <p:sp>
        <p:nvSpPr>
          <p:cNvPr id="5" name="Text Placeholder 4"/>
          <p:cNvSpPr>
            <a:spLocks noGrp="1"/>
          </p:cNvSpPr>
          <p:nvPr>
            <p:ph type="body" sz="quarter" idx="13"/>
          </p:nvPr>
        </p:nvSpPr>
        <p:spPr>
          <a:xfrm>
            <a:off x="2895600" y="609600"/>
            <a:ext cx="6048000" cy="288000"/>
          </a:xfrm>
        </p:spPr>
        <p:txBody>
          <a:bodyPr/>
          <a:lstStyle/>
          <a:p>
            <a:r>
              <a:rPr lang="en-US" dirty="0"/>
              <a:t>10,000+ Published Studies Citing IPA</a:t>
            </a:r>
          </a:p>
          <a:p>
            <a:r>
              <a:rPr lang="en-US" dirty="0" smtClean="0"/>
              <a:t>Sorted </a:t>
            </a:r>
            <a:r>
              <a:rPr lang="en-US" dirty="0"/>
              <a:t>by Research Area, Through December 2013</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673127449"/>
              </p:ext>
            </p:extLst>
          </p:nvPr>
        </p:nvGraphicFramePr>
        <p:xfrm>
          <a:off x="684213" y="1268413"/>
          <a:ext cx="8278812" cy="5040312"/>
        </p:xfrm>
        <a:graphic>
          <a:graphicData uri="http://schemas.openxmlformats.org/drawingml/2006/chart">
            <c:chart xmlns:c="http://schemas.openxmlformats.org/drawingml/2006/chart" xmlns:r="http://schemas.openxmlformats.org/officeDocument/2006/relationships" r:id="rId3"/>
          </a:graphicData>
        </a:graphic>
      </p:graphicFrame>
      <p:sp>
        <p:nvSpPr>
          <p:cNvPr id="9"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10"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17</a:t>
            </a:fld>
            <a:endParaRPr lang="en-GB"/>
          </a:p>
        </p:txBody>
      </p:sp>
    </p:spTree>
    <p:extLst>
      <p:ext uri="{BB962C8B-B14F-4D97-AF65-F5344CB8AC3E}">
        <p14:creationId xmlns:p14="http://schemas.microsoft.com/office/powerpoint/2010/main" val="35391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Peer</a:t>
            </a:r>
            <a:r>
              <a:rPr lang="en-US" dirty="0" smtClean="0"/>
              <a:t>-reviewed </a:t>
            </a:r>
            <a:r>
              <a:rPr lang="en-US" dirty="0"/>
              <a:t>p</a:t>
            </a:r>
            <a:r>
              <a:rPr lang="en-US" dirty="0" smtClean="0"/>
              <a:t>ublications </a:t>
            </a:r>
            <a:r>
              <a:rPr lang="en-US" dirty="0"/>
              <a:t>citing </a:t>
            </a:r>
            <a:r>
              <a:rPr lang="en-US" dirty="0" smtClean="0"/>
              <a:t>IPA</a:t>
            </a:r>
            <a:endParaRPr lang="en-US" dirty="0"/>
          </a:p>
        </p:txBody>
      </p:sp>
      <p:sp>
        <p:nvSpPr>
          <p:cNvPr id="5" name="Text Placeholder 4"/>
          <p:cNvSpPr>
            <a:spLocks noGrp="1"/>
          </p:cNvSpPr>
          <p:nvPr>
            <p:ph type="body" sz="quarter" idx="13"/>
          </p:nvPr>
        </p:nvSpPr>
        <p:spPr>
          <a:xfrm>
            <a:off x="2915025" y="629456"/>
            <a:ext cx="6048000" cy="288000"/>
          </a:xfrm>
        </p:spPr>
        <p:txBody>
          <a:bodyPr/>
          <a:lstStyle/>
          <a:p>
            <a:r>
              <a:rPr lang="en-US" dirty="0" smtClean="0"/>
              <a:t>Breakdown by Experimental </a:t>
            </a:r>
            <a:r>
              <a:rPr lang="en-US" dirty="0"/>
              <a:t>Platforms Through December 2013</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79529591"/>
              </p:ext>
            </p:extLst>
          </p:nvPr>
        </p:nvGraphicFramePr>
        <p:xfrm>
          <a:off x="684213" y="1662748"/>
          <a:ext cx="8278812" cy="5040312"/>
        </p:xfrm>
        <a:graphic>
          <a:graphicData uri="http://schemas.openxmlformats.org/drawingml/2006/chart">
            <c:chart xmlns:c="http://schemas.openxmlformats.org/drawingml/2006/chart" xmlns:r="http://schemas.openxmlformats.org/officeDocument/2006/relationships" r:id="rId3"/>
          </a:graphicData>
        </a:graphic>
      </p:graphicFrame>
      <p:sp>
        <p:nvSpPr>
          <p:cNvPr id="6"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8"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18</a:t>
            </a:fld>
            <a:endParaRPr lang="en-GB"/>
          </a:p>
        </p:txBody>
      </p:sp>
    </p:spTree>
    <p:extLst>
      <p:ext uri="{BB962C8B-B14F-4D97-AF65-F5344CB8AC3E}">
        <p14:creationId xmlns:p14="http://schemas.microsoft.com/office/powerpoint/2010/main" val="795059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Upload- Data format supported</a:t>
            </a:r>
            <a:endParaRPr lang="en-US" dirty="0"/>
          </a:p>
        </p:txBody>
      </p:sp>
      <p:sp>
        <p:nvSpPr>
          <p:cNvPr id="7" name="Content Placeholder 2"/>
          <p:cNvSpPr>
            <a:spLocks noGrp="1"/>
          </p:cNvSpPr>
          <p:nvPr>
            <p:ph idx="1"/>
          </p:nvPr>
        </p:nvSpPr>
        <p:spPr>
          <a:xfrm>
            <a:off x="683460" y="760700"/>
            <a:ext cx="8280000" cy="5040000"/>
          </a:xfrm>
          <a:solidFill>
            <a:srgbClr val="FFFFFF"/>
          </a:solidFill>
        </p:spPr>
        <p:txBody>
          <a:bodyPr/>
          <a:lstStyle/>
          <a:p>
            <a:pPr lvl="1">
              <a:spcAft>
                <a:spcPts val="1200"/>
              </a:spcAft>
            </a:pPr>
            <a:r>
              <a:rPr lang="en-US" dirty="0"/>
              <a:t>Two file formats: </a:t>
            </a:r>
            <a:endParaRPr lang="en-US" dirty="0" smtClean="0"/>
          </a:p>
          <a:p>
            <a:pPr lvl="2">
              <a:spcAft>
                <a:spcPts val="1200"/>
              </a:spcAft>
            </a:pPr>
            <a:r>
              <a:rPr lang="en-US" dirty="0" smtClean="0"/>
              <a:t>Excel </a:t>
            </a:r>
            <a:r>
              <a:rPr lang="en-US" dirty="0"/>
              <a:t>spreadsheet (single sheet only</a:t>
            </a:r>
            <a:r>
              <a:rPr lang="en-US" dirty="0" smtClean="0"/>
              <a:t>)</a:t>
            </a:r>
          </a:p>
          <a:p>
            <a:pPr lvl="2">
              <a:spcAft>
                <a:spcPts val="1200"/>
              </a:spcAft>
            </a:pPr>
            <a:r>
              <a:rPr lang="en-US" dirty="0" smtClean="0"/>
              <a:t> </a:t>
            </a:r>
            <a:r>
              <a:rPr lang="en-US" dirty="0"/>
              <a:t>tab delimited text file</a:t>
            </a:r>
          </a:p>
          <a:p>
            <a:pPr lvl="1">
              <a:spcAft>
                <a:spcPts val="1200"/>
              </a:spcAft>
            </a:pPr>
            <a:r>
              <a:rPr lang="en-US" dirty="0"/>
              <a:t>One ID </a:t>
            </a:r>
            <a:r>
              <a:rPr lang="en-US" dirty="0" smtClean="0"/>
              <a:t>column</a:t>
            </a:r>
            <a:r>
              <a:rPr lang="en-US" dirty="0"/>
              <a:t> </a:t>
            </a:r>
            <a:r>
              <a:rPr lang="en-US" dirty="0" smtClean="0"/>
              <a:t>and header row</a:t>
            </a:r>
            <a:endParaRPr lang="en-US" dirty="0"/>
          </a:p>
          <a:p>
            <a:pPr lvl="1">
              <a:spcAft>
                <a:spcPts val="1200"/>
              </a:spcAft>
            </a:pPr>
            <a:r>
              <a:rPr lang="en-US" dirty="0" smtClean="0"/>
              <a:t>Multiple observation</a:t>
            </a:r>
            <a:r>
              <a:rPr lang="en-US" dirty="0"/>
              <a:t> </a:t>
            </a:r>
            <a:r>
              <a:rPr lang="en-US" dirty="0" smtClean="0"/>
              <a:t>or single observation</a:t>
            </a:r>
            <a:endParaRPr lang="en-US" dirty="0"/>
          </a:p>
          <a:p>
            <a:endParaRPr lang="en-US" sz="2000" dirty="0" smtClean="0">
              <a:ea typeface="Geneva"/>
            </a:endParaRPr>
          </a:p>
          <a:p>
            <a:pPr eaLnBrk="1" hangingPunct="1"/>
            <a:endParaRPr lang="en-US" sz="2000" dirty="0" smtClean="0">
              <a:ea typeface="Geneva"/>
            </a:endParaRPr>
          </a:p>
          <a:p>
            <a:pPr eaLnBrk="1" hangingPunct="1"/>
            <a:endParaRPr lang="en-US" sz="2000" dirty="0" smtClean="0">
              <a:ea typeface="Geneva"/>
            </a:endParaRPr>
          </a:p>
          <a:p>
            <a:pPr marL="349250" lvl="2" indent="-177800">
              <a:buNone/>
            </a:pPr>
            <a:endParaRPr lang="en-US" sz="1800" dirty="0"/>
          </a:p>
          <a:p>
            <a:pPr eaLnBrk="1" hangingPunct="1"/>
            <a:endParaRPr lang="en-US" sz="1800" dirty="0"/>
          </a:p>
        </p:txBody>
      </p:sp>
      <p:sp>
        <p:nvSpPr>
          <p:cNvPr id="5" name="Footer Placeholder 4"/>
          <p:cNvSpPr>
            <a:spLocks noGrp="1"/>
          </p:cNvSpPr>
          <p:nvPr>
            <p:ph type="ftr" sz="quarter" idx="11"/>
          </p:nvPr>
        </p:nvSpPr>
        <p:spPr/>
        <p:txBody>
          <a:bodyPr/>
          <a:lstStyle/>
          <a:p>
            <a:r>
              <a:rPr lang="en-US" smtClean="0"/>
              <a:t>INGENUITY PATHWAY ANALYSIS</a:t>
            </a:r>
            <a:endParaRPr lang="en-US" dirty="0"/>
          </a:p>
        </p:txBody>
      </p:sp>
      <p:sp>
        <p:nvSpPr>
          <p:cNvPr id="2" name="Slide Number Placeholder 1"/>
          <p:cNvSpPr>
            <a:spLocks noGrp="1"/>
          </p:cNvSpPr>
          <p:nvPr>
            <p:ph type="sldNum" sz="quarter" idx="12"/>
          </p:nvPr>
        </p:nvSpPr>
        <p:spPr/>
        <p:txBody>
          <a:bodyPr/>
          <a:lstStyle/>
          <a:p>
            <a:fld id="{338BD863-DCDC-5F43-A029-265BB7DA4A17}" type="slidenum">
              <a:rPr lang="en-US" smtClean="0"/>
              <a:pPr/>
              <a:t>19</a:t>
            </a:fld>
            <a:endParaRPr lang="en-US"/>
          </a:p>
        </p:txBody>
      </p:sp>
      <p:pic>
        <p:nvPicPr>
          <p:cNvPr id="4" name="Picture 3"/>
          <p:cNvPicPr>
            <a:picLocks noChangeAspect="1"/>
          </p:cNvPicPr>
          <p:nvPr/>
        </p:nvPicPr>
        <p:blipFill>
          <a:blip r:embed="rId3"/>
          <a:stretch>
            <a:fillRect/>
          </a:stretch>
        </p:blipFill>
        <p:spPr>
          <a:xfrm>
            <a:off x="1166261" y="3104444"/>
            <a:ext cx="7246072" cy="3537556"/>
          </a:xfrm>
          <a:prstGeom prst="rect">
            <a:avLst/>
          </a:prstGeom>
        </p:spPr>
      </p:pic>
    </p:spTree>
    <p:extLst>
      <p:ext uri="{BB962C8B-B14F-4D97-AF65-F5344CB8AC3E}">
        <p14:creationId xmlns:p14="http://schemas.microsoft.com/office/powerpoint/2010/main" val="1178733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S_4049_BI_2582_s.png"/>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358" b="1358"/>
          <a:stretch>
            <a:fillRect/>
          </a:stretch>
        </p:blipFill>
        <p:spPr/>
      </p:pic>
      <p:sp>
        <p:nvSpPr>
          <p:cNvPr id="4" name="Subtitle 3"/>
          <p:cNvSpPr>
            <a:spLocks noGrp="1"/>
          </p:cNvSpPr>
          <p:nvPr>
            <p:ph type="subTitle" idx="1"/>
          </p:nvPr>
        </p:nvSpPr>
        <p:spPr>
          <a:xfrm>
            <a:off x="148414" y="6000315"/>
            <a:ext cx="2767355" cy="506411"/>
          </a:xfrm>
        </p:spPr>
        <p:txBody>
          <a:bodyPr/>
          <a:lstStyle/>
          <a:p>
            <a:r>
              <a:rPr lang="en-US" dirty="0" smtClean="0"/>
              <a:t>Katherine Wendelsdorf, </a:t>
            </a:r>
            <a:r>
              <a:rPr lang="en-US" dirty="0"/>
              <a:t>PhD</a:t>
            </a:r>
          </a:p>
          <a:p>
            <a:r>
              <a:rPr lang="en-US" dirty="0" smtClean="0"/>
              <a:t>Field Application Scientist</a:t>
            </a:r>
          </a:p>
          <a:p>
            <a:r>
              <a:rPr lang="en-US" dirty="0" smtClean="0"/>
              <a:t>MIEP Summer School </a:t>
            </a:r>
          </a:p>
          <a:p>
            <a:r>
              <a:rPr lang="en-US" dirty="0" smtClean="0"/>
              <a:t>June 2014</a:t>
            </a:r>
            <a:endParaRPr lang="en-US" dirty="0"/>
          </a:p>
        </p:txBody>
      </p:sp>
      <p:pic>
        <p:nvPicPr>
          <p:cNvPr id="7" name="Picture 6" descr="2__ING_PATHWAY_BLUE-600x18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5769" y="5738183"/>
            <a:ext cx="2438400" cy="731520"/>
          </a:xfrm>
          <a:prstGeom prst="rect">
            <a:avLst/>
          </a:prstGeom>
        </p:spPr>
      </p:pic>
      <p:sp>
        <p:nvSpPr>
          <p:cNvPr id="5" name="Title 2"/>
          <p:cNvSpPr>
            <a:spLocks noGrp="1"/>
          </p:cNvSpPr>
          <p:nvPr>
            <p:ph type="ctrTitle"/>
          </p:nvPr>
        </p:nvSpPr>
        <p:spPr>
          <a:xfrm>
            <a:off x="5580955" y="5738183"/>
            <a:ext cx="3563044" cy="489730"/>
          </a:xfrm>
        </p:spPr>
        <p:txBody>
          <a:bodyPr/>
          <a:lstStyle/>
          <a:p>
            <a:r>
              <a:rPr lang="en-US" dirty="0" smtClean="0"/>
              <a:t>Getting started:</a:t>
            </a:r>
            <a:br>
              <a:rPr lang="en-US" dirty="0" smtClean="0"/>
            </a:br>
            <a:r>
              <a:rPr lang="en-US" dirty="0" smtClean="0"/>
              <a:t>Network Construction with IPA</a:t>
            </a:r>
            <a:endParaRPr lang="en-US" dirty="0"/>
          </a:p>
        </p:txBody>
      </p:sp>
    </p:spTree>
    <p:extLst>
      <p:ext uri="{BB962C8B-B14F-4D97-AF65-F5344CB8AC3E}">
        <p14:creationId xmlns:p14="http://schemas.microsoft.com/office/powerpoint/2010/main" val="85696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p:txBody>
          <a:bodyPr/>
          <a:lstStyle/>
          <a:p>
            <a:pPr eaLnBrk="1" hangingPunct="1"/>
            <a:r>
              <a:rPr lang="en-US" dirty="0">
                <a:latin typeface="Geneva" charset="0"/>
                <a:cs typeface="Geneva" charset="0"/>
              </a:rPr>
              <a:t>Supported </a:t>
            </a:r>
            <a:r>
              <a:rPr lang="en-US" dirty="0" smtClean="0">
                <a:latin typeface="Geneva" charset="0"/>
                <a:cs typeface="Geneva" charset="0"/>
              </a:rPr>
              <a:t>identifiers </a:t>
            </a:r>
            <a:r>
              <a:rPr lang="en-US" dirty="0">
                <a:latin typeface="Geneva" charset="0"/>
                <a:cs typeface="Geneva" charset="0"/>
              </a:rPr>
              <a:t>for </a:t>
            </a:r>
            <a:r>
              <a:rPr lang="en-US" dirty="0" smtClean="0">
                <a:latin typeface="Geneva" charset="0"/>
                <a:cs typeface="Geneva" charset="0"/>
              </a:rPr>
              <a:t>data </a:t>
            </a:r>
            <a:r>
              <a:rPr lang="en-US" dirty="0">
                <a:latin typeface="Geneva" charset="0"/>
                <a:cs typeface="Geneva" charset="0"/>
              </a:rPr>
              <a:t>u</a:t>
            </a:r>
            <a:r>
              <a:rPr lang="en-US" dirty="0" smtClean="0">
                <a:latin typeface="Geneva" charset="0"/>
                <a:cs typeface="Geneva" charset="0"/>
              </a:rPr>
              <a:t>pload</a:t>
            </a:r>
            <a:endParaRPr lang="en-US" dirty="0">
              <a:latin typeface="Geneva" charset="0"/>
              <a:cs typeface="Geneva" charset="0"/>
            </a:endParaRP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14926659"/>
              </p:ext>
            </p:extLst>
          </p:nvPr>
        </p:nvGraphicFramePr>
        <p:xfrm>
          <a:off x="684213" y="1268413"/>
          <a:ext cx="8278811" cy="4978400"/>
        </p:xfrm>
        <a:graphic>
          <a:graphicData uri="http://schemas.openxmlformats.org/drawingml/2006/table">
            <a:tbl>
              <a:tblPr firstRow="1" bandRow="1">
                <a:tableStyleId>{7DF18680-E054-41AD-8BC1-D1AEF772440D}</a:tableStyleId>
              </a:tblPr>
              <a:tblGrid>
                <a:gridCol w="1161939"/>
                <a:gridCol w="1379803"/>
                <a:gridCol w="1234560"/>
                <a:gridCol w="1016696"/>
                <a:gridCol w="1120439"/>
                <a:gridCol w="1203438"/>
                <a:gridCol w="1161936"/>
              </a:tblGrid>
              <a:tr h="579120">
                <a:tc>
                  <a:txBody>
                    <a:bodyPr/>
                    <a:lstStyle/>
                    <a:p>
                      <a:pPr marL="0" marR="0" lvl="0" indent="0" algn="ctr" defTabSz="914400" rtl="0" eaLnBrk="1" fontAlgn="base" latinLnBrk="0" hangingPunct="1">
                        <a:lnSpc>
                          <a:spcPct val="100000"/>
                        </a:lnSpc>
                        <a:spcBef>
                          <a:spcPct val="20000"/>
                        </a:spcBef>
                        <a:spcAft>
                          <a:spcPct val="0"/>
                        </a:spcAft>
                        <a:buClr>
                          <a:srgbClr val="668198"/>
                        </a:buClr>
                        <a:buSzPct val="120000"/>
                        <a:buFont typeface="Arial" pitchFamily="34" charset="0"/>
                        <a:buNone/>
                        <a:tabLst/>
                      </a:pPr>
                      <a:r>
                        <a:rPr kumimoji="0" lang="en-US" sz="1400" b="0" i="0" u="none" strike="noStrike" kern="1200" cap="none" normalizeH="0" baseline="0" dirty="0" smtClean="0">
                          <a:ln>
                            <a:noFill/>
                          </a:ln>
                          <a:solidFill>
                            <a:schemeClr val="bg1"/>
                          </a:solidFill>
                          <a:effectLst/>
                          <a:latin typeface="Arial" pitchFamily="34" charset="0"/>
                          <a:ea typeface="ＭＳ Ｐゴシック" pitchFamily="34" charset="-128"/>
                          <a:cs typeface="Arial" pitchFamily="34" charset="0"/>
                        </a:rPr>
                        <a:t>Vendor IDs</a:t>
                      </a:r>
                      <a:endParaRPr kumimoji="0" lang="en-US" sz="1400" b="0" i="0" u="none" strike="noStrike" kern="1200"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87145" marR="87145">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rgbClr val="668198"/>
                        </a:buClr>
                        <a:buSzPct val="120000"/>
                        <a:buFont typeface="Arial" pitchFamily="34" charset="0"/>
                        <a:buNone/>
                        <a:tabLst/>
                      </a:pPr>
                      <a:r>
                        <a:rPr kumimoji="0" lang="en-US" sz="1400" b="0" i="0" u="none" strike="noStrike" kern="1200" cap="none" normalizeH="0" baseline="0" dirty="0" smtClean="0">
                          <a:ln>
                            <a:noFill/>
                          </a:ln>
                          <a:solidFill>
                            <a:schemeClr val="bg1"/>
                          </a:solidFill>
                          <a:effectLst/>
                          <a:latin typeface="Arial" pitchFamily="34" charset="0"/>
                          <a:ea typeface="ＭＳ Ｐゴシック" pitchFamily="34" charset="-128"/>
                          <a:cs typeface="Arial" pitchFamily="34" charset="0"/>
                        </a:rPr>
                        <a:t>Gene</a:t>
                      </a:r>
                      <a:endParaRPr kumimoji="0" lang="en-US" sz="1400" b="0" i="0" u="none" strike="noStrike" kern="1200"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87145" marR="87145">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rgbClr val="668198"/>
                        </a:buClr>
                        <a:buSzPct val="120000"/>
                        <a:buFont typeface="Arial" pitchFamily="34" charset="0"/>
                        <a:buNone/>
                        <a:tabLst/>
                      </a:pPr>
                      <a:r>
                        <a:rPr kumimoji="0" lang="en-US" sz="1400" b="0" i="0" u="none" strike="noStrike" kern="1200" cap="none" normalizeH="0" baseline="0" dirty="0" smtClean="0">
                          <a:ln>
                            <a:noFill/>
                          </a:ln>
                          <a:solidFill>
                            <a:schemeClr val="bg1"/>
                          </a:solidFill>
                          <a:effectLst/>
                          <a:latin typeface="Arial" pitchFamily="34" charset="0"/>
                          <a:ea typeface="ＭＳ Ｐゴシック" pitchFamily="34" charset="-128"/>
                          <a:cs typeface="Arial" pitchFamily="34" charset="0"/>
                        </a:rPr>
                        <a:t>Protein</a:t>
                      </a:r>
                      <a:endParaRPr kumimoji="0" lang="en-US" sz="1400" b="0" i="0" u="none" strike="noStrike" kern="1200"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87145" marR="87145">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rgbClr val="668198"/>
                        </a:buClr>
                        <a:buSzPct val="120000"/>
                        <a:buFont typeface="Arial" pitchFamily="34" charset="0"/>
                        <a:buNone/>
                        <a:tabLst/>
                      </a:pPr>
                      <a:r>
                        <a:rPr kumimoji="0" lang="en-US" sz="1400" b="0" i="0" u="none" strike="noStrike" kern="1200" cap="none" normalizeH="0" baseline="0" dirty="0" smtClean="0">
                          <a:ln>
                            <a:noFill/>
                          </a:ln>
                          <a:solidFill>
                            <a:schemeClr val="bg1"/>
                          </a:solidFill>
                          <a:effectLst/>
                          <a:latin typeface="Arial" pitchFamily="34" charset="0"/>
                          <a:ea typeface="ＭＳ Ｐゴシック" pitchFamily="34" charset="-128"/>
                          <a:cs typeface="Arial" pitchFamily="34" charset="0"/>
                        </a:rPr>
                        <a:t>RNA-</a:t>
                      </a:r>
                      <a:r>
                        <a:rPr kumimoji="0" lang="en-US" sz="1400" b="0" i="0" u="none" strike="noStrike" kern="1200" cap="none" normalizeH="0" baseline="0" dirty="0" err="1" smtClean="0">
                          <a:ln>
                            <a:noFill/>
                          </a:ln>
                          <a:solidFill>
                            <a:schemeClr val="bg1"/>
                          </a:solidFill>
                          <a:effectLst/>
                          <a:latin typeface="Arial" pitchFamily="34" charset="0"/>
                          <a:ea typeface="ＭＳ Ｐゴシック" pitchFamily="34" charset="-128"/>
                          <a:cs typeface="Arial" pitchFamily="34" charset="0"/>
                        </a:rPr>
                        <a:t>Seq</a:t>
                      </a:r>
                      <a:endParaRPr kumimoji="0" lang="en-US" sz="1400" b="0" i="0" u="none" strike="noStrike" kern="1200"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87145" marR="87145">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rgbClr val="668198"/>
                        </a:buClr>
                        <a:buSzPct val="120000"/>
                        <a:buFont typeface="Arial" pitchFamily="34" charset="0"/>
                        <a:buNone/>
                        <a:tabLst/>
                      </a:pPr>
                      <a:r>
                        <a:rPr kumimoji="0" lang="en-US" sz="1400" b="0" i="0" u="none" strike="noStrike" kern="1200" cap="none" normalizeH="0" baseline="0" dirty="0" smtClean="0">
                          <a:ln>
                            <a:noFill/>
                          </a:ln>
                          <a:solidFill>
                            <a:schemeClr val="bg1"/>
                          </a:solidFill>
                          <a:effectLst/>
                          <a:latin typeface="Arial" pitchFamily="34" charset="0"/>
                          <a:ea typeface="ＭＳ Ｐゴシック" pitchFamily="34" charset="-128"/>
                          <a:cs typeface="Arial" pitchFamily="34" charset="0"/>
                        </a:rPr>
                        <a:t>MicroRNA</a:t>
                      </a:r>
                      <a:endParaRPr kumimoji="0" lang="en-US" sz="1400" b="0" i="0" u="none" strike="noStrike" kern="1200"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87145" marR="87145">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rgbClr val="668198"/>
                        </a:buClr>
                        <a:buSzPct val="120000"/>
                        <a:buFont typeface="Arial" pitchFamily="34" charset="0"/>
                        <a:buNone/>
                        <a:tabLst/>
                      </a:pPr>
                      <a:r>
                        <a:rPr kumimoji="0" lang="en-US" sz="1400" b="0" i="0" u="none" strike="noStrike" kern="1200" cap="none" normalizeH="0" baseline="0" dirty="0" smtClean="0">
                          <a:ln>
                            <a:noFill/>
                          </a:ln>
                          <a:solidFill>
                            <a:schemeClr val="bg1"/>
                          </a:solidFill>
                          <a:effectLst/>
                          <a:latin typeface="Arial" pitchFamily="34" charset="0"/>
                          <a:ea typeface="ＭＳ Ｐゴシック" pitchFamily="34" charset="-128"/>
                          <a:cs typeface="Arial" pitchFamily="34" charset="0"/>
                        </a:rPr>
                        <a:t>SNP</a:t>
                      </a:r>
                      <a:endParaRPr kumimoji="0" lang="en-US" sz="1400" b="0" i="0" u="none" strike="noStrike" kern="1200"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87145" marR="87145">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
                          <a:srgbClr val="668198"/>
                        </a:buClr>
                        <a:buSzPct val="120000"/>
                        <a:buFont typeface="Arial" pitchFamily="34" charset="0"/>
                        <a:buNone/>
                        <a:tabLst/>
                      </a:pPr>
                      <a:r>
                        <a:rPr kumimoji="0" lang="en-US" sz="1400" b="0" i="0" u="none" strike="noStrike" kern="1200" cap="none" normalizeH="0" baseline="0" dirty="0" smtClean="0">
                          <a:ln>
                            <a:noFill/>
                          </a:ln>
                          <a:solidFill>
                            <a:schemeClr val="bg1"/>
                          </a:solidFill>
                          <a:effectLst/>
                          <a:latin typeface="Arial" pitchFamily="34" charset="0"/>
                          <a:ea typeface="ＭＳ Ｐゴシック" pitchFamily="34" charset="-128"/>
                          <a:cs typeface="Arial" pitchFamily="34" charset="0"/>
                        </a:rPr>
                        <a:t>Chemical</a:t>
                      </a:r>
                      <a:endParaRPr kumimoji="0" lang="en-US" sz="1400" b="0" i="0" u="none" strike="noStrike" kern="1200" cap="none" normalizeH="0" baseline="0" dirty="0">
                        <a:ln>
                          <a:noFill/>
                        </a:ln>
                        <a:solidFill>
                          <a:schemeClr val="bg1"/>
                        </a:solidFill>
                        <a:effectLst/>
                        <a:latin typeface="Arial" pitchFamily="34" charset="0"/>
                        <a:ea typeface="ＭＳ Ｐゴシック" pitchFamily="34" charset="-128"/>
                        <a:cs typeface="Arial" pitchFamily="34" charset="0"/>
                      </a:endParaRPr>
                    </a:p>
                  </a:txBody>
                  <a:tcPr marL="87145" marR="87145">
                    <a:solidFill>
                      <a:schemeClr val="accent1"/>
                    </a:solidFill>
                  </a:tcPr>
                </a:tc>
              </a:tr>
              <a:tr h="731520">
                <a:tc>
                  <a:txBody>
                    <a:bodyPr/>
                    <a:lstStyle/>
                    <a:p>
                      <a:pPr algn="ctr"/>
                      <a:r>
                        <a:rPr lang="en-US" sz="1200" dirty="0" smtClean="0"/>
                        <a:t>Affymetrix</a:t>
                      </a:r>
                      <a:endParaRPr lang="en-US" sz="1200" dirty="0"/>
                    </a:p>
                  </a:txBody>
                  <a:tcPr marL="87145" marR="87145">
                    <a:solidFill>
                      <a:srgbClr val="DDDDDD"/>
                    </a:solidFill>
                  </a:tcPr>
                </a:tc>
                <a:tc>
                  <a:txBody>
                    <a:bodyPr/>
                    <a:lstStyle/>
                    <a:p>
                      <a:pPr algn="ctr"/>
                      <a:r>
                        <a:rPr lang="en-US" sz="1200" dirty="0" smtClean="0"/>
                        <a:t>Entrez</a:t>
                      </a:r>
                      <a:r>
                        <a:rPr lang="en-US" sz="1200" baseline="0" dirty="0" smtClean="0"/>
                        <a:t> Gene (</a:t>
                      </a:r>
                      <a:r>
                        <a:rPr lang="en-US" sz="1200" baseline="0" dirty="0" err="1" smtClean="0"/>
                        <a:t>LocusLink</a:t>
                      </a:r>
                      <a:r>
                        <a:rPr lang="en-US" sz="1200" baseline="0" dirty="0" smtClean="0"/>
                        <a:t>)*</a:t>
                      </a:r>
                      <a:endParaRPr lang="en-US" sz="1200" dirty="0"/>
                    </a:p>
                  </a:txBody>
                  <a:tcPr marL="87145" marR="87145">
                    <a:solidFill>
                      <a:srgbClr val="DDDDDD"/>
                    </a:solidFill>
                  </a:tcPr>
                </a:tc>
                <a:tc>
                  <a:txBody>
                    <a:bodyPr/>
                    <a:lstStyle/>
                    <a:p>
                      <a:pPr algn="ctr"/>
                      <a:r>
                        <a:rPr lang="en-US" sz="1200" dirty="0" err="1" smtClean="0"/>
                        <a:t>GenPept</a:t>
                      </a:r>
                      <a:endParaRPr lang="en-US" sz="1200" dirty="0"/>
                    </a:p>
                  </a:txBody>
                  <a:tcPr marL="87145" marR="87145">
                    <a:solidFill>
                      <a:srgbClr val="DDDDDD"/>
                    </a:solidFill>
                  </a:tcPr>
                </a:tc>
                <a:tc>
                  <a:txBody>
                    <a:bodyPr/>
                    <a:lstStyle/>
                    <a:p>
                      <a:pPr algn="ctr"/>
                      <a:r>
                        <a:rPr lang="en-US" sz="1200" dirty="0" smtClean="0"/>
                        <a:t>Ensembl</a:t>
                      </a:r>
                      <a:endParaRPr lang="en-US" sz="1200" dirty="0"/>
                    </a:p>
                  </a:txBody>
                  <a:tcPr marL="87145" marR="87145">
                    <a:solidFill>
                      <a:srgbClr val="DDDDDD"/>
                    </a:solidFill>
                  </a:tcPr>
                </a:tc>
                <a:tc>
                  <a:txBody>
                    <a:bodyPr/>
                    <a:lstStyle/>
                    <a:p>
                      <a:pPr algn="ctr"/>
                      <a:r>
                        <a:rPr lang="en-US" sz="1200" dirty="0" smtClean="0"/>
                        <a:t>miRBase (mature)</a:t>
                      </a:r>
                      <a:endParaRPr lang="en-US" sz="1200" dirty="0"/>
                    </a:p>
                  </a:txBody>
                  <a:tcPr marL="87145" marR="87145">
                    <a:solidFill>
                      <a:srgbClr val="DDDDDD"/>
                    </a:solidFill>
                  </a:tcPr>
                </a:tc>
                <a:tc>
                  <a:txBody>
                    <a:bodyPr/>
                    <a:lstStyle/>
                    <a:p>
                      <a:pPr algn="ctr"/>
                      <a:r>
                        <a:rPr lang="en-US" sz="1200" dirty="0" err="1" smtClean="0"/>
                        <a:t>Affy</a:t>
                      </a:r>
                      <a:r>
                        <a:rPr lang="en-US" sz="1200" dirty="0" smtClean="0"/>
                        <a:t> SNP IDs</a:t>
                      </a:r>
                      <a:endParaRPr lang="en-US" sz="1200" dirty="0"/>
                    </a:p>
                  </a:txBody>
                  <a:tcPr marL="87145" marR="87145">
                    <a:solidFill>
                      <a:srgbClr val="DDDDDD"/>
                    </a:solidFill>
                  </a:tcPr>
                </a:tc>
                <a:tc>
                  <a:txBody>
                    <a:bodyPr/>
                    <a:lstStyle/>
                    <a:p>
                      <a:pPr algn="ctr"/>
                      <a:r>
                        <a:rPr lang="en-US" sz="1200" dirty="0" smtClean="0"/>
                        <a:t>CAS</a:t>
                      </a:r>
                      <a:r>
                        <a:rPr lang="en-US" sz="1200" baseline="0" dirty="0" smtClean="0"/>
                        <a:t> Registry Number</a:t>
                      </a:r>
                      <a:endParaRPr lang="en-US" sz="1200" dirty="0"/>
                    </a:p>
                  </a:txBody>
                  <a:tcPr marL="87145" marR="87145">
                    <a:solidFill>
                      <a:srgbClr val="DDDDDD"/>
                    </a:solidFill>
                  </a:tcPr>
                </a:tc>
              </a:tr>
              <a:tr h="731520">
                <a:tc>
                  <a:txBody>
                    <a:bodyPr/>
                    <a:lstStyle/>
                    <a:p>
                      <a:pPr algn="ctr"/>
                      <a:r>
                        <a:rPr lang="en-US" sz="1200" dirty="0" smtClean="0"/>
                        <a:t>Agilent</a:t>
                      </a:r>
                      <a:endParaRPr lang="en-US" sz="1200" dirty="0"/>
                    </a:p>
                  </a:txBody>
                  <a:tcPr marL="87145" marR="87145"/>
                </a:tc>
                <a:tc>
                  <a:txBody>
                    <a:bodyPr/>
                    <a:lstStyle/>
                    <a:p>
                      <a:pPr algn="ctr"/>
                      <a:r>
                        <a:rPr lang="en-US" sz="1200" dirty="0" err="1" smtClean="0"/>
                        <a:t>GenBank</a:t>
                      </a:r>
                      <a:endParaRPr lang="en-US" sz="1200" dirty="0"/>
                    </a:p>
                  </a:txBody>
                  <a:tcPr marL="87145" marR="87145"/>
                </a:tc>
                <a:tc>
                  <a:txBody>
                    <a:bodyPr/>
                    <a:lstStyle/>
                    <a:p>
                      <a:pPr algn="ctr"/>
                      <a:r>
                        <a:rPr lang="en-US" sz="1200" dirty="0" smtClean="0"/>
                        <a:t>International</a:t>
                      </a:r>
                      <a:r>
                        <a:rPr lang="en-US" sz="1200" baseline="0" dirty="0" smtClean="0"/>
                        <a:t> Protein Index (IPI)</a:t>
                      </a:r>
                      <a:endParaRPr lang="en-US" sz="1200" dirty="0"/>
                    </a:p>
                  </a:txBody>
                  <a:tcPr marL="87145" marR="87145"/>
                </a:tc>
                <a:tc>
                  <a:txBody>
                    <a:bodyPr/>
                    <a:lstStyle/>
                    <a:p>
                      <a:pPr algn="ctr"/>
                      <a:r>
                        <a:rPr lang="en-US" sz="1200" dirty="0" smtClean="0"/>
                        <a:t>RefSeq</a:t>
                      </a:r>
                      <a:endParaRPr lang="en-US" sz="1200" dirty="0"/>
                    </a:p>
                  </a:txBody>
                  <a:tcPr marL="87145" marR="8714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miRBase (</a:t>
                      </a:r>
                      <a:r>
                        <a:rPr lang="en-US" sz="1200" dirty="0" err="1" smtClean="0"/>
                        <a:t>stemloop</a:t>
                      </a:r>
                      <a:r>
                        <a:rPr lang="en-US" sz="1200" dirty="0" smtClean="0"/>
                        <a:t>)</a:t>
                      </a:r>
                    </a:p>
                    <a:p>
                      <a:pPr algn="ctr"/>
                      <a:endParaRPr lang="en-US" sz="1200" dirty="0"/>
                    </a:p>
                  </a:txBody>
                  <a:tcPr marL="87145" marR="87145"/>
                </a:tc>
                <a:tc>
                  <a:txBody>
                    <a:bodyPr/>
                    <a:lstStyle/>
                    <a:p>
                      <a:pPr algn="ctr"/>
                      <a:r>
                        <a:rPr lang="en-US" sz="1200" dirty="0" err="1" smtClean="0"/>
                        <a:t>dbSNP</a:t>
                      </a:r>
                      <a:endParaRPr lang="en-US" sz="1200" dirty="0"/>
                    </a:p>
                  </a:txBody>
                  <a:tcPr marL="87145" marR="87145"/>
                </a:tc>
                <a:tc>
                  <a:txBody>
                    <a:bodyPr/>
                    <a:lstStyle/>
                    <a:p>
                      <a:pPr algn="ctr"/>
                      <a:r>
                        <a:rPr lang="en-US" sz="1200" dirty="0" smtClean="0"/>
                        <a:t>HMDB</a:t>
                      </a:r>
                      <a:endParaRPr lang="en-US" sz="1200" dirty="0"/>
                    </a:p>
                  </a:txBody>
                  <a:tcPr marL="87145" marR="87145"/>
                </a:tc>
              </a:tr>
              <a:tr h="731520">
                <a:tc>
                  <a:txBody>
                    <a:bodyPr/>
                    <a:lstStyle/>
                    <a:p>
                      <a:pPr algn="ctr"/>
                      <a:r>
                        <a:rPr lang="en-US" sz="1200" dirty="0" smtClean="0"/>
                        <a:t>ABI</a:t>
                      </a:r>
                      <a:endParaRPr lang="en-US" sz="1200" dirty="0"/>
                    </a:p>
                  </a:txBody>
                  <a:tcPr marL="87145" marR="87145">
                    <a:solidFill>
                      <a:srgbClr val="DDDDDD"/>
                    </a:solidFill>
                  </a:tcPr>
                </a:tc>
                <a:tc>
                  <a:txBody>
                    <a:bodyPr/>
                    <a:lstStyle/>
                    <a:p>
                      <a:pPr algn="ctr"/>
                      <a:r>
                        <a:rPr lang="en-US" sz="1200" dirty="0" smtClean="0"/>
                        <a:t>Gene Symbol-human</a:t>
                      </a:r>
                      <a:r>
                        <a:rPr lang="en-US" sz="1200" baseline="0" dirty="0" smtClean="0"/>
                        <a:t> (</a:t>
                      </a:r>
                      <a:r>
                        <a:rPr lang="en-US" sz="1200" dirty="0" smtClean="0"/>
                        <a:t>HUGO/ HGNC, EG)</a:t>
                      </a:r>
                      <a:endParaRPr lang="en-US" sz="1200" dirty="0"/>
                    </a:p>
                  </a:txBody>
                  <a:tcPr marL="87145" marR="87145">
                    <a:solidFill>
                      <a:srgbClr val="DDDDDD"/>
                    </a:solidFill>
                  </a:tcPr>
                </a:tc>
                <a:tc>
                  <a:txBody>
                    <a:bodyPr/>
                    <a:lstStyle/>
                    <a:p>
                      <a:pPr algn="ctr"/>
                      <a:r>
                        <a:rPr lang="en-US" sz="1200" dirty="0" err="1" smtClean="0"/>
                        <a:t>UniProt</a:t>
                      </a:r>
                      <a:r>
                        <a:rPr lang="en-US" sz="1200" dirty="0" smtClean="0"/>
                        <a:t>/ Swiss-Prot</a:t>
                      </a:r>
                      <a:r>
                        <a:rPr lang="en-US" sz="1200" baseline="0" dirty="0" smtClean="0"/>
                        <a:t> Accession</a:t>
                      </a:r>
                      <a:endParaRPr lang="en-US" sz="1200" dirty="0"/>
                    </a:p>
                  </a:txBody>
                  <a:tcPr marL="87145" marR="87145">
                    <a:solidFill>
                      <a:srgbClr val="DD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UCSC (hg18)</a:t>
                      </a:r>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r>
                        <a:rPr lang="en-US" sz="1200" dirty="0" smtClean="0"/>
                        <a:t>KEGG</a:t>
                      </a:r>
                      <a:endParaRPr lang="en-US" sz="1200" dirty="0"/>
                    </a:p>
                  </a:txBody>
                  <a:tcPr marL="87145" marR="87145">
                    <a:solidFill>
                      <a:srgbClr val="DDDDDD"/>
                    </a:solidFill>
                  </a:tcPr>
                </a:tc>
              </a:tr>
              <a:tr h="731520">
                <a:tc>
                  <a:txBody>
                    <a:bodyPr/>
                    <a:lstStyle/>
                    <a:p>
                      <a:pPr algn="ctr"/>
                      <a:r>
                        <a:rPr lang="en-US" sz="1200" dirty="0" err="1" smtClean="0"/>
                        <a:t>Codelink</a:t>
                      </a:r>
                      <a:endParaRPr lang="en-US" sz="1200" dirty="0"/>
                    </a:p>
                  </a:txBody>
                  <a:tcPr marL="87145" marR="8714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Gene Symbol- mouse (EG)</a:t>
                      </a:r>
                      <a:endParaRPr lang="en-US" sz="1200" dirty="0"/>
                    </a:p>
                  </a:txBody>
                  <a:tcPr marL="87145" marR="87145"/>
                </a:tc>
                <a:tc>
                  <a:txBody>
                    <a:bodyPr/>
                    <a:lstStyle/>
                    <a:p>
                      <a:pPr algn="ctr"/>
                      <a:endParaRPr lang="en-US" sz="1200" dirty="0"/>
                    </a:p>
                  </a:txBody>
                  <a:tcPr marL="87145" marR="87145"/>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UCSC (hg19)</a:t>
                      </a:r>
                    </a:p>
                    <a:p>
                      <a:pPr algn="ctr"/>
                      <a:endParaRPr lang="en-US" sz="1200" dirty="0"/>
                    </a:p>
                  </a:txBody>
                  <a:tcPr marL="87145" marR="87145"/>
                </a:tc>
                <a:tc>
                  <a:txBody>
                    <a:bodyPr/>
                    <a:lstStyle/>
                    <a:p>
                      <a:pPr algn="ctr"/>
                      <a:endParaRPr lang="en-US" sz="1200" dirty="0"/>
                    </a:p>
                  </a:txBody>
                  <a:tcPr marL="87145" marR="87145"/>
                </a:tc>
                <a:tc>
                  <a:txBody>
                    <a:bodyPr/>
                    <a:lstStyle/>
                    <a:p>
                      <a:pPr algn="ctr"/>
                      <a:endParaRPr lang="en-US" sz="1200" dirty="0"/>
                    </a:p>
                  </a:txBody>
                  <a:tcPr marL="87145" marR="87145"/>
                </a:tc>
                <a:tc>
                  <a:txBody>
                    <a:bodyPr/>
                    <a:lstStyle/>
                    <a:p>
                      <a:pPr algn="ctr"/>
                      <a:r>
                        <a:rPr lang="en-US" sz="1200" dirty="0" err="1" smtClean="0"/>
                        <a:t>PubChem</a:t>
                      </a:r>
                      <a:r>
                        <a:rPr lang="en-US" sz="1200" dirty="0" smtClean="0"/>
                        <a:t> CID</a:t>
                      </a:r>
                      <a:endParaRPr lang="en-US" sz="1200" dirty="0"/>
                    </a:p>
                  </a:txBody>
                  <a:tcPr marL="87145" marR="87145"/>
                </a:tc>
              </a:tr>
              <a:tr h="731520">
                <a:tc>
                  <a:txBody>
                    <a:bodyPr/>
                    <a:lstStyle/>
                    <a:p>
                      <a:pPr algn="ctr"/>
                      <a:r>
                        <a:rPr lang="en-US" sz="1200" dirty="0" smtClean="0"/>
                        <a:t>Illumina</a:t>
                      </a:r>
                      <a:endParaRPr lang="en-US" sz="1200" dirty="0"/>
                    </a:p>
                  </a:txBody>
                  <a:tcPr marL="87145" marR="87145">
                    <a:solidFill>
                      <a:srgbClr val="DDDDDD"/>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Gene Symbol- rat (EG)</a:t>
                      </a:r>
                    </a:p>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r>
              <a:tr h="370840">
                <a:tc>
                  <a:txBody>
                    <a:bodyPr/>
                    <a:lstStyle/>
                    <a:p>
                      <a:pPr algn="ctr"/>
                      <a:r>
                        <a:rPr lang="en-US" sz="1200" dirty="0" smtClean="0"/>
                        <a:t>Ingenuity</a:t>
                      </a:r>
                      <a:endParaRPr lang="en-US" sz="1200" dirty="0"/>
                    </a:p>
                  </a:txBody>
                  <a:tcPr marL="87145" marR="87145"/>
                </a:tc>
                <a:tc>
                  <a:txBody>
                    <a:bodyPr/>
                    <a:lstStyle/>
                    <a:p>
                      <a:pPr algn="ctr"/>
                      <a:r>
                        <a:rPr lang="en-US" sz="1200" dirty="0" smtClean="0"/>
                        <a:t>GI Number</a:t>
                      </a:r>
                      <a:endParaRPr lang="en-US" sz="1200" dirty="0"/>
                    </a:p>
                  </a:txBody>
                  <a:tcPr marL="87145" marR="87145"/>
                </a:tc>
                <a:tc>
                  <a:txBody>
                    <a:bodyPr/>
                    <a:lstStyle/>
                    <a:p>
                      <a:pPr algn="ctr"/>
                      <a:endParaRPr lang="en-US" sz="1200" dirty="0"/>
                    </a:p>
                  </a:txBody>
                  <a:tcPr marL="87145" marR="87145"/>
                </a:tc>
                <a:tc>
                  <a:txBody>
                    <a:bodyPr/>
                    <a:lstStyle/>
                    <a:p>
                      <a:pPr algn="ctr"/>
                      <a:endParaRPr lang="en-US" sz="1200" dirty="0"/>
                    </a:p>
                  </a:txBody>
                  <a:tcPr marL="87145" marR="87145"/>
                </a:tc>
                <a:tc>
                  <a:txBody>
                    <a:bodyPr/>
                    <a:lstStyle/>
                    <a:p>
                      <a:pPr algn="ctr"/>
                      <a:endParaRPr lang="en-US" sz="1200"/>
                    </a:p>
                  </a:txBody>
                  <a:tcPr marL="87145" marR="87145"/>
                </a:tc>
                <a:tc>
                  <a:txBody>
                    <a:bodyPr/>
                    <a:lstStyle/>
                    <a:p>
                      <a:pPr algn="ctr"/>
                      <a:endParaRPr lang="en-US" sz="1200" dirty="0"/>
                    </a:p>
                  </a:txBody>
                  <a:tcPr marL="87145" marR="87145"/>
                </a:tc>
                <a:tc>
                  <a:txBody>
                    <a:bodyPr/>
                    <a:lstStyle/>
                    <a:p>
                      <a:pPr algn="ctr"/>
                      <a:endParaRPr lang="en-US" sz="1200" dirty="0"/>
                    </a:p>
                  </a:txBody>
                  <a:tcPr marL="87145" marR="87145"/>
                </a:tc>
              </a:tr>
              <a:tr h="370840">
                <a:tc>
                  <a:txBody>
                    <a:bodyPr/>
                    <a:lstStyle/>
                    <a:p>
                      <a:pPr algn="ctr"/>
                      <a:endParaRPr lang="en-US" sz="1200" dirty="0"/>
                    </a:p>
                  </a:txBody>
                  <a:tcPr marL="87145" marR="87145">
                    <a:solidFill>
                      <a:srgbClr val="DDDDDD"/>
                    </a:solidFill>
                  </a:tcPr>
                </a:tc>
                <a:tc>
                  <a:txBody>
                    <a:bodyPr/>
                    <a:lstStyle/>
                    <a:p>
                      <a:pPr algn="ctr"/>
                      <a:r>
                        <a:rPr lang="en-US" sz="1200" dirty="0" err="1" smtClean="0"/>
                        <a:t>UniGene</a:t>
                      </a: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c>
                  <a:txBody>
                    <a:bodyPr/>
                    <a:lstStyle/>
                    <a:p>
                      <a:pPr algn="ctr"/>
                      <a:endParaRPr lang="en-US" sz="1200" dirty="0"/>
                    </a:p>
                  </a:txBody>
                  <a:tcPr marL="87145" marR="87145">
                    <a:solidFill>
                      <a:srgbClr val="DDDDDD"/>
                    </a:solidFill>
                  </a:tcPr>
                </a:tc>
              </a:tr>
            </a:tbl>
          </a:graphicData>
        </a:graphic>
      </p:graphicFrame>
      <p:sp>
        <p:nvSpPr>
          <p:cNvPr id="3" name="Text Placeholder 2"/>
          <p:cNvSpPr>
            <a:spLocks noGrp="1"/>
          </p:cNvSpPr>
          <p:nvPr>
            <p:ph type="body" sz="quarter" idx="13"/>
          </p:nvPr>
        </p:nvSpPr>
        <p:spPr/>
        <p:txBody>
          <a:bodyPr/>
          <a:lstStyle/>
          <a:p>
            <a:endParaRPr lang="en-US"/>
          </a:p>
        </p:txBody>
      </p:sp>
      <p:sp>
        <p:nvSpPr>
          <p:cNvPr id="20557" name="TextBox 3"/>
          <p:cNvSpPr txBox="1">
            <a:spLocks noChangeArrowheads="1"/>
          </p:cNvSpPr>
          <p:nvPr/>
        </p:nvSpPr>
        <p:spPr bwMode="auto">
          <a:xfrm>
            <a:off x="5562600" y="6321623"/>
            <a:ext cx="32560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eaLnBrk="0" hangingPunct="0">
              <a:defRPr sz="2000">
                <a:solidFill>
                  <a:schemeClr val="tx1"/>
                </a:solidFill>
                <a:latin typeface="Verdana" charset="0"/>
                <a:ea typeface="ＭＳ Ｐゴシック" charset="0"/>
                <a:cs typeface="Arial" charset="0"/>
              </a:defRPr>
            </a:lvl1pPr>
            <a:lvl2pPr marL="742950" indent="-285750" eaLnBrk="0" hangingPunct="0">
              <a:defRPr sz="2000">
                <a:solidFill>
                  <a:schemeClr val="tx1"/>
                </a:solidFill>
                <a:latin typeface="Verdana" charset="0"/>
                <a:ea typeface="Arial" charset="0"/>
                <a:cs typeface="Arial" charset="0"/>
              </a:defRPr>
            </a:lvl2pPr>
            <a:lvl3pPr marL="1143000" indent="-228600" eaLnBrk="0" hangingPunct="0">
              <a:defRPr sz="2000">
                <a:solidFill>
                  <a:schemeClr val="tx1"/>
                </a:solidFill>
                <a:latin typeface="Verdana" charset="0"/>
                <a:ea typeface="Arial" charset="0"/>
                <a:cs typeface="Arial" charset="0"/>
              </a:defRPr>
            </a:lvl3pPr>
            <a:lvl4pPr marL="1600200" indent="-228600" eaLnBrk="0" hangingPunct="0">
              <a:defRPr sz="2000">
                <a:solidFill>
                  <a:schemeClr val="tx1"/>
                </a:solidFill>
                <a:latin typeface="Verdana" charset="0"/>
                <a:ea typeface="Arial" charset="0"/>
                <a:cs typeface="Arial" charset="0"/>
              </a:defRPr>
            </a:lvl4pPr>
            <a:lvl5pPr marL="2057400" indent="-228600" eaLnBrk="0" hangingPunct="0">
              <a:defRPr sz="2000">
                <a:solidFill>
                  <a:schemeClr val="tx1"/>
                </a:solidFill>
                <a:latin typeface="Verdana" charset="0"/>
                <a:ea typeface="Arial" charset="0"/>
                <a:cs typeface="Arial" charset="0"/>
              </a:defRPr>
            </a:lvl5pPr>
            <a:lvl6pPr marL="2514600" indent="-228600" eaLnBrk="0" fontAlgn="base" hangingPunct="0">
              <a:spcBef>
                <a:spcPct val="0"/>
              </a:spcBef>
              <a:spcAft>
                <a:spcPct val="0"/>
              </a:spcAft>
              <a:defRPr sz="2000">
                <a:solidFill>
                  <a:schemeClr val="tx1"/>
                </a:solidFill>
                <a:latin typeface="Verdana" charset="0"/>
                <a:ea typeface="Arial" charset="0"/>
                <a:cs typeface="Arial" charset="0"/>
              </a:defRPr>
            </a:lvl6pPr>
            <a:lvl7pPr marL="2971800" indent="-228600" eaLnBrk="0" fontAlgn="base" hangingPunct="0">
              <a:spcBef>
                <a:spcPct val="0"/>
              </a:spcBef>
              <a:spcAft>
                <a:spcPct val="0"/>
              </a:spcAft>
              <a:defRPr sz="2000">
                <a:solidFill>
                  <a:schemeClr val="tx1"/>
                </a:solidFill>
                <a:latin typeface="Verdana" charset="0"/>
                <a:ea typeface="Arial" charset="0"/>
                <a:cs typeface="Arial" charset="0"/>
              </a:defRPr>
            </a:lvl7pPr>
            <a:lvl8pPr marL="3429000" indent="-228600" eaLnBrk="0" fontAlgn="base" hangingPunct="0">
              <a:spcBef>
                <a:spcPct val="0"/>
              </a:spcBef>
              <a:spcAft>
                <a:spcPct val="0"/>
              </a:spcAft>
              <a:defRPr sz="2000">
                <a:solidFill>
                  <a:schemeClr val="tx1"/>
                </a:solidFill>
                <a:latin typeface="Verdana" charset="0"/>
                <a:ea typeface="Arial" charset="0"/>
                <a:cs typeface="Arial" charset="0"/>
              </a:defRPr>
            </a:lvl8pPr>
            <a:lvl9pPr marL="3886200" indent="-228600" eaLnBrk="0" fontAlgn="base" hangingPunct="0">
              <a:spcBef>
                <a:spcPct val="0"/>
              </a:spcBef>
              <a:spcAft>
                <a:spcPct val="0"/>
              </a:spcAft>
              <a:defRPr sz="2000">
                <a:solidFill>
                  <a:schemeClr val="tx1"/>
                </a:solidFill>
                <a:latin typeface="Verdana" charset="0"/>
                <a:ea typeface="Arial" charset="0"/>
                <a:cs typeface="Arial" charset="0"/>
              </a:defRPr>
            </a:lvl9pPr>
          </a:lstStyle>
          <a:p>
            <a:pPr eaLnBrk="1" hangingPunct="1"/>
            <a:r>
              <a:rPr lang="en-US" sz="1400" dirty="0"/>
              <a:t>*Primary mapping to </a:t>
            </a:r>
            <a:r>
              <a:rPr lang="en-US" sz="1400" dirty="0" err="1"/>
              <a:t>Entrez</a:t>
            </a:r>
            <a:r>
              <a:rPr lang="en-US" sz="1400" dirty="0"/>
              <a:t> Gene</a:t>
            </a:r>
          </a:p>
        </p:txBody>
      </p:sp>
      <p:sp>
        <p:nvSpPr>
          <p:cNvPr id="2" name="Footer Placeholder 1"/>
          <p:cNvSpPr>
            <a:spLocks noGrp="1"/>
          </p:cNvSpPr>
          <p:nvPr>
            <p:ph type="ftr" sz="quarter" idx="11"/>
          </p:nvPr>
        </p:nvSpPr>
        <p:spPr/>
        <p:txBody>
          <a:bodyPr/>
          <a:lstStyle/>
          <a:p>
            <a:r>
              <a:rPr lang="en-GB" smtClean="0"/>
              <a:t>INGENUITY PATHWAY ANALYSIS</a:t>
            </a:r>
            <a:endParaRPr lang="en-GB"/>
          </a:p>
        </p:txBody>
      </p:sp>
      <p:sp>
        <p:nvSpPr>
          <p:cNvPr id="4" name="Slide Number Placeholder 3"/>
          <p:cNvSpPr>
            <a:spLocks noGrp="1"/>
          </p:cNvSpPr>
          <p:nvPr>
            <p:ph type="sldNum" sz="quarter" idx="12"/>
          </p:nvPr>
        </p:nvSpPr>
        <p:spPr/>
        <p:txBody>
          <a:bodyPr/>
          <a:lstStyle/>
          <a:p>
            <a:fld id="{8D1E4346-5F76-40D0-9BC1-ECCF6BA4DB79}" type="slidenum">
              <a:rPr lang="en-GB" smtClean="0"/>
              <a:t>20</a:t>
            </a:fld>
            <a:endParaRPr lang="en-GB"/>
          </a:p>
        </p:txBody>
      </p:sp>
    </p:spTree>
    <p:extLst>
      <p:ext uri="{BB962C8B-B14F-4D97-AF65-F5344CB8AC3E}">
        <p14:creationId xmlns:p14="http://schemas.microsoft.com/office/powerpoint/2010/main" val="3812593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09600" y="1385075"/>
            <a:ext cx="8280000" cy="2541300"/>
          </a:xfrm>
        </p:spPr>
        <p:txBody>
          <a:bodyPr/>
          <a:lstStyle/>
          <a:p>
            <a:pPr marL="39600" lvl="1" indent="0">
              <a:buNone/>
            </a:pPr>
            <a:endParaRPr lang="en-US" dirty="0"/>
          </a:p>
          <a:p>
            <a:pPr lvl="1"/>
            <a:r>
              <a:rPr lang="en-US" dirty="0" smtClean="0"/>
              <a:t>Data upload and Core Analysis steps: </a:t>
            </a:r>
            <a:r>
              <a:rPr lang="en-US" dirty="0" smtClean="0">
                <a:hlinkClick r:id="rId3"/>
              </a:rPr>
              <a:t>http</a:t>
            </a:r>
            <a:r>
              <a:rPr lang="en-US" dirty="0">
                <a:hlinkClick r:id="rId3"/>
              </a:rPr>
              <a:t>://ingenuity.force.com/ipa/IPATutorials</a:t>
            </a:r>
            <a:r>
              <a:rPr lang="en-US" dirty="0" smtClean="0">
                <a:hlinkClick r:id="rId3"/>
              </a:rPr>
              <a:t>#</a:t>
            </a:r>
            <a:endParaRPr lang="en-US" dirty="0" smtClean="0"/>
          </a:p>
          <a:p>
            <a:pPr marL="39600" lvl="1" indent="0">
              <a:buNone/>
            </a:pPr>
            <a:r>
              <a:rPr lang="en-US" dirty="0" smtClean="0"/>
              <a:t>Tutorials and Training &gt; Upload and Analyze Example Data Tutorial</a:t>
            </a:r>
          </a:p>
          <a:p>
            <a:pPr lvl="1"/>
            <a:endParaRPr lang="en-US" dirty="0"/>
          </a:p>
          <a:p>
            <a:pPr lvl="1"/>
            <a:endParaRPr lang="en-US" dirty="0" smtClean="0"/>
          </a:p>
          <a:p>
            <a:pPr lvl="1"/>
            <a:endParaRPr lang="en-US" dirty="0"/>
          </a:p>
          <a:p>
            <a:pPr lvl="1"/>
            <a:endParaRPr lang="en-US" dirty="0" smtClean="0"/>
          </a:p>
          <a:p>
            <a:pPr lvl="1"/>
            <a:endParaRPr lang="en-US" dirty="0" smtClean="0"/>
          </a:p>
          <a:p>
            <a:pPr lvl="1"/>
            <a:endParaRPr lang="en-US" dirty="0"/>
          </a:p>
          <a:p>
            <a:pPr lvl="1"/>
            <a:endParaRPr lang="en-US" dirty="0"/>
          </a:p>
          <a:p>
            <a:pPr lvl="2"/>
            <a:endParaRPr lang="en-US" dirty="0"/>
          </a:p>
          <a:p>
            <a:pPr lvl="2"/>
            <a:endParaRPr lang="en-US" dirty="0"/>
          </a:p>
          <a:p>
            <a:pPr lvl="2"/>
            <a:endParaRPr lang="en-US" dirty="0" smtClean="0"/>
          </a:p>
          <a:p>
            <a:pPr marL="39600" lvl="1" indent="0">
              <a:buNone/>
            </a:pPr>
            <a:endParaRPr lang="en-US" dirty="0"/>
          </a:p>
          <a:p>
            <a:pPr lvl="1"/>
            <a:endParaRPr lang="en-US" dirty="0"/>
          </a:p>
          <a:p>
            <a:endParaRPr lang="en-US" dirty="0"/>
          </a:p>
        </p:txBody>
      </p:sp>
      <p:sp>
        <p:nvSpPr>
          <p:cNvPr id="6" name="Title 5"/>
          <p:cNvSpPr>
            <a:spLocks noGrp="1"/>
          </p:cNvSpPr>
          <p:nvPr>
            <p:ph type="title"/>
          </p:nvPr>
        </p:nvSpPr>
        <p:spPr/>
        <p:txBody>
          <a:bodyPr/>
          <a:lstStyle/>
          <a:p>
            <a:r>
              <a:rPr lang="en-US" dirty="0" smtClean="0"/>
              <a:t>Data Upload- Instructions</a:t>
            </a:r>
            <a:endParaRPr lang="en-US" dirty="0"/>
          </a:p>
        </p:txBody>
      </p:sp>
      <p:pic>
        <p:nvPicPr>
          <p:cNvPr id="5" name="Picture 4"/>
          <p:cNvPicPr>
            <a:picLocks noChangeAspect="1"/>
          </p:cNvPicPr>
          <p:nvPr/>
        </p:nvPicPr>
        <p:blipFill>
          <a:blip r:embed="rId4"/>
          <a:stretch>
            <a:fillRect/>
          </a:stretch>
        </p:blipFill>
        <p:spPr>
          <a:xfrm>
            <a:off x="856727" y="3210691"/>
            <a:ext cx="6209536" cy="2346274"/>
          </a:xfrm>
          <a:prstGeom prst="rect">
            <a:avLst/>
          </a:prstGeom>
          <a:ln w="3175" cmpd="sng">
            <a:solidFill>
              <a:schemeClr val="accent4">
                <a:lumMod val="75000"/>
              </a:schemeClr>
            </a:solidFill>
          </a:ln>
        </p:spPr>
      </p:pic>
      <p:sp>
        <p:nvSpPr>
          <p:cNvPr id="8" name="Rectangle 7"/>
          <p:cNvSpPr/>
          <p:nvPr/>
        </p:nvSpPr>
        <p:spPr>
          <a:xfrm>
            <a:off x="3944836" y="5046107"/>
            <a:ext cx="2987581" cy="228600"/>
          </a:xfrm>
          <a:prstGeom prst="rect">
            <a:avLst/>
          </a:prstGeom>
          <a:noFill/>
          <a:ln>
            <a:solidFill>
              <a:srgbClr val="E0003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Tree>
    <p:extLst>
      <p:ext uri="{BB962C8B-B14F-4D97-AF65-F5344CB8AC3E}">
        <p14:creationId xmlns:p14="http://schemas.microsoft.com/office/powerpoint/2010/main" val="2341521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686488" y="1911854"/>
            <a:ext cx="8280000" cy="961198"/>
          </a:xfrm>
          <a:solidFill>
            <a:schemeClr val="bg1"/>
          </a:solidFill>
        </p:spPr>
        <p:txBody>
          <a:bodyPr/>
          <a:lstStyle/>
          <a:p>
            <a:pPr marL="39600" lvl="1" indent="0">
              <a:buNone/>
            </a:pPr>
            <a:endParaRPr lang="en-US" sz="1400" dirty="0"/>
          </a:p>
          <a:p>
            <a:pPr lvl="1"/>
            <a:r>
              <a:rPr lang="en-US" sz="1400" dirty="0" smtClean="0"/>
              <a:t>Uploaded Dataset already at:</a:t>
            </a:r>
          </a:p>
          <a:p>
            <a:pPr marL="306000" lvl="2" indent="0">
              <a:buNone/>
            </a:pPr>
            <a:r>
              <a:rPr lang="en-US" sz="1400" dirty="0" smtClean="0"/>
              <a:t> My Projects &gt; Example Analyses &gt; Datasets &gt; TNF treated HUVECs GSE2639.txt</a:t>
            </a:r>
          </a:p>
          <a:p>
            <a:pPr marL="39600" lvl="1" indent="0">
              <a:buNone/>
            </a:pPr>
            <a:endParaRPr lang="en-US" sz="1400" dirty="0" smtClean="0"/>
          </a:p>
          <a:p>
            <a:pPr marL="39600" lvl="1" indent="0">
              <a:buNone/>
            </a:pPr>
            <a:endParaRPr lang="en-US" sz="1400" dirty="0"/>
          </a:p>
          <a:p>
            <a:pPr marL="360000" lvl="2" indent="0">
              <a:buNone/>
            </a:pPr>
            <a:endParaRPr lang="en-US" sz="1400" dirty="0" smtClean="0"/>
          </a:p>
          <a:p>
            <a:pPr marL="39600" lvl="1" indent="0">
              <a:buNone/>
            </a:pPr>
            <a:endParaRPr lang="en-US" sz="1400" dirty="0"/>
          </a:p>
          <a:p>
            <a:pPr lvl="1"/>
            <a:endParaRPr lang="en-US" sz="1400" dirty="0"/>
          </a:p>
          <a:p>
            <a:endParaRPr lang="en-US" sz="1400" dirty="0"/>
          </a:p>
        </p:txBody>
      </p:sp>
      <p:sp>
        <p:nvSpPr>
          <p:cNvPr id="6" name="Title 5"/>
          <p:cNvSpPr>
            <a:spLocks noGrp="1"/>
          </p:cNvSpPr>
          <p:nvPr>
            <p:ph type="title"/>
          </p:nvPr>
        </p:nvSpPr>
        <p:spPr/>
        <p:txBody>
          <a:bodyPr/>
          <a:lstStyle/>
          <a:p>
            <a:r>
              <a:rPr lang="en-US" dirty="0" smtClean="0"/>
              <a:t>Sample Dataset- TNF treated HUVECs</a:t>
            </a:r>
            <a:endParaRPr lang="en-US" dirty="0"/>
          </a:p>
        </p:txBody>
      </p:sp>
      <p:sp>
        <p:nvSpPr>
          <p:cNvPr id="10" name="Content Placeholder 6"/>
          <p:cNvSpPr txBox="1">
            <a:spLocks/>
          </p:cNvSpPr>
          <p:nvPr/>
        </p:nvSpPr>
        <p:spPr>
          <a:xfrm>
            <a:off x="4495800" y="914400"/>
            <a:ext cx="8280000" cy="25413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 lvl="1" indent="0">
              <a:buFont typeface="Wingdings" pitchFamily="2" charset="2"/>
              <a:buNone/>
            </a:pPr>
            <a:endParaRPr lang="en-US" sz="1400" dirty="0" smtClean="0"/>
          </a:p>
          <a:p>
            <a:pPr lvl="1"/>
            <a:endParaRPr lang="en-US" sz="1400" dirty="0" smtClean="0"/>
          </a:p>
          <a:p>
            <a:pPr lvl="2"/>
            <a:endParaRPr lang="en-US" sz="1400" dirty="0" smtClean="0"/>
          </a:p>
          <a:p>
            <a:pPr lvl="2"/>
            <a:endParaRPr lang="en-US" sz="1400" dirty="0" smtClean="0"/>
          </a:p>
          <a:p>
            <a:pPr lvl="2"/>
            <a:endParaRPr lang="en-US" sz="1400" dirty="0" smtClean="0"/>
          </a:p>
          <a:p>
            <a:pPr marL="39600" lvl="1" indent="0">
              <a:buFont typeface="Wingdings" pitchFamily="2" charset="2"/>
              <a:buNone/>
            </a:pPr>
            <a:endParaRPr lang="en-US" sz="1400" dirty="0" smtClean="0"/>
          </a:p>
          <a:p>
            <a:pPr lvl="1"/>
            <a:endParaRPr lang="en-US" sz="1400" dirty="0" smtClean="0"/>
          </a:p>
          <a:p>
            <a:endParaRPr lang="en-US" sz="1400" dirty="0"/>
          </a:p>
        </p:txBody>
      </p:sp>
      <p:pic>
        <p:nvPicPr>
          <p:cNvPr id="5" name="Picture 4"/>
          <p:cNvPicPr>
            <a:picLocks noChangeAspect="1"/>
          </p:cNvPicPr>
          <p:nvPr/>
        </p:nvPicPr>
        <p:blipFill>
          <a:blip r:embed="rId3"/>
          <a:stretch>
            <a:fillRect/>
          </a:stretch>
        </p:blipFill>
        <p:spPr>
          <a:xfrm>
            <a:off x="248831" y="2740988"/>
            <a:ext cx="2571894" cy="2116267"/>
          </a:xfrm>
          <a:prstGeom prst="rect">
            <a:avLst/>
          </a:prstGeom>
        </p:spPr>
      </p:pic>
      <p:sp>
        <p:nvSpPr>
          <p:cNvPr id="2" name="TextBox 1"/>
          <p:cNvSpPr txBox="1"/>
          <p:nvPr/>
        </p:nvSpPr>
        <p:spPr>
          <a:xfrm>
            <a:off x="1024980" y="7225422"/>
            <a:ext cx="914400" cy="914400"/>
          </a:xfrm>
          <a:prstGeom prst="rect">
            <a:avLst/>
          </a:prstGeom>
          <a:noFill/>
        </p:spPr>
        <p:txBody>
          <a:bodyPr wrap="none" lIns="0" tIns="0" rIns="0" bIns="0" rtlCol="0">
            <a:noAutofit/>
          </a:bodyPr>
          <a:lstStyle/>
          <a:p>
            <a:endParaRPr lang="en-US" sz="1600" dirty="0"/>
          </a:p>
        </p:txBody>
      </p:sp>
      <p:sp>
        <p:nvSpPr>
          <p:cNvPr id="11" name="Content Placeholder 6"/>
          <p:cNvSpPr txBox="1">
            <a:spLocks/>
          </p:cNvSpPr>
          <p:nvPr/>
        </p:nvSpPr>
        <p:spPr>
          <a:xfrm>
            <a:off x="612303" y="594230"/>
            <a:ext cx="8280000" cy="1275733"/>
          </a:xfrm>
          <a:prstGeom prst="rect">
            <a:avLst/>
          </a:prstGeom>
          <a:solidFill>
            <a:schemeClr val="bg1"/>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smtClean="0"/>
              <a:t>A</a:t>
            </a:r>
            <a:r>
              <a:rPr lang="en-US" dirty="0" smtClean="0"/>
              <a:t>uthors </a:t>
            </a:r>
            <a:r>
              <a:rPr lang="en-US" dirty="0"/>
              <a:t>wanted to see effects of inflammation factor tumor necrosis factor (TNF) on </a:t>
            </a:r>
            <a:r>
              <a:rPr lang="en-US" dirty="0" err="1"/>
              <a:t>macrovascular</a:t>
            </a:r>
            <a:r>
              <a:rPr lang="en-US" dirty="0"/>
              <a:t> human umbilical vein ECs (HUVEC</a:t>
            </a:r>
            <a:r>
              <a:rPr lang="en-US" dirty="0" smtClean="0"/>
              <a:t>)</a:t>
            </a:r>
          </a:p>
          <a:p>
            <a:endParaRPr lang="en-US" dirty="0"/>
          </a:p>
          <a:p>
            <a:pPr marL="285750" indent="-285750">
              <a:buFont typeface="Arial"/>
              <a:buChar char="•"/>
            </a:pPr>
            <a:r>
              <a:rPr lang="en-US" dirty="0"/>
              <a:t>HUVEC were left untreated or stimulated in triplicate for 5h with 2 </a:t>
            </a:r>
            <a:r>
              <a:rPr lang="en-US" dirty="0" err="1"/>
              <a:t>ng</a:t>
            </a:r>
            <a:r>
              <a:rPr lang="en-US" dirty="0"/>
              <a:t>/ml TNF</a:t>
            </a:r>
          </a:p>
          <a:p>
            <a:pPr marL="285750" indent="-285750">
              <a:buFont typeface="Arial"/>
              <a:buChar char="•"/>
            </a:pPr>
            <a:r>
              <a:rPr lang="en-US" dirty="0"/>
              <a:t>Gene expression fold change treated vs. untreated</a:t>
            </a:r>
            <a:endParaRPr lang="en-US" sz="1400" dirty="0"/>
          </a:p>
          <a:p>
            <a:pPr marL="39600" lvl="1" indent="0">
              <a:buNone/>
            </a:pPr>
            <a:endParaRPr lang="en-US" sz="1400" dirty="0"/>
          </a:p>
          <a:p>
            <a:pPr marL="360000" lvl="2" indent="0">
              <a:buNone/>
            </a:pPr>
            <a:endParaRPr lang="en-US" sz="1400" dirty="0"/>
          </a:p>
          <a:p>
            <a:pPr marL="39600" lvl="1" indent="0">
              <a:buFont typeface="Wingdings" pitchFamily="2" charset="2"/>
              <a:buNone/>
            </a:pPr>
            <a:endParaRPr lang="en-US" sz="1400" dirty="0" smtClean="0"/>
          </a:p>
          <a:p>
            <a:pPr marL="39600" lvl="1" indent="0">
              <a:buFont typeface="Wingdings" pitchFamily="2" charset="2"/>
              <a:buNone/>
            </a:pPr>
            <a:endParaRPr lang="en-US" sz="1400" dirty="0" smtClean="0"/>
          </a:p>
          <a:p>
            <a:pPr marL="360000" lvl="2" indent="0">
              <a:buFont typeface="Wingdings" pitchFamily="2" charset="2"/>
              <a:buNone/>
            </a:pPr>
            <a:endParaRPr lang="en-US" sz="1400" dirty="0" smtClean="0"/>
          </a:p>
          <a:p>
            <a:pPr marL="39600" lvl="1" indent="0">
              <a:buFont typeface="Wingdings" pitchFamily="2" charset="2"/>
              <a:buNone/>
            </a:pPr>
            <a:endParaRPr lang="en-US" sz="1400" dirty="0" smtClean="0"/>
          </a:p>
          <a:p>
            <a:pPr lvl="1"/>
            <a:endParaRPr lang="en-US" sz="1400" dirty="0" smtClean="0"/>
          </a:p>
          <a:p>
            <a:endParaRPr lang="en-US" sz="1400" dirty="0"/>
          </a:p>
        </p:txBody>
      </p:sp>
      <p:pic>
        <p:nvPicPr>
          <p:cNvPr id="3" name="Picture 2"/>
          <p:cNvPicPr>
            <a:picLocks noChangeAspect="1"/>
          </p:cNvPicPr>
          <p:nvPr/>
        </p:nvPicPr>
        <p:blipFill>
          <a:blip r:embed="rId4"/>
          <a:stretch>
            <a:fillRect/>
          </a:stretch>
        </p:blipFill>
        <p:spPr>
          <a:xfrm>
            <a:off x="937010" y="3210019"/>
            <a:ext cx="7726206" cy="3647981"/>
          </a:xfrm>
          <a:prstGeom prst="rect">
            <a:avLst/>
          </a:prstGeom>
        </p:spPr>
      </p:pic>
      <p:pic>
        <p:nvPicPr>
          <p:cNvPr id="4" name="Picture 3"/>
          <p:cNvPicPr>
            <a:picLocks noChangeAspect="1"/>
          </p:cNvPicPr>
          <p:nvPr/>
        </p:nvPicPr>
        <p:blipFill>
          <a:blip r:embed="rId5"/>
          <a:stretch>
            <a:fillRect/>
          </a:stretch>
        </p:blipFill>
        <p:spPr>
          <a:xfrm>
            <a:off x="5507118" y="1911854"/>
            <a:ext cx="3385185" cy="4848748"/>
          </a:xfrm>
          <a:prstGeom prst="rect">
            <a:avLst/>
          </a:prstGeom>
        </p:spPr>
      </p:pic>
    </p:spTree>
    <p:extLst>
      <p:ext uri="{BB962C8B-B14F-4D97-AF65-F5344CB8AC3E}">
        <p14:creationId xmlns:p14="http://schemas.microsoft.com/office/powerpoint/2010/main" val="1221541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blinds(horizontal)">
                                      <p:cBhvr>
                                        <p:cTn id="12" dur="500"/>
                                        <p:tgtEl>
                                          <p:spTgt spid="7">
                                            <p:bg/>
                                          </p:spTgt>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Effect transition="in" filter="blinds(horizontal)">
                                      <p:cBhvr>
                                        <p:cTn id="15" dur="500"/>
                                        <p:tgtEl>
                                          <p:spTgt spid="7">
                                            <p:txEl>
                                              <p:pRg st="1" end="1"/>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Effect transition="in" filter="blinds(horizontal)">
                                      <p:cBhvr>
                                        <p:cTn id="18" dur="500"/>
                                        <p:tgtEl>
                                          <p:spTgt spid="7">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linds(horizont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l="25345" t="13333" r="7332" b="11111"/>
          <a:stretch>
            <a:fillRect/>
          </a:stretch>
        </p:blipFill>
        <p:spPr bwMode="auto">
          <a:xfrm>
            <a:off x="120650" y="830262"/>
            <a:ext cx="8943975" cy="564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2"/>
          <p:cNvSpPr>
            <a:spLocks noGrp="1"/>
          </p:cNvSpPr>
          <p:nvPr>
            <p:ph type="title"/>
          </p:nvPr>
        </p:nvSpPr>
        <p:spPr/>
        <p:txBody>
          <a:bodyPr/>
          <a:lstStyle/>
          <a:p>
            <a:r>
              <a:rPr lang="en-US" dirty="0" smtClean="0">
                <a:ea typeface="Geneva"/>
                <a:cs typeface="Geneva"/>
              </a:rPr>
              <a:t>Creating an IPA Core Analysis: Using Filters</a:t>
            </a:r>
          </a:p>
        </p:txBody>
      </p:sp>
      <p:sp>
        <p:nvSpPr>
          <p:cNvPr id="5" name="Rounded Rectangular Callout 4"/>
          <p:cNvSpPr/>
          <p:nvPr/>
        </p:nvSpPr>
        <p:spPr>
          <a:xfrm>
            <a:off x="2209800" y="1295400"/>
            <a:ext cx="2209800" cy="685800"/>
          </a:xfrm>
          <a:prstGeom prst="wedgeRoundRectCallout">
            <a:avLst>
              <a:gd name="adj1" fmla="val -50617"/>
              <a:gd name="adj2" fmla="val 106909"/>
              <a:gd name="adj3" fmla="val 16667"/>
            </a:avLst>
          </a:prstGeom>
          <a:solidFill>
            <a:schemeClr val="tx2"/>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1200" dirty="0"/>
              <a:t>Several filters available. Set criteria to filter out findings of less interest. </a:t>
            </a:r>
          </a:p>
        </p:txBody>
      </p:sp>
      <p:sp>
        <p:nvSpPr>
          <p:cNvPr id="9" name="Right Brace 8"/>
          <p:cNvSpPr/>
          <p:nvPr/>
        </p:nvSpPr>
        <p:spPr>
          <a:xfrm>
            <a:off x="1447800" y="1676400"/>
            <a:ext cx="685800" cy="1371600"/>
          </a:xfrm>
          <a:prstGeom prst="rightBrace">
            <a:avLst>
              <a:gd name="adj1" fmla="val 8333"/>
              <a:gd name="adj2" fmla="val 51384"/>
            </a:avLst>
          </a:prstGeom>
          <a:ln w="28575">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 name="Footer Placeholder 1"/>
          <p:cNvSpPr>
            <a:spLocks noGrp="1"/>
          </p:cNvSpPr>
          <p:nvPr>
            <p:ph type="ftr" sz="quarter" idx="11"/>
          </p:nvPr>
        </p:nvSpPr>
        <p:spPr/>
        <p:txBody>
          <a:bodyPr/>
          <a:lstStyle/>
          <a:p>
            <a:r>
              <a:rPr lang="en-GB" smtClean="0"/>
              <a:t>INGENUITY PATHWAY ANALYSIS</a:t>
            </a:r>
            <a:endParaRPr lang="en-GB"/>
          </a:p>
        </p:txBody>
      </p:sp>
      <p:sp>
        <p:nvSpPr>
          <p:cNvPr id="3" name="Slide Number Placeholder 2"/>
          <p:cNvSpPr>
            <a:spLocks noGrp="1"/>
          </p:cNvSpPr>
          <p:nvPr>
            <p:ph type="sldNum" sz="quarter" idx="12"/>
          </p:nvPr>
        </p:nvSpPr>
        <p:spPr/>
        <p:txBody>
          <a:bodyPr/>
          <a:lstStyle/>
          <a:p>
            <a:fld id="{8D1E4346-5F76-40D0-9BC1-ECCF6BA4DB79}" type="slidenum">
              <a:rPr lang="en-GB" smtClean="0"/>
              <a:t>23</a:t>
            </a:fld>
            <a:endParaRPr lang="en-GB"/>
          </a:p>
        </p:txBody>
      </p:sp>
      <p:sp>
        <p:nvSpPr>
          <p:cNvPr id="8" name="Rounded Rectangular Callout 7"/>
          <p:cNvSpPr/>
          <p:nvPr/>
        </p:nvSpPr>
        <p:spPr>
          <a:xfrm>
            <a:off x="1797133" y="3276600"/>
            <a:ext cx="1676400" cy="304800"/>
          </a:xfrm>
          <a:prstGeom prst="wedgeRoundRectCallout">
            <a:avLst>
              <a:gd name="adj1" fmla="val -38137"/>
              <a:gd name="adj2" fmla="val 150649"/>
              <a:gd name="adj3" fmla="val 16667"/>
            </a:avLst>
          </a:prstGeom>
          <a:solidFill>
            <a:schemeClr val="tx2"/>
          </a:solidFill>
          <a:ln>
            <a:solidFill>
              <a:schemeClr val="accent1"/>
            </a:solid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r>
              <a:rPr lang="en-US" sz="1200" dirty="0"/>
              <a:t>Set data cutoff filters</a:t>
            </a:r>
          </a:p>
        </p:txBody>
      </p:sp>
    </p:spTree>
    <p:extLst>
      <p:ext uri="{BB962C8B-B14F-4D97-AF65-F5344CB8AC3E}">
        <p14:creationId xmlns:p14="http://schemas.microsoft.com/office/powerpoint/2010/main" val="3181994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a Core Analysis</a:t>
            </a:r>
            <a:endParaRPr lang="en-US" dirty="0"/>
          </a:p>
        </p:txBody>
      </p:sp>
      <p:sp>
        <p:nvSpPr>
          <p:cNvPr id="4" name="Footer Placeholder 3"/>
          <p:cNvSpPr>
            <a:spLocks noGrp="1"/>
          </p:cNvSpPr>
          <p:nvPr>
            <p:ph type="ftr" sz="quarter" idx="11"/>
          </p:nvPr>
        </p:nvSpPr>
        <p:spPr/>
        <p:txBody>
          <a:bodyPr/>
          <a:lstStyle/>
          <a:p>
            <a:r>
              <a:rPr lang="en-GB" smtClean="0"/>
              <a:t>INGENUITY PATHWAY ANALYSIS</a:t>
            </a:r>
            <a:endParaRPr lang="en-GB"/>
          </a:p>
        </p:txBody>
      </p:sp>
      <p:sp>
        <p:nvSpPr>
          <p:cNvPr id="5" name="Slide Number Placeholder 4"/>
          <p:cNvSpPr>
            <a:spLocks noGrp="1"/>
          </p:cNvSpPr>
          <p:nvPr>
            <p:ph type="sldNum" sz="quarter" idx="12"/>
          </p:nvPr>
        </p:nvSpPr>
        <p:spPr/>
        <p:txBody>
          <a:bodyPr/>
          <a:lstStyle/>
          <a:p>
            <a:fld id="{8D1E4346-5F76-40D0-9BC1-ECCF6BA4DB79}" type="slidenum">
              <a:rPr lang="en-GB" smtClean="0"/>
              <a:t>24</a:t>
            </a:fld>
            <a:endParaRPr lang="en-GB"/>
          </a:p>
        </p:txBody>
      </p:sp>
      <p:cxnSp>
        <p:nvCxnSpPr>
          <p:cNvPr id="10" name="Straight Arrow Connector 9"/>
          <p:cNvCxnSpPr/>
          <p:nvPr/>
        </p:nvCxnSpPr>
        <p:spPr>
          <a:xfrm>
            <a:off x="3124200" y="1447800"/>
            <a:ext cx="685800" cy="990600"/>
          </a:xfrm>
          <a:prstGeom prst="straightConnector1">
            <a:avLst/>
          </a:prstGeom>
          <a:ln w="6350">
            <a:solidFill>
              <a:schemeClr val="accent6"/>
            </a:solidFill>
            <a:tailEnd type="arrow"/>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17396" y="599554"/>
            <a:ext cx="3280748" cy="1790180"/>
          </a:xfrm>
          <a:prstGeom prst="rect">
            <a:avLst/>
          </a:prstGeom>
          <a:ln>
            <a:solidFill>
              <a:schemeClr val="bg1">
                <a:lumMod val="50000"/>
              </a:schemeClr>
            </a:solidFill>
          </a:ln>
        </p:spPr>
      </p:pic>
      <p:pic>
        <p:nvPicPr>
          <p:cNvPr id="7" name="Picture 6"/>
          <p:cNvPicPr>
            <a:picLocks noChangeAspect="1"/>
          </p:cNvPicPr>
          <p:nvPr/>
        </p:nvPicPr>
        <p:blipFill>
          <a:blip r:embed="rId4"/>
          <a:stretch>
            <a:fillRect/>
          </a:stretch>
        </p:blipFill>
        <p:spPr>
          <a:xfrm>
            <a:off x="-17396" y="2710858"/>
            <a:ext cx="9144000" cy="3182718"/>
          </a:xfrm>
          <a:prstGeom prst="rect">
            <a:avLst/>
          </a:prstGeom>
        </p:spPr>
      </p:pic>
      <p:sp>
        <p:nvSpPr>
          <p:cNvPr id="12" name="Rectangle 11"/>
          <p:cNvSpPr/>
          <p:nvPr/>
        </p:nvSpPr>
        <p:spPr>
          <a:xfrm>
            <a:off x="3467862" y="709136"/>
            <a:ext cx="5658741" cy="1569660"/>
          </a:xfrm>
          <a:prstGeom prst="rect">
            <a:avLst/>
          </a:prstGeom>
          <a:ln>
            <a:noFill/>
          </a:ln>
        </p:spPr>
        <p:txBody>
          <a:bodyPr wrap="square">
            <a:spAutoFit/>
          </a:bodyPr>
          <a:lstStyle/>
          <a:p>
            <a:r>
              <a:rPr lang="en-US" sz="1600" b="1" dirty="0">
                <a:solidFill>
                  <a:schemeClr val="accent1">
                    <a:lumMod val="75000"/>
                  </a:schemeClr>
                </a:solidFill>
              </a:rPr>
              <a:t>Core Analysis already available at</a:t>
            </a:r>
            <a:r>
              <a:rPr lang="en-US" sz="1600" b="1" dirty="0" smtClean="0">
                <a:solidFill>
                  <a:schemeClr val="accent1">
                    <a:lumMod val="75000"/>
                  </a:schemeClr>
                </a:solidFill>
              </a:rPr>
              <a:t>:</a:t>
            </a:r>
            <a:endParaRPr lang="en-US" sz="1600" b="1" dirty="0">
              <a:solidFill>
                <a:schemeClr val="accent1">
                  <a:lumMod val="75000"/>
                </a:schemeClr>
              </a:solidFill>
            </a:endParaRPr>
          </a:p>
          <a:p>
            <a:pPr marL="39600" lvl="1" indent="0">
              <a:buFont typeface="Wingdings" pitchFamily="2" charset="2"/>
              <a:buNone/>
            </a:pPr>
            <a:r>
              <a:rPr lang="en-US" sz="1600" dirty="0"/>
              <a:t>My </a:t>
            </a:r>
            <a:r>
              <a:rPr lang="en-US" sz="1600" dirty="0" smtClean="0"/>
              <a:t>Projects/</a:t>
            </a:r>
          </a:p>
          <a:p>
            <a:pPr marL="39600" lvl="1" indent="0">
              <a:buFont typeface="Wingdings" pitchFamily="2" charset="2"/>
              <a:buNone/>
            </a:pPr>
            <a:r>
              <a:rPr lang="en-US" sz="1600" dirty="0"/>
              <a:t>	</a:t>
            </a:r>
            <a:r>
              <a:rPr lang="en-US" sz="1600" dirty="0" smtClean="0"/>
              <a:t>Example Analyses/</a:t>
            </a:r>
          </a:p>
          <a:p>
            <a:pPr marL="39600" lvl="1" indent="0">
              <a:buFont typeface="Wingdings" pitchFamily="2" charset="2"/>
              <a:buNone/>
            </a:pPr>
            <a:r>
              <a:rPr lang="en-US" sz="1600" dirty="0"/>
              <a:t>	</a:t>
            </a:r>
            <a:r>
              <a:rPr lang="en-US" sz="1600" dirty="0" smtClean="0"/>
              <a:t>	Analyses/ </a:t>
            </a:r>
            <a:endParaRPr lang="en-US" sz="1600" dirty="0"/>
          </a:p>
          <a:p>
            <a:pPr marL="39600" lvl="1" indent="0">
              <a:buFont typeface="Wingdings" pitchFamily="2" charset="2"/>
              <a:buNone/>
            </a:pPr>
            <a:r>
              <a:rPr lang="en-US" sz="1600" dirty="0" smtClean="0"/>
              <a:t>		      TNF </a:t>
            </a:r>
            <a:r>
              <a:rPr lang="en-US" sz="1600" dirty="0"/>
              <a:t>treated HUVECs </a:t>
            </a:r>
            <a:r>
              <a:rPr lang="en-US" sz="1600" dirty="0" smtClean="0"/>
              <a:t>GSE2639</a:t>
            </a:r>
          </a:p>
          <a:p>
            <a:pPr marL="39600" lvl="1" indent="0">
              <a:buFont typeface="Wingdings" pitchFamily="2" charset="2"/>
              <a:buNone/>
            </a:pPr>
            <a:endParaRPr lang="en-US" sz="1600" dirty="0"/>
          </a:p>
        </p:txBody>
      </p:sp>
    </p:spTree>
    <p:extLst>
      <p:ext uri="{BB962C8B-B14F-4D97-AF65-F5344CB8AC3E}">
        <p14:creationId xmlns:p14="http://schemas.microsoft.com/office/powerpoint/2010/main" val="126535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94211" y="762868"/>
            <a:ext cx="8549789" cy="5040000"/>
          </a:xfrm>
          <a:solidFill>
            <a:schemeClr val="bg1"/>
          </a:solidFill>
        </p:spPr>
        <p:txBody>
          <a:bodyPr/>
          <a:lstStyle/>
          <a:p>
            <a:pPr lvl="1"/>
            <a:endParaRPr lang="en-US" dirty="0" smtClean="0"/>
          </a:p>
          <a:p>
            <a:pPr lvl="1"/>
            <a:r>
              <a:rPr lang="en-US" dirty="0"/>
              <a:t>B</a:t>
            </a:r>
            <a:r>
              <a:rPr lang="en-US" dirty="0" smtClean="0"/>
              <a:t>iological </a:t>
            </a:r>
            <a:r>
              <a:rPr lang="en-US" dirty="0"/>
              <a:t>pathways </a:t>
            </a:r>
            <a:r>
              <a:rPr lang="en-US" dirty="0" smtClean="0"/>
              <a:t>enriched in my dataset?</a:t>
            </a:r>
            <a:endParaRPr lang="en-US" dirty="0"/>
          </a:p>
          <a:p>
            <a:pPr lvl="1"/>
            <a:r>
              <a:rPr lang="en-US" dirty="0" smtClean="0"/>
              <a:t>Which </a:t>
            </a:r>
            <a:r>
              <a:rPr lang="en-US" dirty="0"/>
              <a:t>genes i</a:t>
            </a:r>
            <a:r>
              <a:rPr lang="en-US" dirty="0" smtClean="0"/>
              <a:t>n </a:t>
            </a:r>
            <a:r>
              <a:rPr lang="en-US" dirty="0"/>
              <a:t>a pathway are </a:t>
            </a:r>
            <a:r>
              <a:rPr lang="en-US" dirty="0" smtClean="0"/>
              <a:t>affected </a:t>
            </a:r>
            <a:r>
              <a:rPr lang="en-US" dirty="0"/>
              <a:t>and what effect might that change have on the pathway?</a:t>
            </a:r>
          </a:p>
          <a:p>
            <a:endParaRPr lang="en-US" dirty="0"/>
          </a:p>
        </p:txBody>
      </p:sp>
      <p:pic>
        <p:nvPicPr>
          <p:cNvPr id="9" name="Picture 8"/>
          <p:cNvPicPr>
            <a:picLocks noChangeAspect="1"/>
          </p:cNvPicPr>
          <p:nvPr/>
        </p:nvPicPr>
        <p:blipFill>
          <a:blip r:embed="rId3"/>
          <a:stretch>
            <a:fillRect/>
          </a:stretch>
        </p:blipFill>
        <p:spPr>
          <a:xfrm>
            <a:off x="594211" y="2205145"/>
            <a:ext cx="8031925" cy="4652855"/>
          </a:xfrm>
          <a:prstGeom prst="rect">
            <a:avLst/>
          </a:prstGeom>
        </p:spPr>
      </p:pic>
      <p:sp>
        <p:nvSpPr>
          <p:cNvPr id="6" name="Title 5"/>
          <p:cNvSpPr>
            <a:spLocks noGrp="1"/>
          </p:cNvSpPr>
          <p:nvPr>
            <p:ph type="title"/>
          </p:nvPr>
        </p:nvSpPr>
        <p:spPr/>
        <p:txBody>
          <a:bodyPr/>
          <a:lstStyle/>
          <a:p>
            <a:r>
              <a:rPr lang="en-US" dirty="0" smtClean="0"/>
              <a:t>Canonical Pathway Analysis</a:t>
            </a:r>
            <a:endParaRPr lang="en-US" dirty="0"/>
          </a:p>
        </p:txBody>
      </p:sp>
      <p:sp>
        <p:nvSpPr>
          <p:cNvPr id="8" name="Oval 7"/>
          <p:cNvSpPr/>
          <p:nvPr/>
        </p:nvSpPr>
        <p:spPr>
          <a:xfrm>
            <a:off x="7658100" y="6253256"/>
            <a:ext cx="968036" cy="3048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pic>
        <p:nvPicPr>
          <p:cNvPr id="5" name="Picture 4"/>
          <p:cNvPicPr>
            <a:picLocks noChangeAspect="1"/>
          </p:cNvPicPr>
          <p:nvPr/>
        </p:nvPicPr>
        <p:blipFill>
          <a:blip r:embed="rId4"/>
          <a:stretch>
            <a:fillRect/>
          </a:stretch>
        </p:blipFill>
        <p:spPr>
          <a:xfrm>
            <a:off x="1157566" y="1991843"/>
            <a:ext cx="7468570" cy="4136017"/>
          </a:xfrm>
          <a:prstGeom prst="rect">
            <a:avLst/>
          </a:prstGeom>
          <a:ln>
            <a:solidFill>
              <a:srgbClr val="7F7F7F"/>
            </a:solidFill>
          </a:ln>
        </p:spPr>
      </p:pic>
      <p:pic>
        <p:nvPicPr>
          <p:cNvPr id="4" name="Picture 3"/>
          <p:cNvPicPr>
            <a:picLocks noChangeAspect="1"/>
          </p:cNvPicPr>
          <p:nvPr/>
        </p:nvPicPr>
        <p:blipFill>
          <a:blip r:embed="rId5"/>
          <a:stretch>
            <a:fillRect/>
          </a:stretch>
        </p:blipFill>
        <p:spPr>
          <a:xfrm>
            <a:off x="1157566" y="1991843"/>
            <a:ext cx="7468570" cy="4184255"/>
          </a:xfrm>
          <a:prstGeom prst="rect">
            <a:avLst/>
          </a:prstGeom>
          <a:ln>
            <a:solidFill>
              <a:srgbClr val="7F7F7F"/>
            </a:solidFill>
          </a:ln>
        </p:spPr>
      </p:pic>
    </p:spTree>
    <p:extLst>
      <p:ext uri="{BB962C8B-B14F-4D97-AF65-F5344CB8AC3E}">
        <p14:creationId xmlns:p14="http://schemas.microsoft.com/office/powerpoint/2010/main" val="727473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Upstream Regulator Analysis </a:t>
            </a:r>
            <a:endParaRPr lang="en-US" i="1" dirty="0"/>
          </a:p>
        </p:txBody>
      </p:sp>
      <p:sp>
        <p:nvSpPr>
          <p:cNvPr id="3" name="Text Placeholder 2"/>
          <p:cNvSpPr>
            <a:spLocks noGrp="1"/>
          </p:cNvSpPr>
          <p:nvPr>
            <p:ph type="body" sz="quarter" idx="13"/>
          </p:nvPr>
        </p:nvSpPr>
        <p:spPr>
          <a:xfrm>
            <a:off x="2916000" y="526989"/>
            <a:ext cx="6048000" cy="288000"/>
          </a:xfrm>
        </p:spPr>
        <p:txBody>
          <a:bodyPr/>
          <a:lstStyle/>
          <a:p>
            <a:r>
              <a:rPr lang="en-US" dirty="0"/>
              <a:t>Filter to the most relevant molecules causing expression changes</a:t>
            </a:r>
          </a:p>
        </p:txBody>
      </p:sp>
      <p:sp>
        <p:nvSpPr>
          <p:cNvPr id="7"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8"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26</a:t>
            </a:fld>
            <a:endParaRPr lang="en-GB"/>
          </a:p>
        </p:txBody>
      </p:sp>
      <p:pic>
        <p:nvPicPr>
          <p:cNvPr id="11" name="Picture 10"/>
          <p:cNvPicPr>
            <a:picLocks noChangeAspect="1"/>
          </p:cNvPicPr>
          <p:nvPr/>
        </p:nvPicPr>
        <p:blipFill>
          <a:blip r:embed="rId3"/>
          <a:stretch>
            <a:fillRect/>
          </a:stretch>
        </p:blipFill>
        <p:spPr>
          <a:xfrm>
            <a:off x="0" y="814989"/>
            <a:ext cx="9144000" cy="5526815"/>
          </a:xfrm>
          <a:prstGeom prst="rect">
            <a:avLst/>
          </a:prstGeom>
        </p:spPr>
      </p:pic>
      <p:pic>
        <p:nvPicPr>
          <p:cNvPr id="15" name="Picture 14"/>
          <p:cNvPicPr>
            <a:picLocks noChangeAspect="1"/>
          </p:cNvPicPr>
          <p:nvPr/>
        </p:nvPicPr>
        <p:blipFill>
          <a:blip r:embed="rId4"/>
          <a:stretch>
            <a:fillRect/>
          </a:stretch>
        </p:blipFill>
        <p:spPr>
          <a:xfrm>
            <a:off x="3879250" y="2028108"/>
            <a:ext cx="4798402" cy="4111705"/>
          </a:xfrm>
          <a:prstGeom prst="rect">
            <a:avLst/>
          </a:prstGeom>
          <a:ln>
            <a:solidFill>
              <a:srgbClr val="7F7F7F"/>
            </a:solidFill>
          </a:ln>
        </p:spPr>
      </p:pic>
      <p:grpSp>
        <p:nvGrpSpPr>
          <p:cNvPr id="27" name="Group 26"/>
          <p:cNvGrpSpPr/>
          <p:nvPr/>
        </p:nvGrpSpPr>
        <p:grpSpPr>
          <a:xfrm>
            <a:off x="1228324" y="1826178"/>
            <a:ext cx="7573905" cy="3970338"/>
            <a:chOff x="1228324" y="1826178"/>
            <a:chExt cx="7573905" cy="3970338"/>
          </a:xfrm>
        </p:grpSpPr>
        <p:grpSp>
          <p:nvGrpSpPr>
            <p:cNvPr id="14" name="Group 13"/>
            <p:cNvGrpSpPr/>
            <p:nvPr/>
          </p:nvGrpSpPr>
          <p:grpSpPr>
            <a:xfrm>
              <a:off x="2037526" y="1826178"/>
              <a:ext cx="6764703" cy="3970338"/>
              <a:chOff x="2037526" y="1826178"/>
              <a:chExt cx="6764703" cy="3970338"/>
            </a:xfrm>
          </p:grpSpPr>
          <p:sp>
            <p:nvSpPr>
              <p:cNvPr id="12" name="Rectangle 11"/>
              <p:cNvSpPr/>
              <p:nvPr/>
            </p:nvSpPr>
            <p:spPr>
              <a:xfrm>
                <a:off x="7984632" y="1826178"/>
                <a:ext cx="817597" cy="20193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stretch>
                <a:fillRect/>
              </a:stretch>
            </p:blipFill>
            <p:spPr>
              <a:xfrm>
                <a:off x="2037526" y="2390695"/>
                <a:ext cx="5353525" cy="3405821"/>
              </a:xfrm>
              <a:prstGeom prst="rect">
                <a:avLst/>
              </a:prstGeom>
              <a:ln>
                <a:solidFill>
                  <a:srgbClr val="7F7F7F"/>
                </a:solidFill>
              </a:ln>
            </p:spPr>
          </p:pic>
        </p:grpSp>
        <p:grpSp>
          <p:nvGrpSpPr>
            <p:cNvPr id="26" name="Group 25"/>
            <p:cNvGrpSpPr/>
            <p:nvPr/>
          </p:nvGrpSpPr>
          <p:grpSpPr>
            <a:xfrm>
              <a:off x="1228324" y="2045749"/>
              <a:ext cx="310377" cy="1959541"/>
              <a:chOff x="1097763" y="2045749"/>
              <a:chExt cx="310377" cy="1959541"/>
            </a:xfrm>
          </p:grpSpPr>
          <p:sp>
            <p:nvSpPr>
              <p:cNvPr id="18" name="Left Arrow 17"/>
              <p:cNvSpPr/>
              <p:nvPr/>
            </p:nvSpPr>
            <p:spPr>
              <a:xfrm>
                <a:off x="1102995" y="3089910"/>
                <a:ext cx="285750" cy="125730"/>
              </a:xfrm>
              <a:prstGeom prst="lef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Left Arrow 18"/>
              <p:cNvSpPr/>
              <p:nvPr/>
            </p:nvSpPr>
            <p:spPr>
              <a:xfrm>
                <a:off x="1102995" y="3879560"/>
                <a:ext cx="285750" cy="125730"/>
              </a:xfrm>
              <a:prstGeom prst="lef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p:cNvSpPr/>
              <p:nvPr/>
            </p:nvSpPr>
            <p:spPr>
              <a:xfrm>
                <a:off x="1102995" y="3646304"/>
                <a:ext cx="285750" cy="125730"/>
              </a:xfrm>
              <a:prstGeom prst="lef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Left Arrow 22"/>
              <p:cNvSpPr/>
              <p:nvPr/>
            </p:nvSpPr>
            <p:spPr>
              <a:xfrm>
                <a:off x="1112865" y="2424556"/>
                <a:ext cx="285750" cy="125730"/>
              </a:xfrm>
              <a:prstGeom prst="lef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Arrow 23"/>
              <p:cNvSpPr/>
              <p:nvPr/>
            </p:nvSpPr>
            <p:spPr>
              <a:xfrm>
                <a:off x="1122390" y="2045749"/>
                <a:ext cx="285750" cy="125730"/>
              </a:xfrm>
              <a:prstGeom prst="lef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 Arrow 24"/>
              <p:cNvSpPr/>
              <p:nvPr/>
            </p:nvSpPr>
            <p:spPr>
              <a:xfrm>
                <a:off x="1097763" y="2907594"/>
                <a:ext cx="285750" cy="125730"/>
              </a:xfrm>
              <a:prstGeom prst="leftArrow">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198033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673100"/>
            <a:ext cx="9144000" cy="5504447"/>
          </a:xfrm>
          <a:prstGeom prst="rect">
            <a:avLst/>
          </a:prstGeom>
        </p:spPr>
      </p:pic>
      <p:sp>
        <p:nvSpPr>
          <p:cNvPr id="2" name="Title 1"/>
          <p:cNvSpPr>
            <a:spLocks noGrp="1"/>
          </p:cNvSpPr>
          <p:nvPr>
            <p:ph type="title"/>
          </p:nvPr>
        </p:nvSpPr>
        <p:spPr/>
        <p:txBody>
          <a:bodyPr/>
          <a:lstStyle/>
          <a:p>
            <a:r>
              <a:rPr lang="en-US" dirty="0"/>
              <a:t>Upstream Regulator Analysis </a:t>
            </a:r>
            <a:endParaRPr lang="en-US" i="1" dirty="0"/>
          </a:p>
        </p:txBody>
      </p:sp>
      <p:sp>
        <p:nvSpPr>
          <p:cNvPr id="3" name="Text Placeholder 2"/>
          <p:cNvSpPr>
            <a:spLocks noGrp="1"/>
          </p:cNvSpPr>
          <p:nvPr>
            <p:ph type="body" sz="quarter" idx="13"/>
          </p:nvPr>
        </p:nvSpPr>
        <p:spPr>
          <a:xfrm>
            <a:off x="2916000" y="526989"/>
            <a:ext cx="6048000" cy="288000"/>
          </a:xfrm>
        </p:spPr>
        <p:txBody>
          <a:bodyPr/>
          <a:lstStyle/>
          <a:p>
            <a:r>
              <a:rPr lang="en-US" dirty="0"/>
              <a:t>Filter to the most relevant molecules causing expression changes</a:t>
            </a:r>
          </a:p>
        </p:txBody>
      </p:sp>
      <p:sp>
        <p:nvSpPr>
          <p:cNvPr id="7"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8"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27</a:t>
            </a:fld>
            <a:endParaRPr lang="en-GB"/>
          </a:p>
        </p:txBody>
      </p:sp>
      <p:pic>
        <p:nvPicPr>
          <p:cNvPr id="10" name="Picture 9"/>
          <p:cNvPicPr>
            <a:picLocks noChangeAspect="1"/>
          </p:cNvPicPr>
          <p:nvPr/>
        </p:nvPicPr>
        <p:blipFill>
          <a:blip r:embed="rId4"/>
          <a:stretch>
            <a:fillRect/>
          </a:stretch>
        </p:blipFill>
        <p:spPr>
          <a:xfrm>
            <a:off x="2642302" y="1728833"/>
            <a:ext cx="3141565" cy="3325726"/>
          </a:xfrm>
          <a:prstGeom prst="rect">
            <a:avLst/>
          </a:prstGeom>
        </p:spPr>
      </p:pic>
      <p:sp>
        <p:nvSpPr>
          <p:cNvPr id="15" name="Rectangle 14"/>
          <p:cNvSpPr/>
          <p:nvPr/>
        </p:nvSpPr>
        <p:spPr>
          <a:xfrm>
            <a:off x="3475028" y="1232032"/>
            <a:ext cx="1287701" cy="24697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pic>
        <p:nvPicPr>
          <p:cNvPr id="6" name="Picture 5"/>
          <p:cNvPicPr>
            <a:picLocks noChangeAspect="1"/>
          </p:cNvPicPr>
          <p:nvPr/>
        </p:nvPicPr>
        <p:blipFill>
          <a:blip r:embed="rId5"/>
          <a:stretch>
            <a:fillRect/>
          </a:stretch>
        </p:blipFill>
        <p:spPr>
          <a:xfrm>
            <a:off x="2642302" y="1479009"/>
            <a:ext cx="5654191" cy="4633162"/>
          </a:xfrm>
          <a:prstGeom prst="rect">
            <a:avLst/>
          </a:prstGeom>
          <a:ln>
            <a:solidFill>
              <a:srgbClr val="7F7F7F"/>
            </a:solidFill>
          </a:ln>
        </p:spPr>
      </p:pic>
      <p:pic>
        <p:nvPicPr>
          <p:cNvPr id="16" name="Picture 15"/>
          <p:cNvPicPr>
            <a:picLocks noChangeAspect="1"/>
          </p:cNvPicPr>
          <p:nvPr/>
        </p:nvPicPr>
        <p:blipFill>
          <a:blip r:embed="rId6"/>
          <a:stretch>
            <a:fillRect/>
          </a:stretch>
        </p:blipFill>
        <p:spPr>
          <a:xfrm>
            <a:off x="4051489" y="3051920"/>
            <a:ext cx="2609505" cy="1621680"/>
          </a:xfrm>
          <a:prstGeom prst="rect">
            <a:avLst/>
          </a:prstGeom>
        </p:spPr>
      </p:pic>
    </p:spTree>
    <p:extLst>
      <p:ext uri="{BB962C8B-B14F-4D97-AF65-F5344CB8AC3E}">
        <p14:creationId xmlns:p14="http://schemas.microsoft.com/office/powerpoint/2010/main" val="390331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linds(horizont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167765"/>
            <a:ext cx="9144000" cy="5474235"/>
          </a:xfrm>
          <a:prstGeom prst="rect">
            <a:avLst/>
          </a:prstGeom>
        </p:spPr>
      </p:pic>
      <p:sp>
        <p:nvSpPr>
          <p:cNvPr id="2" name="Title 1"/>
          <p:cNvSpPr>
            <a:spLocks noGrp="1"/>
          </p:cNvSpPr>
          <p:nvPr>
            <p:ph type="title"/>
          </p:nvPr>
        </p:nvSpPr>
        <p:spPr/>
        <p:txBody>
          <a:bodyPr/>
          <a:lstStyle/>
          <a:p>
            <a:r>
              <a:rPr lang="en-US" dirty="0" smtClean="0"/>
              <a:t>Downstream: Disease and Functions</a:t>
            </a:r>
            <a:endParaRPr lang="en-US" dirty="0"/>
          </a:p>
        </p:txBody>
      </p:sp>
      <p:sp>
        <p:nvSpPr>
          <p:cNvPr id="4" name="Text Placeholder 3"/>
          <p:cNvSpPr>
            <a:spLocks noGrp="1"/>
          </p:cNvSpPr>
          <p:nvPr>
            <p:ph type="body" sz="quarter" idx="13"/>
          </p:nvPr>
        </p:nvSpPr>
        <p:spPr/>
        <p:txBody>
          <a:bodyPr/>
          <a:lstStyle/>
          <a:p>
            <a:r>
              <a:rPr lang="en-GB" dirty="0"/>
              <a:t>Interpret Downstream Biological Functions</a:t>
            </a:r>
            <a:endParaRPr lang="en-US" dirty="0"/>
          </a:p>
        </p:txBody>
      </p:sp>
      <p:sp>
        <p:nvSpPr>
          <p:cNvPr id="3" name="Rectangle 2"/>
          <p:cNvSpPr/>
          <p:nvPr/>
        </p:nvSpPr>
        <p:spPr>
          <a:xfrm>
            <a:off x="276377" y="6306346"/>
            <a:ext cx="1575795" cy="33565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9"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28</a:t>
            </a:fld>
            <a:endParaRPr lang="en-GB"/>
          </a:p>
        </p:txBody>
      </p:sp>
      <p:pic>
        <p:nvPicPr>
          <p:cNvPr id="6" name="Picture 5"/>
          <p:cNvPicPr>
            <a:picLocks noChangeAspect="1"/>
          </p:cNvPicPr>
          <p:nvPr/>
        </p:nvPicPr>
        <p:blipFill>
          <a:blip r:embed="rId4"/>
          <a:stretch>
            <a:fillRect/>
          </a:stretch>
        </p:blipFill>
        <p:spPr>
          <a:xfrm>
            <a:off x="3288386" y="3706376"/>
            <a:ext cx="5382972" cy="2747469"/>
          </a:xfrm>
          <a:prstGeom prst="rect">
            <a:avLst/>
          </a:prstGeom>
          <a:ln>
            <a:solidFill>
              <a:schemeClr val="bg1">
                <a:lumMod val="50000"/>
              </a:schemeClr>
            </a:solidFill>
          </a:ln>
        </p:spPr>
      </p:pic>
      <p:pic>
        <p:nvPicPr>
          <p:cNvPr id="10" name="Picture 9"/>
          <p:cNvPicPr>
            <a:picLocks noChangeAspect="1"/>
          </p:cNvPicPr>
          <p:nvPr/>
        </p:nvPicPr>
        <p:blipFill>
          <a:blip r:embed="rId5"/>
          <a:stretch>
            <a:fillRect/>
          </a:stretch>
        </p:blipFill>
        <p:spPr>
          <a:xfrm>
            <a:off x="1333500" y="1847503"/>
            <a:ext cx="4622304" cy="4458843"/>
          </a:xfrm>
          <a:prstGeom prst="rect">
            <a:avLst/>
          </a:prstGeom>
        </p:spPr>
      </p:pic>
    </p:spTree>
    <p:extLst>
      <p:ext uri="{BB962C8B-B14F-4D97-AF65-F5344CB8AC3E}">
        <p14:creationId xmlns:p14="http://schemas.microsoft.com/office/powerpoint/2010/main" val="420278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655708"/>
            <a:ext cx="9144000" cy="3118037"/>
          </a:xfrm>
          <a:prstGeom prst="rect">
            <a:avLst/>
          </a:prstGeom>
        </p:spPr>
      </p:pic>
      <p:sp>
        <p:nvSpPr>
          <p:cNvPr id="2" name="Title 1"/>
          <p:cNvSpPr>
            <a:spLocks noGrp="1"/>
          </p:cNvSpPr>
          <p:nvPr>
            <p:ph type="title"/>
          </p:nvPr>
        </p:nvSpPr>
        <p:spPr/>
        <p:txBody>
          <a:bodyPr>
            <a:normAutofit/>
          </a:bodyPr>
          <a:lstStyle/>
          <a:p>
            <a:r>
              <a:rPr lang="en-US" dirty="0" smtClean="0">
                <a:solidFill>
                  <a:srgbClr val="5F5F5F"/>
                </a:solidFill>
              </a:rPr>
              <a:t>Regulator Effects</a:t>
            </a:r>
            <a:endParaRPr lang="en-US" dirty="0">
              <a:solidFill>
                <a:srgbClr val="000000"/>
              </a:solidFill>
            </a:endParaRPr>
          </a:p>
        </p:txBody>
      </p:sp>
      <p:sp>
        <p:nvSpPr>
          <p:cNvPr id="3" name="Footer Placeholder 2"/>
          <p:cNvSpPr>
            <a:spLocks noGrp="1"/>
          </p:cNvSpPr>
          <p:nvPr>
            <p:ph type="ftr" sz="quarter" idx="11"/>
          </p:nvPr>
        </p:nvSpPr>
        <p:spPr/>
        <p:txBody>
          <a:bodyPr/>
          <a:lstStyle/>
          <a:p>
            <a:r>
              <a:rPr lang="en-GB" noProof="0" smtClean="0"/>
              <a:t>Ingenuity Pathway Analysis – Finding The Connections</a:t>
            </a:r>
            <a:endParaRPr lang="en-GB" noProof="0" dirty="0"/>
          </a:p>
        </p:txBody>
      </p:sp>
      <p:sp>
        <p:nvSpPr>
          <p:cNvPr id="4" name="Slide Number Placeholder 3"/>
          <p:cNvSpPr>
            <a:spLocks noGrp="1"/>
          </p:cNvSpPr>
          <p:nvPr>
            <p:ph type="sldNum" sz="quarter" idx="12"/>
          </p:nvPr>
        </p:nvSpPr>
        <p:spPr/>
        <p:txBody>
          <a:bodyPr/>
          <a:lstStyle/>
          <a:p>
            <a:fld id="{8D1E4346-5F76-40D0-9BC1-ECCF6BA4DB79}" type="slidenum">
              <a:rPr lang="en-GB" noProof="0" smtClean="0"/>
              <a:pPr/>
              <a:t>29</a:t>
            </a:fld>
            <a:endParaRPr lang="en-GB" noProof="0"/>
          </a:p>
        </p:txBody>
      </p:sp>
      <p:sp>
        <p:nvSpPr>
          <p:cNvPr id="16" name="Text Placeholder 15"/>
          <p:cNvSpPr>
            <a:spLocks noGrp="1"/>
          </p:cNvSpPr>
          <p:nvPr>
            <p:ph type="body" sz="quarter" idx="13"/>
          </p:nvPr>
        </p:nvSpPr>
        <p:spPr/>
        <p:txBody>
          <a:bodyPr/>
          <a:lstStyle/>
          <a:p>
            <a:r>
              <a:rPr lang="en-US" dirty="0" smtClean="0"/>
              <a:t>Upstream regulators likely causing predicted the downstream effect</a:t>
            </a:r>
            <a:endParaRPr lang="en-US" dirty="0"/>
          </a:p>
        </p:txBody>
      </p:sp>
      <p:sp>
        <p:nvSpPr>
          <p:cNvPr id="7" name="TextBox 6"/>
          <p:cNvSpPr txBox="1"/>
          <p:nvPr/>
        </p:nvSpPr>
        <p:spPr>
          <a:xfrm>
            <a:off x="2051106" y="4773745"/>
            <a:ext cx="988447" cy="369332"/>
          </a:xfrm>
          <a:prstGeom prst="rect">
            <a:avLst/>
          </a:prstGeom>
          <a:noFill/>
        </p:spPr>
        <p:txBody>
          <a:bodyPr wrap="none" lIns="91440" tIns="91440" rIns="91440" bIns="91440" rtlCol="0" anchor="ctr" anchorCtr="0">
            <a:spAutoFit/>
          </a:bodyPr>
          <a:lstStyle/>
          <a:p>
            <a:r>
              <a:rPr lang="en-US" sz="1200" b="1" dirty="0" smtClean="0"/>
              <a:t>Regulators</a:t>
            </a:r>
            <a:endParaRPr lang="en-US" sz="1200" b="1" dirty="0"/>
          </a:p>
        </p:txBody>
      </p:sp>
      <p:sp>
        <p:nvSpPr>
          <p:cNvPr id="8" name="TextBox 7"/>
          <p:cNvSpPr txBox="1"/>
          <p:nvPr/>
        </p:nvSpPr>
        <p:spPr>
          <a:xfrm>
            <a:off x="3965468" y="4773745"/>
            <a:ext cx="729136" cy="369332"/>
          </a:xfrm>
          <a:prstGeom prst="rect">
            <a:avLst/>
          </a:prstGeom>
          <a:noFill/>
        </p:spPr>
        <p:txBody>
          <a:bodyPr wrap="none" lIns="91440" tIns="91440" rIns="91440" bIns="91440" rtlCol="0" anchor="ctr" anchorCtr="0">
            <a:spAutoFit/>
          </a:bodyPr>
          <a:lstStyle/>
          <a:p>
            <a:r>
              <a:rPr lang="en-US" sz="1200" b="1" dirty="0" smtClean="0"/>
              <a:t>Targets</a:t>
            </a:r>
            <a:endParaRPr lang="en-US" sz="1200" b="1" dirty="0"/>
          </a:p>
        </p:txBody>
      </p:sp>
      <p:sp>
        <p:nvSpPr>
          <p:cNvPr id="9" name="TextBox 8"/>
          <p:cNvSpPr txBox="1"/>
          <p:nvPr/>
        </p:nvSpPr>
        <p:spPr>
          <a:xfrm>
            <a:off x="5623270" y="4773745"/>
            <a:ext cx="1783887" cy="369332"/>
          </a:xfrm>
          <a:prstGeom prst="rect">
            <a:avLst/>
          </a:prstGeom>
          <a:noFill/>
        </p:spPr>
        <p:txBody>
          <a:bodyPr wrap="none" lIns="91440" tIns="91440" rIns="91440" bIns="91440" rtlCol="0" anchor="ctr" anchorCtr="0">
            <a:spAutoFit/>
          </a:bodyPr>
          <a:lstStyle/>
          <a:p>
            <a:r>
              <a:rPr lang="en-US" sz="1200" b="1" dirty="0" smtClean="0"/>
              <a:t>Diseases &amp; Functions</a:t>
            </a:r>
            <a:endParaRPr lang="en-US" sz="1200" b="1" dirty="0"/>
          </a:p>
        </p:txBody>
      </p:sp>
      <p:sp>
        <p:nvSpPr>
          <p:cNvPr id="10" name="TextBox 9"/>
          <p:cNvSpPr txBox="1"/>
          <p:nvPr/>
        </p:nvSpPr>
        <p:spPr>
          <a:xfrm>
            <a:off x="618376" y="4773745"/>
            <a:ext cx="612367" cy="369332"/>
          </a:xfrm>
          <a:prstGeom prst="rect">
            <a:avLst/>
          </a:prstGeom>
          <a:noFill/>
        </p:spPr>
        <p:txBody>
          <a:bodyPr wrap="none" lIns="91440" tIns="91440" rIns="91440" bIns="91440" rtlCol="0" anchor="ctr" anchorCtr="0">
            <a:spAutoFit/>
          </a:bodyPr>
          <a:lstStyle/>
          <a:p>
            <a:r>
              <a:rPr lang="en-US" sz="1200" b="1" dirty="0" smtClean="0"/>
              <a:t>Score</a:t>
            </a:r>
            <a:endParaRPr lang="en-US" sz="1200" b="1" dirty="0"/>
          </a:p>
        </p:txBody>
      </p:sp>
      <p:sp>
        <p:nvSpPr>
          <p:cNvPr id="14" name="Right Arrow 13"/>
          <p:cNvSpPr/>
          <p:nvPr/>
        </p:nvSpPr>
        <p:spPr>
          <a:xfrm>
            <a:off x="3711468" y="3747550"/>
            <a:ext cx="508000" cy="169333"/>
          </a:xfrm>
          <a:prstGeom prst="rightArrow">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
        <p:nvSpPr>
          <p:cNvPr id="15" name="Right Arrow 14"/>
          <p:cNvSpPr/>
          <p:nvPr/>
        </p:nvSpPr>
        <p:spPr>
          <a:xfrm>
            <a:off x="5115270" y="3748721"/>
            <a:ext cx="508000" cy="169333"/>
          </a:xfrm>
          <a:prstGeom prst="rightArrow">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
        <p:nvSpPr>
          <p:cNvPr id="17" name="Footer Placeholder 2"/>
          <p:cNvSpPr txBox="1">
            <a:spLocks/>
          </p:cNvSpPr>
          <p:nvPr/>
        </p:nvSpPr>
        <p:spPr>
          <a:xfrm>
            <a:off x="4950120" y="6661072"/>
            <a:ext cx="4860000" cy="21600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t>Ingenuity Pathway Analysis – Finding The Connections</a:t>
            </a:r>
            <a:endParaRPr lang="en-GB" dirty="0"/>
          </a:p>
        </p:txBody>
      </p:sp>
      <p:pic>
        <p:nvPicPr>
          <p:cNvPr id="5" name="Picture 4"/>
          <p:cNvPicPr>
            <a:picLocks noChangeAspect="1"/>
          </p:cNvPicPr>
          <p:nvPr/>
        </p:nvPicPr>
        <p:blipFill>
          <a:blip r:embed="rId4"/>
          <a:stretch>
            <a:fillRect/>
          </a:stretch>
        </p:blipFill>
        <p:spPr>
          <a:xfrm>
            <a:off x="63912" y="3171403"/>
            <a:ext cx="6262108" cy="3204684"/>
          </a:xfrm>
          <a:prstGeom prst="rect">
            <a:avLst/>
          </a:prstGeom>
          <a:ln>
            <a:solidFill>
              <a:srgbClr val="1B3067"/>
            </a:solidFill>
          </a:ln>
        </p:spPr>
      </p:pic>
      <p:pic>
        <p:nvPicPr>
          <p:cNvPr id="6" name="Picture 5"/>
          <p:cNvPicPr>
            <a:picLocks noChangeAspect="1"/>
          </p:cNvPicPr>
          <p:nvPr/>
        </p:nvPicPr>
        <p:blipFill>
          <a:blip r:embed="rId5"/>
          <a:stretch>
            <a:fillRect/>
          </a:stretch>
        </p:blipFill>
        <p:spPr>
          <a:xfrm>
            <a:off x="6420864" y="2554332"/>
            <a:ext cx="2225005" cy="1224688"/>
          </a:xfrm>
          <a:prstGeom prst="rect">
            <a:avLst/>
          </a:prstGeom>
        </p:spPr>
      </p:pic>
    </p:spTree>
    <p:extLst>
      <p:ext uri="{BB962C8B-B14F-4D97-AF65-F5344CB8AC3E}">
        <p14:creationId xmlns:p14="http://schemas.microsoft.com/office/powerpoint/2010/main" val="2449994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27610" y="7137224"/>
            <a:ext cx="460800" cy="216000"/>
          </a:xfrm>
        </p:spPr>
        <p:txBody>
          <a:bodyPr/>
          <a:lstStyle/>
          <a:p>
            <a:fld id="{8D1E4346-5F76-40D0-9BC1-ECCF6BA4DB79}" type="slidenum">
              <a:rPr lang="en-GB" smtClean="0"/>
              <a:t>3</a:t>
            </a:fld>
            <a:endParaRPr lang="en-GB"/>
          </a:p>
        </p:txBody>
      </p:sp>
      <p:pic>
        <p:nvPicPr>
          <p:cNvPr id="6" name="Picture 5"/>
          <p:cNvPicPr>
            <a:picLocks noChangeAspect="1"/>
          </p:cNvPicPr>
          <p:nvPr/>
        </p:nvPicPr>
        <p:blipFill>
          <a:blip r:embed="rId3"/>
          <a:stretch>
            <a:fillRect/>
          </a:stretch>
        </p:blipFill>
        <p:spPr>
          <a:xfrm>
            <a:off x="-78657" y="876224"/>
            <a:ext cx="9144000" cy="3845705"/>
          </a:xfrm>
          <a:prstGeom prst="rect">
            <a:avLst/>
          </a:prstGeom>
        </p:spPr>
      </p:pic>
      <p:sp>
        <p:nvSpPr>
          <p:cNvPr id="7" name="Text Placeholder 3"/>
          <p:cNvSpPr>
            <a:spLocks noGrp="1"/>
          </p:cNvSpPr>
          <p:nvPr>
            <p:ph type="body" sz="quarter" idx="13"/>
          </p:nvPr>
        </p:nvSpPr>
        <p:spPr>
          <a:xfrm>
            <a:off x="2916000" y="122479"/>
            <a:ext cx="6048000" cy="456651"/>
          </a:xfrm>
          <a:ln>
            <a:noFill/>
          </a:ln>
        </p:spPr>
        <p:txBody>
          <a:bodyPr/>
          <a:lstStyle/>
          <a:p>
            <a:r>
              <a:rPr lang="en-US" sz="2000" dirty="0" smtClean="0">
                <a:solidFill>
                  <a:schemeClr val="bg1">
                    <a:lumMod val="50000"/>
                  </a:schemeClr>
                </a:solidFill>
                <a:latin typeface="+mj-lt"/>
              </a:rPr>
              <a:t>What is </a:t>
            </a:r>
            <a:r>
              <a:rPr lang="en-US" sz="2000" b="1" dirty="0" smtClean="0">
                <a:solidFill>
                  <a:schemeClr val="bg1">
                    <a:lumMod val="50000"/>
                  </a:schemeClr>
                </a:solidFill>
                <a:latin typeface="+mj-lt"/>
              </a:rPr>
              <a:t>Ingenuity Pathway Analysis [IPA]</a:t>
            </a:r>
            <a:r>
              <a:rPr lang="en-US" sz="2000" dirty="0" smtClean="0">
                <a:solidFill>
                  <a:schemeClr val="bg1">
                    <a:lumMod val="50000"/>
                  </a:schemeClr>
                </a:solidFill>
                <a:latin typeface="+mj-lt"/>
              </a:rPr>
              <a:t>?</a:t>
            </a:r>
            <a:endParaRPr lang="en-US" sz="2000" dirty="0">
              <a:solidFill>
                <a:schemeClr val="bg1">
                  <a:lumMod val="50000"/>
                </a:schemeClr>
              </a:solidFill>
              <a:latin typeface="+mj-lt"/>
            </a:endParaRPr>
          </a:p>
        </p:txBody>
      </p:sp>
      <p:sp>
        <p:nvSpPr>
          <p:cNvPr id="8" name="TextBox 7"/>
          <p:cNvSpPr txBox="1"/>
          <p:nvPr/>
        </p:nvSpPr>
        <p:spPr>
          <a:xfrm>
            <a:off x="1143000" y="5143424"/>
            <a:ext cx="914400" cy="914400"/>
          </a:xfrm>
          <a:prstGeom prst="rect">
            <a:avLst/>
          </a:prstGeom>
          <a:noFill/>
        </p:spPr>
        <p:txBody>
          <a:bodyPr wrap="none" lIns="0" tIns="0" rIns="0" bIns="0" rtlCol="0">
            <a:noAutofit/>
          </a:bodyPr>
          <a:lstStyle/>
          <a:p>
            <a:pPr marL="285750" indent="-285750">
              <a:buFont typeface="Arial"/>
              <a:buChar char="•"/>
            </a:pPr>
            <a:r>
              <a:rPr lang="en-US" sz="1600" dirty="0" smtClean="0"/>
              <a:t>Given a large set of gene/proteins that are activated/inhibited affected</a:t>
            </a:r>
          </a:p>
          <a:p>
            <a:pPr marL="742950" lvl="1" indent="-285750">
              <a:buFont typeface="Arial"/>
              <a:buChar char="•"/>
            </a:pPr>
            <a:r>
              <a:rPr lang="en-US" sz="1600" dirty="0" smtClean="0"/>
              <a:t>What are likely downstream effects? </a:t>
            </a:r>
          </a:p>
          <a:p>
            <a:pPr marL="1200150" lvl="2" indent="-285750">
              <a:buFont typeface="Arial"/>
              <a:buChar char="•"/>
            </a:pPr>
            <a:r>
              <a:rPr lang="en-US" sz="1600" dirty="0" smtClean="0"/>
              <a:t>disease phenotypes, impact on cell functionality</a:t>
            </a:r>
          </a:p>
          <a:p>
            <a:pPr marL="742950" lvl="1" indent="-285750">
              <a:buFont typeface="Arial"/>
              <a:buChar char="•"/>
            </a:pPr>
            <a:r>
              <a:rPr lang="en-US" sz="1600" dirty="0" smtClean="0"/>
              <a:t>What specific pathways are likely being affected?</a:t>
            </a:r>
          </a:p>
          <a:p>
            <a:pPr marL="742950" lvl="1" indent="-285750">
              <a:buFont typeface="Arial"/>
              <a:buChar char="•"/>
            </a:pPr>
            <a:r>
              <a:rPr lang="en-US" sz="1600" dirty="0" smtClean="0"/>
              <a:t>What upstream regulators are involved?  </a:t>
            </a:r>
            <a:endParaRPr lang="en-US" sz="1600" i="1" dirty="0" smtClean="0"/>
          </a:p>
          <a:p>
            <a:pPr marL="285750" indent="-285750">
              <a:buFont typeface="Arial"/>
              <a:buChar char="•"/>
            </a:pPr>
            <a:endParaRPr lang="en-US" sz="1600" dirty="0" smtClean="0"/>
          </a:p>
        </p:txBody>
      </p:sp>
      <p:sp>
        <p:nvSpPr>
          <p:cNvPr id="9" name="Rectangle 8"/>
          <p:cNvSpPr/>
          <p:nvPr/>
        </p:nvSpPr>
        <p:spPr>
          <a:xfrm>
            <a:off x="1752600" y="952424"/>
            <a:ext cx="1447800" cy="523220"/>
          </a:xfrm>
          <a:prstGeom prst="rect">
            <a:avLst/>
          </a:prstGeom>
          <a:solidFill>
            <a:srgbClr val="FFFFFF"/>
          </a:solidFill>
          <a:ln>
            <a:solidFill>
              <a:schemeClr val="accent6">
                <a:lumMod val="75000"/>
              </a:schemeClr>
            </a:solidFill>
          </a:ln>
        </p:spPr>
        <p:txBody>
          <a:bodyPr wrap="square">
            <a:spAutoFit/>
          </a:bodyPr>
          <a:lstStyle/>
          <a:p>
            <a:pPr lvl="0"/>
            <a:r>
              <a:rPr lang="en-US" sz="1400" b="1" dirty="0" smtClean="0">
                <a:solidFill>
                  <a:srgbClr val="800000"/>
                </a:solidFill>
                <a:latin typeface="Geneva"/>
                <a:cs typeface="Calibri" pitchFamily="34" charset="0"/>
              </a:rPr>
              <a:t>Gene</a:t>
            </a:r>
            <a:r>
              <a:rPr lang="en-US" sz="1400" b="1" dirty="0">
                <a:solidFill>
                  <a:srgbClr val="800000"/>
                </a:solidFill>
                <a:latin typeface="Geneva"/>
                <a:cs typeface="Calibri" pitchFamily="34" charset="0"/>
              </a:rPr>
              <a:t>/</a:t>
            </a:r>
            <a:r>
              <a:rPr lang="en-US" sz="1400" b="1" dirty="0" smtClean="0">
                <a:solidFill>
                  <a:srgbClr val="800000"/>
                </a:solidFill>
                <a:latin typeface="Geneva"/>
                <a:cs typeface="Calibri" pitchFamily="34" charset="0"/>
              </a:rPr>
              <a:t>proteins of </a:t>
            </a:r>
            <a:r>
              <a:rPr lang="en-US" sz="1400" b="1" dirty="0">
                <a:solidFill>
                  <a:srgbClr val="800000"/>
                </a:solidFill>
                <a:latin typeface="Geneva"/>
                <a:cs typeface="Calibri" pitchFamily="34" charset="0"/>
              </a:rPr>
              <a:t>Interest</a:t>
            </a:r>
          </a:p>
        </p:txBody>
      </p:sp>
      <p:sp>
        <p:nvSpPr>
          <p:cNvPr id="5" name="Rectangle 4"/>
          <p:cNvSpPr/>
          <p:nvPr/>
        </p:nvSpPr>
        <p:spPr>
          <a:xfrm>
            <a:off x="-76200" y="1409624"/>
            <a:ext cx="3581400" cy="3124200"/>
          </a:xfrm>
          <a:prstGeom prst="rect">
            <a:avLst/>
          </a:prstGeom>
          <a:solidFill>
            <a:schemeClr val="accent6">
              <a:lumMod val="75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
        <p:nvSpPr>
          <p:cNvPr id="13" name="Rectangle 12"/>
          <p:cNvSpPr/>
          <p:nvPr/>
        </p:nvSpPr>
        <p:spPr>
          <a:xfrm>
            <a:off x="3581400" y="1409624"/>
            <a:ext cx="5486400" cy="3124200"/>
          </a:xfrm>
          <a:prstGeom prst="rect">
            <a:avLst/>
          </a:prstGeom>
          <a:solidFill>
            <a:schemeClr val="accent1">
              <a:lumMod val="40000"/>
              <a:lumOff val="60000"/>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pic>
        <p:nvPicPr>
          <p:cNvPr id="12" name="Picture 11" descr="pathway-analysis-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5400" y="4343248"/>
            <a:ext cx="2540000" cy="685800"/>
          </a:xfrm>
          <a:prstGeom prst="rect">
            <a:avLst/>
          </a:prstGeom>
          <a:ln>
            <a:solidFill>
              <a:schemeClr val="accent1">
                <a:lumMod val="60000"/>
                <a:lumOff val="40000"/>
              </a:schemeClr>
            </a:solidFill>
          </a:ln>
        </p:spPr>
      </p:pic>
    </p:spTree>
    <p:extLst>
      <p:ext uri="{BB962C8B-B14F-4D97-AF65-F5344CB8AC3E}">
        <p14:creationId xmlns:p14="http://schemas.microsoft.com/office/powerpoint/2010/main" val="423497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0" y="1565181"/>
            <a:ext cx="9144000" cy="3118037"/>
          </a:xfrm>
          <a:prstGeom prst="rect">
            <a:avLst/>
          </a:prstGeom>
        </p:spPr>
      </p:pic>
      <p:sp>
        <p:nvSpPr>
          <p:cNvPr id="2" name="Title 1"/>
          <p:cNvSpPr>
            <a:spLocks noGrp="1"/>
          </p:cNvSpPr>
          <p:nvPr>
            <p:ph type="title"/>
          </p:nvPr>
        </p:nvSpPr>
        <p:spPr/>
        <p:txBody>
          <a:bodyPr>
            <a:normAutofit/>
          </a:bodyPr>
          <a:lstStyle/>
          <a:p>
            <a:r>
              <a:rPr lang="en-US" dirty="0" smtClean="0">
                <a:solidFill>
                  <a:srgbClr val="5F5F5F"/>
                </a:solidFill>
              </a:rPr>
              <a:t>Regulator Effects</a:t>
            </a:r>
            <a:endParaRPr lang="en-US" dirty="0">
              <a:solidFill>
                <a:srgbClr val="000000"/>
              </a:solidFill>
            </a:endParaRPr>
          </a:p>
        </p:txBody>
      </p:sp>
      <p:sp>
        <p:nvSpPr>
          <p:cNvPr id="3" name="Footer Placeholder 2"/>
          <p:cNvSpPr>
            <a:spLocks noGrp="1"/>
          </p:cNvSpPr>
          <p:nvPr>
            <p:ph type="ftr" sz="quarter" idx="11"/>
          </p:nvPr>
        </p:nvSpPr>
        <p:spPr/>
        <p:txBody>
          <a:bodyPr/>
          <a:lstStyle/>
          <a:p>
            <a:r>
              <a:rPr lang="en-GB" noProof="0" smtClean="0"/>
              <a:t>Ingenuity Pathway Analysis – Finding The Connections</a:t>
            </a:r>
            <a:endParaRPr lang="en-GB" noProof="0" dirty="0"/>
          </a:p>
        </p:txBody>
      </p:sp>
      <p:sp>
        <p:nvSpPr>
          <p:cNvPr id="4" name="Slide Number Placeholder 3"/>
          <p:cNvSpPr>
            <a:spLocks noGrp="1"/>
          </p:cNvSpPr>
          <p:nvPr>
            <p:ph type="sldNum" sz="quarter" idx="12"/>
          </p:nvPr>
        </p:nvSpPr>
        <p:spPr/>
        <p:txBody>
          <a:bodyPr/>
          <a:lstStyle/>
          <a:p>
            <a:fld id="{8D1E4346-5F76-40D0-9BC1-ECCF6BA4DB79}" type="slidenum">
              <a:rPr lang="en-GB" noProof="0" smtClean="0"/>
              <a:pPr/>
              <a:t>30</a:t>
            </a:fld>
            <a:endParaRPr lang="en-GB" noProof="0"/>
          </a:p>
        </p:txBody>
      </p:sp>
      <p:sp>
        <p:nvSpPr>
          <p:cNvPr id="16" name="Text Placeholder 15"/>
          <p:cNvSpPr>
            <a:spLocks noGrp="1"/>
          </p:cNvSpPr>
          <p:nvPr>
            <p:ph type="body" sz="quarter" idx="13"/>
          </p:nvPr>
        </p:nvSpPr>
        <p:spPr/>
        <p:txBody>
          <a:bodyPr/>
          <a:lstStyle/>
          <a:p>
            <a:r>
              <a:rPr lang="en-US" dirty="0" smtClean="0"/>
              <a:t>Upstream regulators likely causing predicted the downstream effect</a:t>
            </a:r>
            <a:endParaRPr lang="en-US" dirty="0"/>
          </a:p>
        </p:txBody>
      </p:sp>
      <p:sp>
        <p:nvSpPr>
          <p:cNvPr id="7" name="TextBox 6"/>
          <p:cNvSpPr txBox="1"/>
          <p:nvPr/>
        </p:nvSpPr>
        <p:spPr>
          <a:xfrm>
            <a:off x="2421546" y="4589079"/>
            <a:ext cx="988447" cy="369332"/>
          </a:xfrm>
          <a:prstGeom prst="rect">
            <a:avLst/>
          </a:prstGeom>
          <a:noFill/>
        </p:spPr>
        <p:txBody>
          <a:bodyPr wrap="none" lIns="91440" tIns="91440" rIns="91440" bIns="91440" rtlCol="0" anchor="ctr" anchorCtr="0">
            <a:spAutoFit/>
          </a:bodyPr>
          <a:lstStyle/>
          <a:p>
            <a:r>
              <a:rPr lang="en-US" sz="1200" b="1" dirty="0" smtClean="0"/>
              <a:t>Regulators</a:t>
            </a:r>
            <a:endParaRPr lang="en-US" sz="1200" b="1" dirty="0"/>
          </a:p>
        </p:txBody>
      </p:sp>
      <p:sp>
        <p:nvSpPr>
          <p:cNvPr id="8" name="TextBox 7"/>
          <p:cNvSpPr txBox="1"/>
          <p:nvPr/>
        </p:nvSpPr>
        <p:spPr>
          <a:xfrm>
            <a:off x="4247708" y="4589079"/>
            <a:ext cx="729136" cy="369332"/>
          </a:xfrm>
          <a:prstGeom prst="rect">
            <a:avLst/>
          </a:prstGeom>
          <a:noFill/>
        </p:spPr>
        <p:txBody>
          <a:bodyPr wrap="none" lIns="91440" tIns="91440" rIns="91440" bIns="91440" rtlCol="0" anchor="ctr" anchorCtr="0">
            <a:spAutoFit/>
          </a:bodyPr>
          <a:lstStyle/>
          <a:p>
            <a:r>
              <a:rPr lang="en-US" sz="1200" b="1" dirty="0" smtClean="0"/>
              <a:t>Targets</a:t>
            </a:r>
            <a:endParaRPr lang="en-US" sz="1200" b="1" dirty="0"/>
          </a:p>
        </p:txBody>
      </p:sp>
      <p:sp>
        <p:nvSpPr>
          <p:cNvPr id="9" name="TextBox 8"/>
          <p:cNvSpPr txBox="1"/>
          <p:nvPr/>
        </p:nvSpPr>
        <p:spPr>
          <a:xfrm>
            <a:off x="5623270" y="4589079"/>
            <a:ext cx="1783887" cy="369332"/>
          </a:xfrm>
          <a:prstGeom prst="rect">
            <a:avLst/>
          </a:prstGeom>
          <a:noFill/>
        </p:spPr>
        <p:txBody>
          <a:bodyPr wrap="none" lIns="91440" tIns="91440" rIns="91440" bIns="91440" rtlCol="0" anchor="ctr" anchorCtr="0">
            <a:spAutoFit/>
          </a:bodyPr>
          <a:lstStyle/>
          <a:p>
            <a:r>
              <a:rPr lang="en-US" sz="1200" b="1" dirty="0" smtClean="0"/>
              <a:t>Diseases &amp; Functions</a:t>
            </a:r>
            <a:endParaRPr lang="en-US" sz="1200" b="1" dirty="0"/>
          </a:p>
        </p:txBody>
      </p:sp>
      <p:sp>
        <p:nvSpPr>
          <p:cNvPr id="10" name="TextBox 9"/>
          <p:cNvSpPr txBox="1"/>
          <p:nvPr/>
        </p:nvSpPr>
        <p:spPr>
          <a:xfrm>
            <a:off x="1230743" y="4589079"/>
            <a:ext cx="612367" cy="369332"/>
          </a:xfrm>
          <a:prstGeom prst="rect">
            <a:avLst/>
          </a:prstGeom>
          <a:noFill/>
        </p:spPr>
        <p:txBody>
          <a:bodyPr wrap="none" lIns="91440" tIns="91440" rIns="91440" bIns="91440" rtlCol="0" anchor="ctr" anchorCtr="0">
            <a:spAutoFit/>
          </a:bodyPr>
          <a:lstStyle/>
          <a:p>
            <a:r>
              <a:rPr lang="en-US" sz="1200" b="1" dirty="0" smtClean="0"/>
              <a:t>Score</a:t>
            </a:r>
            <a:endParaRPr lang="en-US" sz="1200" b="1" dirty="0"/>
          </a:p>
        </p:txBody>
      </p:sp>
      <p:sp>
        <p:nvSpPr>
          <p:cNvPr id="14" name="Right Arrow 13"/>
          <p:cNvSpPr/>
          <p:nvPr/>
        </p:nvSpPr>
        <p:spPr>
          <a:xfrm>
            <a:off x="3506399" y="3756086"/>
            <a:ext cx="508000" cy="169333"/>
          </a:xfrm>
          <a:prstGeom prst="rightArrow">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
        <p:nvSpPr>
          <p:cNvPr id="15" name="Right Arrow 14"/>
          <p:cNvSpPr/>
          <p:nvPr/>
        </p:nvSpPr>
        <p:spPr>
          <a:xfrm>
            <a:off x="5369270" y="3748721"/>
            <a:ext cx="508000" cy="169333"/>
          </a:xfrm>
          <a:prstGeom prst="rightArrow">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
        <p:nvSpPr>
          <p:cNvPr id="17" name="Footer Placeholder 2"/>
          <p:cNvSpPr txBox="1">
            <a:spLocks/>
          </p:cNvSpPr>
          <p:nvPr/>
        </p:nvSpPr>
        <p:spPr>
          <a:xfrm>
            <a:off x="4950120" y="6661072"/>
            <a:ext cx="4860000" cy="21600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bg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mtClean="0"/>
              <a:t>Ingenuity Pathway Analysis – Finding The Connections</a:t>
            </a:r>
            <a:endParaRPr lang="en-GB" dirty="0"/>
          </a:p>
        </p:txBody>
      </p:sp>
      <p:grpSp>
        <p:nvGrpSpPr>
          <p:cNvPr id="5" name="Group 4"/>
          <p:cNvGrpSpPr/>
          <p:nvPr/>
        </p:nvGrpSpPr>
        <p:grpSpPr>
          <a:xfrm>
            <a:off x="2590800" y="1102672"/>
            <a:ext cx="6146800" cy="5317200"/>
            <a:chOff x="2590800" y="1102672"/>
            <a:chExt cx="6146800" cy="5317200"/>
          </a:xfrm>
        </p:grpSpPr>
        <p:pic>
          <p:nvPicPr>
            <p:cNvPr id="18" name="Picture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90800" y="1102672"/>
              <a:ext cx="4785480" cy="5317200"/>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a:stretch>
              <a:fillRect/>
            </a:stretch>
          </p:blipFill>
          <p:spPr>
            <a:xfrm>
              <a:off x="4572000" y="3048000"/>
              <a:ext cx="4165600" cy="1104900"/>
            </a:xfrm>
            <a:prstGeom prst="rect">
              <a:avLst/>
            </a:prstGeom>
            <a:ln>
              <a:noFill/>
            </a:ln>
            <a:effectLst>
              <a:outerShdw blurRad="292100" dist="139700" dir="2700000" algn="tl" rotWithShape="0">
                <a:srgbClr val="333333">
                  <a:alpha val="65000"/>
                </a:srgbClr>
              </a:outerShdw>
            </a:effectLst>
          </p:spPr>
        </p:pic>
        <p:cxnSp>
          <p:nvCxnSpPr>
            <p:cNvPr id="20" name="Straight Connector 19"/>
            <p:cNvCxnSpPr/>
            <p:nvPr/>
          </p:nvCxnSpPr>
          <p:spPr>
            <a:xfrm>
              <a:off x="3607435" y="2215104"/>
              <a:ext cx="964565" cy="83289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372070" y="2189704"/>
              <a:ext cx="2314730" cy="934496"/>
            </a:xfrm>
            <a:prstGeom prst="line">
              <a:avLst/>
            </a:prstGeom>
            <a:ln w="635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6" name="Oval 5"/>
          <p:cNvSpPr/>
          <p:nvPr/>
        </p:nvSpPr>
        <p:spPr>
          <a:xfrm>
            <a:off x="0" y="1940527"/>
            <a:ext cx="1230743" cy="274577"/>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Tree>
    <p:extLst>
      <p:ext uri="{BB962C8B-B14F-4D97-AF65-F5344CB8AC3E}">
        <p14:creationId xmlns:p14="http://schemas.microsoft.com/office/powerpoint/2010/main" val="97963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5F5F5F"/>
                </a:solidFill>
              </a:rPr>
              <a:t>Concept of “Regulator Effects” - Spring 2014</a:t>
            </a:r>
            <a:endParaRPr lang="en-US" dirty="0"/>
          </a:p>
        </p:txBody>
      </p:sp>
      <p:sp>
        <p:nvSpPr>
          <p:cNvPr id="3" name="Footer Placeholder 2"/>
          <p:cNvSpPr>
            <a:spLocks noGrp="1"/>
          </p:cNvSpPr>
          <p:nvPr>
            <p:ph type="ftr" sz="quarter" idx="11"/>
          </p:nvPr>
        </p:nvSpPr>
        <p:spPr/>
        <p:txBody>
          <a:bodyPr/>
          <a:lstStyle/>
          <a:p>
            <a:r>
              <a:rPr lang="en-GB" noProof="0" smtClean="0"/>
              <a:t>Ingenuity Pathway Analysis – Finding The Connections</a:t>
            </a:r>
            <a:endParaRPr lang="en-GB" noProof="0" dirty="0"/>
          </a:p>
        </p:txBody>
      </p:sp>
      <p:sp>
        <p:nvSpPr>
          <p:cNvPr id="4" name="Slide Number Placeholder 3"/>
          <p:cNvSpPr>
            <a:spLocks noGrp="1"/>
          </p:cNvSpPr>
          <p:nvPr>
            <p:ph type="sldNum" sz="quarter" idx="12"/>
          </p:nvPr>
        </p:nvSpPr>
        <p:spPr/>
        <p:txBody>
          <a:bodyPr/>
          <a:lstStyle/>
          <a:p>
            <a:fld id="{8D1E4346-5F76-40D0-9BC1-ECCF6BA4DB79}" type="slidenum">
              <a:rPr lang="en-GB" noProof="0" smtClean="0"/>
              <a:pPr/>
              <a:t>31</a:t>
            </a:fld>
            <a:endParaRPr lang="en-GB" noProof="0"/>
          </a:p>
        </p:txBody>
      </p:sp>
      <p:sp>
        <p:nvSpPr>
          <p:cNvPr id="11" name="Text Placeholder 10"/>
          <p:cNvSpPr>
            <a:spLocks noGrp="1"/>
          </p:cNvSpPr>
          <p:nvPr>
            <p:ph type="body" sz="quarter" idx="13"/>
          </p:nvPr>
        </p:nvSpPr>
        <p:spPr/>
        <p:txBody>
          <a:bodyPr/>
          <a:lstStyle/>
          <a:p>
            <a:r>
              <a:rPr lang="en-US" dirty="0"/>
              <a:t>Alternate presets to answer different questions</a:t>
            </a:r>
          </a:p>
        </p:txBody>
      </p:sp>
      <p:pic>
        <p:nvPicPr>
          <p:cNvPr id="5" name="Picture 4"/>
          <p:cNvPicPr>
            <a:picLocks noChangeAspect="1"/>
          </p:cNvPicPr>
          <p:nvPr/>
        </p:nvPicPr>
        <p:blipFill>
          <a:blip r:embed="rId3"/>
          <a:stretch>
            <a:fillRect/>
          </a:stretch>
        </p:blipFill>
        <p:spPr>
          <a:xfrm>
            <a:off x="1174933" y="1502515"/>
            <a:ext cx="7328877" cy="2362200"/>
          </a:xfrm>
          <a:prstGeom prst="rect">
            <a:avLst/>
          </a:prstGeom>
        </p:spPr>
      </p:pic>
      <p:sp>
        <p:nvSpPr>
          <p:cNvPr id="6" name="TextBox 5"/>
          <p:cNvSpPr txBox="1"/>
          <p:nvPr/>
        </p:nvSpPr>
        <p:spPr>
          <a:xfrm>
            <a:off x="3367805" y="1142241"/>
            <a:ext cx="3313327" cy="430887"/>
          </a:xfrm>
          <a:prstGeom prst="rect">
            <a:avLst/>
          </a:prstGeom>
          <a:noFill/>
        </p:spPr>
        <p:txBody>
          <a:bodyPr wrap="none" lIns="91440" tIns="91440" rIns="91440" bIns="91440" rtlCol="0" anchor="ctr" anchorCtr="0">
            <a:spAutoFit/>
          </a:bodyPr>
          <a:lstStyle/>
          <a:p>
            <a:r>
              <a:rPr lang="en-US" sz="1600" dirty="0" smtClean="0"/>
              <a:t>Transcription factors and functions</a:t>
            </a:r>
            <a:endParaRPr lang="en-US" sz="1600" dirty="0"/>
          </a:p>
        </p:txBody>
      </p:sp>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7700" y="4229101"/>
            <a:ext cx="3079599" cy="2120899"/>
          </a:xfrm>
          <a:prstGeom prst="rect">
            <a:avLst/>
          </a:prstGeom>
        </p:spPr>
      </p:pic>
      <p:sp>
        <p:nvSpPr>
          <p:cNvPr id="8" name="TextBox 7"/>
          <p:cNvSpPr txBox="1"/>
          <p:nvPr/>
        </p:nvSpPr>
        <p:spPr>
          <a:xfrm>
            <a:off x="787400" y="3873500"/>
            <a:ext cx="3435355" cy="430887"/>
          </a:xfrm>
          <a:prstGeom prst="rect">
            <a:avLst/>
          </a:prstGeom>
          <a:noFill/>
        </p:spPr>
        <p:txBody>
          <a:bodyPr wrap="none" lIns="91440" tIns="91440" rIns="91440" bIns="91440" rtlCol="0" anchor="ctr" anchorCtr="0">
            <a:spAutoFit/>
          </a:bodyPr>
          <a:lstStyle/>
          <a:p>
            <a:r>
              <a:rPr lang="en-US" sz="1600" dirty="0" smtClean="0"/>
              <a:t>Compound as regulator of functions</a:t>
            </a:r>
            <a:endParaRPr lang="en-US" sz="1600" dirty="0"/>
          </a:p>
        </p:txBody>
      </p:sp>
      <p:pic>
        <p:nvPicPr>
          <p:cNvPr id="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7750" y="4245800"/>
            <a:ext cx="3632199" cy="2186976"/>
          </a:xfrm>
          <a:prstGeom prst="rect">
            <a:avLst/>
          </a:prstGeom>
        </p:spPr>
      </p:pic>
      <p:sp>
        <p:nvSpPr>
          <p:cNvPr id="10" name="TextBox 9"/>
          <p:cNvSpPr txBox="1"/>
          <p:nvPr/>
        </p:nvSpPr>
        <p:spPr>
          <a:xfrm>
            <a:off x="5092700" y="3873500"/>
            <a:ext cx="3640139" cy="430887"/>
          </a:xfrm>
          <a:prstGeom prst="rect">
            <a:avLst/>
          </a:prstGeom>
          <a:noFill/>
        </p:spPr>
        <p:txBody>
          <a:bodyPr wrap="none" lIns="91440" tIns="91440" rIns="91440" bIns="91440" rtlCol="0" anchor="ctr" anchorCtr="0">
            <a:spAutoFit/>
          </a:bodyPr>
          <a:lstStyle/>
          <a:p>
            <a:r>
              <a:rPr lang="en-US" sz="1600" dirty="0" smtClean="0"/>
              <a:t>Minimal regulator to function networks</a:t>
            </a:r>
            <a:endParaRPr lang="en-US" sz="1600" dirty="0"/>
          </a:p>
        </p:txBody>
      </p:sp>
    </p:spTree>
    <p:extLst>
      <p:ext uri="{BB962C8B-B14F-4D97-AF65-F5344CB8AC3E}">
        <p14:creationId xmlns:p14="http://schemas.microsoft.com/office/powerpoint/2010/main" val="195229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1800" dirty="0" smtClean="0"/>
              <a:t>Network Export</a:t>
            </a:r>
            <a:endParaRPr lang="en-US" sz="1800" dirty="0"/>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2"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32</a:t>
            </a:fld>
            <a:endParaRPr lang="en-GB"/>
          </a:p>
        </p:txBody>
      </p:sp>
      <p:pic>
        <p:nvPicPr>
          <p:cNvPr id="13" name="Picture 12"/>
          <p:cNvPicPr>
            <a:picLocks noChangeAspect="1"/>
          </p:cNvPicPr>
          <p:nvPr/>
        </p:nvPicPr>
        <p:blipFill>
          <a:blip r:embed="rId3"/>
          <a:stretch>
            <a:fillRect/>
          </a:stretch>
        </p:blipFill>
        <p:spPr>
          <a:xfrm>
            <a:off x="582110" y="3094988"/>
            <a:ext cx="8101089" cy="3547012"/>
          </a:xfrm>
          <a:prstGeom prst="rect">
            <a:avLst/>
          </a:prstGeom>
        </p:spPr>
      </p:pic>
      <p:grpSp>
        <p:nvGrpSpPr>
          <p:cNvPr id="14" name="Group 13"/>
          <p:cNvGrpSpPr/>
          <p:nvPr/>
        </p:nvGrpSpPr>
        <p:grpSpPr>
          <a:xfrm>
            <a:off x="8152440" y="3198249"/>
            <a:ext cx="991560" cy="1517139"/>
            <a:chOff x="7973050" y="1587704"/>
            <a:chExt cx="991560" cy="1517139"/>
          </a:xfrm>
        </p:grpSpPr>
        <p:pic>
          <p:nvPicPr>
            <p:cNvPr id="15" name="Picture 14"/>
            <p:cNvPicPr>
              <a:picLocks noChangeAspect="1"/>
            </p:cNvPicPr>
            <p:nvPr/>
          </p:nvPicPr>
          <p:blipFill>
            <a:blip r:embed="rId4"/>
            <a:stretch>
              <a:fillRect/>
            </a:stretch>
          </p:blipFill>
          <p:spPr>
            <a:xfrm>
              <a:off x="7973050" y="1987488"/>
              <a:ext cx="991560" cy="1117355"/>
            </a:xfrm>
            <a:prstGeom prst="rect">
              <a:avLst/>
            </a:prstGeom>
          </p:spPr>
        </p:pic>
        <p:sp>
          <p:nvSpPr>
            <p:cNvPr id="16" name="Oval 15"/>
            <p:cNvSpPr/>
            <p:nvPr/>
          </p:nvSpPr>
          <p:spPr>
            <a:xfrm>
              <a:off x="7973050" y="1587704"/>
              <a:ext cx="758621" cy="399784"/>
            </a:xfrm>
            <a:prstGeom prst="ellipse">
              <a:avLst/>
            </a:prstGeom>
            <a:noFill/>
            <a:ln>
              <a:solidFill>
                <a:srgbClr val="FF538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grpSp>
      <p:sp>
        <p:nvSpPr>
          <p:cNvPr id="17" name="Content Placeholder 1"/>
          <p:cNvSpPr>
            <a:spLocks noGrp="1"/>
          </p:cNvSpPr>
          <p:nvPr>
            <p:ph idx="1"/>
          </p:nvPr>
        </p:nvSpPr>
        <p:spPr>
          <a:xfrm>
            <a:off x="2915770" y="644780"/>
            <a:ext cx="5588040" cy="1561712"/>
          </a:xfrm>
          <a:solidFill>
            <a:srgbClr val="FFFFFF"/>
          </a:solidFill>
        </p:spPr>
        <p:txBody>
          <a:bodyPr/>
          <a:lstStyle/>
          <a:p>
            <a:pPr lvl="1"/>
            <a:r>
              <a:rPr lang="en-US" dirty="0" smtClean="0"/>
              <a:t>Get the network out of IPA:</a:t>
            </a:r>
          </a:p>
          <a:p>
            <a:pPr lvl="2"/>
            <a:r>
              <a:rPr lang="en-US" dirty="0" smtClean="0"/>
              <a:t>Image</a:t>
            </a:r>
          </a:p>
          <a:p>
            <a:pPr lvl="2"/>
            <a:r>
              <a:rPr lang="en-US" dirty="0" smtClean="0"/>
              <a:t>Text file</a:t>
            </a:r>
          </a:p>
          <a:p>
            <a:pPr lvl="2"/>
            <a:r>
              <a:rPr lang="en-US" dirty="0" smtClean="0"/>
              <a:t>Email to Colleague</a:t>
            </a:r>
          </a:p>
          <a:p>
            <a:pPr lvl="2"/>
            <a:r>
              <a:rPr lang="en-US" dirty="0" smtClean="0"/>
              <a:t>Print directly</a:t>
            </a:r>
          </a:p>
          <a:p>
            <a:pPr lvl="1"/>
            <a:r>
              <a:rPr lang="en-US" dirty="0" smtClean="0"/>
              <a:t>Read in to other tools: COPASI, </a:t>
            </a:r>
            <a:r>
              <a:rPr lang="en-US" dirty="0" err="1" smtClean="0"/>
              <a:t>CellDesigner</a:t>
            </a:r>
            <a:endParaRPr lang="en-US" dirty="0" smtClean="0"/>
          </a:p>
          <a:p>
            <a:pPr lvl="2"/>
            <a:r>
              <a:rPr lang="en-US" dirty="0" smtClean="0"/>
              <a:t>Manually</a:t>
            </a:r>
          </a:p>
          <a:p>
            <a:pPr lvl="2"/>
            <a:r>
              <a:rPr lang="en-US" dirty="0" smtClean="0"/>
              <a:t>Minor scripting</a:t>
            </a:r>
          </a:p>
          <a:p>
            <a:endParaRPr lang="en-US" dirty="0"/>
          </a:p>
        </p:txBody>
      </p:sp>
    </p:spTree>
    <p:extLst>
      <p:ext uri="{BB962C8B-B14F-4D97-AF65-F5344CB8AC3E}">
        <p14:creationId xmlns:p14="http://schemas.microsoft.com/office/powerpoint/2010/main" val="15122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5842" y="7089648"/>
            <a:ext cx="460800" cy="216000"/>
          </a:xfrm>
        </p:spPr>
        <p:txBody>
          <a:bodyPr/>
          <a:lstStyle/>
          <a:p>
            <a:fld id="{8D1E4346-5F76-40D0-9BC1-ECCF6BA4DB79}" type="slidenum">
              <a:rPr lang="en-GB" smtClean="0"/>
              <a:t>33</a:t>
            </a:fld>
            <a:endParaRPr lang="en-GB"/>
          </a:p>
        </p:txBody>
      </p:sp>
      <p:sp>
        <p:nvSpPr>
          <p:cNvPr id="5" name="Title 4"/>
          <p:cNvSpPr>
            <a:spLocks noGrp="1"/>
          </p:cNvSpPr>
          <p:nvPr>
            <p:ph type="title"/>
          </p:nvPr>
        </p:nvSpPr>
        <p:spPr>
          <a:xfrm>
            <a:off x="2895600" y="0"/>
            <a:ext cx="6048843" cy="595314"/>
          </a:xfrm>
        </p:spPr>
        <p:txBody>
          <a:bodyPr/>
          <a:lstStyle/>
          <a:p>
            <a:r>
              <a:rPr lang="en-US" dirty="0" smtClean="0"/>
              <a:t>Core Data Analysis- Exercises 	</a:t>
            </a:r>
            <a:endParaRPr lang="en-US" dirty="0"/>
          </a:p>
        </p:txBody>
      </p:sp>
      <p:grpSp>
        <p:nvGrpSpPr>
          <p:cNvPr id="17" name="Group 16"/>
          <p:cNvGrpSpPr/>
          <p:nvPr/>
        </p:nvGrpSpPr>
        <p:grpSpPr>
          <a:xfrm>
            <a:off x="351090" y="1238790"/>
            <a:ext cx="4222275" cy="2560678"/>
            <a:chOff x="351090" y="1238790"/>
            <a:chExt cx="4222275" cy="2560678"/>
          </a:xfrm>
        </p:grpSpPr>
        <p:pic>
          <p:nvPicPr>
            <p:cNvPr id="7" name="Picture 6"/>
            <p:cNvPicPr>
              <a:picLocks noChangeAspect="1"/>
            </p:cNvPicPr>
            <p:nvPr/>
          </p:nvPicPr>
          <p:blipFill>
            <a:blip r:embed="rId3"/>
            <a:stretch>
              <a:fillRect/>
            </a:stretch>
          </p:blipFill>
          <p:spPr>
            <a:xfrm>
              <a:off x="351090" y="1433945"/>
              <a:ext cx="4222275" cy="2365523"/>
            </a:xfrm>
            <a:prstGeom prst="rect">
              <a:avLst/>
            </a:prstGeom>
            <a:ln>
              <a:solidFill>
                <a:srgbClr val="7F7F7F"/>
              </a:solidFill>
            </a:ln>
          </p:spPr>
        </p:pic>
        <p:sp>
          <p:nvSpPr>
            <p:cNvPr id="8" name="TextBox 7"/>
            <p:cNvSpPr txBox="1"/>
            <p:nvPr/>
          </p:nvSpPr>
          <p:spPr>
            <a:xfrm>
              <a:off x="675260" y="1238790"/>
              <a:ext cx="1958011" cy="310075"/>
            </a:xfrm>
            <a:prstGeom prst="rect">
              <a:avLst/>
            </a:prstGeom>
            <a:solidFill>
              <a:srgbClr val="FFFFFF"/>
            </a:solidFill>
            <a:ln>
              <a:noFill/>
            </a:ln>
          </p:spPr>
          <p:txBody>
            <a:bodyPr wrap="none" lIns="0" tIns="0" rIns="0" bIns="0" rtlCol="0">
              <a:noAutofit/>
            </a:bodyPr>
            <a:lstStyle/>
            <a:p>
              <a:r>
                <a:rPr lang="en-US" sz="1600" b="1" dirty="0" smtClean="0">
                  <a:solidFill>
                    <a:schemeClr val="accent1">
                      <a:lumMod val="60000"/>
                      <a:lumOff val="40000"/>
                    </a:schemeClr>
                  </a:solidFill>
                </a:rPr>
                <a:t>Canonical Pathways</a:t>
              </a:r>
              <a:endParaRPr lang="en-US" sz="1600" b="1" dirty="0">
                <a:solidFill>
                  <a:schemeClr val="accent1">
                    <a:lumMod val="60000"/>
                    <a:lumOff val="40000"/>
                  </a:schemeClr>
                </a:solidFill>
              </a:endParaRPr>
            </a:p>
          </p:txBody>
        </p:sp>
      </p:grpSp>
      <p:grpSp>
        <p:nvGrpSpPr>
          <p:cNvPr id="18" name="Group 17"/>
          <p:cNvGrpSpPr/>
          <p:nvPr/>
        </p:nvGrpSpPr>
        <p:grpSpPr>
          <a:xfrm>
            <a:off x="5042688" y="1284007"/>
            <a:ext cx="3204973" cy="2515461"/>
            <a:chOff x="5042688" y="1284007"/>
            <a:chExt cx="3204973" cy="2515461"/>
          </a:xfrm>
        </p:grpSpPr>
        <p:pic>
          <p:nvPicPr>
            <p:cNvPr id="10" name="Picture 9"/>
            <p:cNvPicPr>
              <a:picLocks noChangeAspect="1"/>
            </p:cNvPicPr>
            <p:nvPr/>
          </p:nvPicPr>
          <p:blipFill>
            <a:blip r:embed="rId4"/>
            <a:stretch>
              <a:fillRect/>
            </a:stretch>
          </p:blipFill>
          <p:spPr>
            <a:xfrm>
              <a:off x="5042688" y="1760519"/>
              <a:ext cx="3204973" cy="2038949"/>
            </a:xfrm>
            <a:prstGeom prst="rect">
              <a:avLst/>
            </a:prstGeom>
            <a:ln>
              <a:solidFill>
                <a:srgbClr val="7F7F7F"/>
              </a:solidFill>
            </a:ln>
          </p:spPr>
        </p:pic>
        <p:sp>
          <p:nvSpPr>
            <p:cNvPr id="11" name="TextBox 10"/>
            <p:cNvSpPr txBox="1"/>
            <p:nvPr/>
          </p:nvSpPr>
          <p:spPr>
            <a:xfrm>
              <a:off x="5449271" y="1284007"/>
              <a:ext cx="2276935" cy="529715"/>
            </a:xfrm>
            <a:prstGeom prst="rect">
              <a:avLst/>
            </a:prstGeom>
            <a:solidFill>
              <a:srgbClr val="FFFFFF"/>
            </a:solidFill>
            <a:ln>
              <a:noFill/>
            </a:ln>
          </p:spPr>
          <p:txBody>
            <a:bodyPr wrap="none" lIns="0" tIns="0" rIns="0" bIns="0" rtlCol="0">
              <a:noAutofit/>
            </a:bodyPr>
            <a:lstStyle/>
            <a:p>
              <a:r>
                <a:rPr lang="en-US" sz="1600" b="1" dirty="0" smtClean="0">
                  <a:solidFill>
                    <a:schemeClr val="accent1">
                      <a:lumMod val="60000"/>
                      <a:lumOff val="40000"/>
                    </a:schemeClr>
                  </a:solidFill>
                </a:rPr>
                <a:t>Upstream Regulators/</a:t>
              </a:r>
            </a:p>
            <a:p>
              <a:r>
                <a:rPr lang="en-US" sz="1600" b="1" dirty="0" smtClean="0">
                  <a:solidFill>
                    <a:schemeClr val="accent1">
                      <a:lumMod val="60000"/>
                      <a:lumOff val="40000"/>
                    </a:schemeClr>
                  </a:solidFill>
                </a:rPr>
                <a:t>Mechanistic Networks</a:t>
              </a:r>
              <a:endParaRPr lang="en-US" sz="1600" b="1" dirty="0">
                <a:solidFill>
                  <a:schemeClr val="accent1">
                    <a:lumMod val="60000"/>
                    <a:lumOff val="40000"/>
                  </a:schemeClr>
                </a:solidFill>
              </a:endParaRPr>
            </a:p>
          </p:txBody>
        </p:sp>
      </p:grpSp>
      <p:grpSp>
        <p:nvGrpSpPr>
          <p:cNvPr id="20" name="Group 19"/>
          <p:cNvGrpSpPr/>
          <p:nvPr/>
        </p:nvGrpSpPr>
        <p:grpSpPr>
          <a:xfrm>
            <a:off x="562098" y="3941383"/>
            <a:ext cx="3946073" cy="2953740"/>
            <a:chOff x="562098" y="3941383"/>
            <a:chExt cx="3946073" cy="2953740"/>
          </a:xfrm>
        </p:grpSpPr>
        <p:sp>
          <p:nvSpPr>
            <p:cNvPr id="13" name="TextBox 12"/>
            <p:cNvSpPr txBox="1"/>
            <p:nvPr/>
          </p:nvSpPr>
          <p:spPr>
            <a:xfrm>
              <a:off x="562098" y="3941383"/>
              <a:ext cx="3946073" cy="529715"/>
            </a:xfrm>
            <a:prstGeom prst="rect">
              <a:avLst/>
            </a:prstGeom>
            <a:solidFill>
              <a:srgbClr val="FFFFFF"/>
            </a:solidFill>
            <a:ln>
              <a:noFill/>
            </a:ln>
          </p:spPr>
          <p:txBody>
            <a:bodyPr wrap="none" lIns="0" tIns="0" rIns="0" bIns="0" rtlCol="0">
              <a:noAutofit/>
            </a:bodyPr>
            <a:lstStyle/>
            <a:p>
              <a:r>
                <a:rPr lang="en-US" sz="1600" b="1" dirty="0" smtClean="0">
                  <a:solidFill>
                    <a:schemeClr val="accent1">
                      <a:lumMod val="60000"/>
                      <a:lumOff val="40000"/>
                    </a:schemeClr>
                  </a:solidFill>
                </a:rPr>
                <a:t>Diseases/Functions in </a:t>
              </a:r>
              <a:r>
                <a:rPr lang="en-US" sz="1600" b="1" dirty="0" err="1" smtClean="0">
                  <a:solidFill>
                    <a:schemeClr val="accent1">
                      <a:lumMod val="60000"/>
                      <a:lumOff val="40000"/>
                    </a:schemeClr>
                  </a:solidFill>
                </a:rPr>
                <a:t>Search&amp;Explore</a:t>
              </a:r>
              <a:endParaRPr lang="en-US" sz="1600" b="1" dirty="0">
                <a:solidFill>
                  <a:schemeClr val="accent1">
                    <a:lumMod val="60000"/>
                    <a:lumOff val="40000"/>
                  </a:schemeClr>
                </a:solidFill>
              </a:endParaRPr>
            </a:p>
          </p:txBody>
        </p:sp>
        <p:pic>
          <p:nvPicPr>
            <p:cNvPr id="12" name="Picture 11"/>
            <p:cNvPicPr>
              <a:picLocks noChangeAspect="1"/>
            </p:cNvPicPr>
            <p:nvPr/>
          </p:nvPicPr>
          <p:blipFill>
            <a:blip r:embed="rId5"/>
            <a:stretch>
              <a:fillRect/>
            </a:stretch>
          </p:blipFill>
          <p:spPr>
            <a:xfrm>
              <a:off x="1038576" y="4311061"/>
              <a:ext cx="2678794" cy="2584062"/>
            </a:xfrm>
            <a:prstGeom prst="rect">
              <a:avLst/>
            </a:prstGeom>
            <a:ln>
              <a:solidFill>
                <a:srgbClr val="606060"/>
              </a:solidFill>
            </a:ln>
          </p:spPr>
        </p:pic>
      </p:grpSp>
      <p:grpSp>
        <p:nvGrpSpPr>
          <p:cNvPr id="19" name="Group 18"/>
          <p:cNvGrpSpPr/>
          <p:nvPr/>
        </p:nvGrpSpPr>
        <p:grpSpPr>
          <a:xfrm>
            <a:off x="4287486" y="4074881"/>
            <a:ext cx="4808546" cy="2696992"/>
            <a:chOff x="4287486" y="4074881"/>
            <a:chExt cx="4808546" cy="2696992"/>
          </a:xfrm>
        </p:grpSpPr>
        <p:pic>
          <p:nvPicPr>
            <p:cNvPr id="14" name="Picture 13"/>
            <p:cNvPicPr>
              <a:picLocks noChangeAspect="1"/>
            </p:cNvPicPr>
            <p:nvPr/>
          </p:nvPicPr>
          <p:blipFill>
            <a:blip r:embed="rId6"/>
            <a:stretch>
              <a:fillRect/>
            </a:stretch>
          </p:blipFill>
          <p:spPr>
            <a:xfrm>
              <a:off x="4287486" y="4311061"/>
              <a:ext cx="4808546" cy="2460812"/>
            </a:xfrm>
            <a:prstGeom prst="rect">
              <a:avLst/>
            </a:prstGeom>
            <a:ln>
              <a:solidFill>
                <a:schemeClr val="accent5">
                  <a:lumMod val="50000"/>
                </a:schemeClr>
              </a:solidFill>
            </a:ln>
          </p:spPr>
        </p:pic>
        <p:sp>
          <p:nvSpPr>
            <p:cNvPr id="15" name="TextBox 14"/>
            <p:cNvSpPr txBox="1"/>
            <p:nvPr/>
          </p:nvSpPr>
          <p:spPr>
            <a:xfrm>
              <a:off x="5371776" y="4074881"/>
              <a:ext cx="2640733" cy="359675"/>
            </a:xfrm>
            <a:prstGeom prst="rect">
              <a:avLst/>
            </a:prstGeom>
            <a:solidFill>
              <a:srgbClr val="FFFFFF"/>
            </a:solidFill>
            <a:ln>
              <a:noFill/>
            </a:ln>
          </p:spPr>
          <p:txBody>
            <a:bodyPr wrap="none" lIns="0" tIns="0" rIns="0" bIns="0" rtlCol="0">
              <a:noAutofit/>
            </a:bodyPr>
            <a:lstStyle/>
            <a:p>
              <a:r>
                <a:rPr lang="en-US" sz="1600" b="1" dirty="0" smtClean="0">
                  <a:solidFill>
                    <a:schemeClr val="accent1">
                      <a:lumMod val="60000"/>
                      <a:lumOff val="40000"/>
                    </a:schemeClr>
                  </a:solidFill>
                </a:rPr>
                <a:t>Regulator Effect Networks</a:t>
              </a:r>
              <a:endParaRPr lang="en-US" sz="1600" b="1" dirty="0">
                <a:solidFill>
                  <a:schemeClr val="accent1">
                    <a:lumMod val="60000"/>
                    <a:lumOff val="40000"/>
                  </a:schemeClr>
                </a:solidFill>
              </a:endParaRPr>
            </a:p>
          </p:txBody>
        </p:sp>
      </p:grpSp>
      <p:sp>
        <p:nvSpPr>
          <p:cNvPr id="16" name="TextBox 15"/>
          <p:cNvSpPr txBox="1"/>
          <p:nvPr/>
        </p:nvSpPr>
        <p:spPr>
          <a:xfrm>
            <a:off x="1861189" y="595314"/>
            <a:ext cx="6116040" cy="529715"/>
          </a:xfrm>
          <a:prstGeom prst="rect">
            <a:avLst/>
          </a:prstGeom>
          <a:solidFill>
            <a:srgbClr val="FFFFFF"/>
          </a:solidFill>
          <a:ln>
            <a:noFill/>
          </a:ln>
        </p:spPr>
        <p:txBody>
          <a:bodyPr wrap="none" lIns="0" tIns="0" rIns="0" bIns="0" rtlCol="0">
            <a:noAutofit/>
          </a:bodyPr>
          <a:lstStyle/>
          <a:p>
            <a:r>
              <a:rPr lang="en-US" sz="1600" b="1" dirty="0" smtClean="0">
                <a:solidFill>
                  <a:srgbClr val="466087"/>
                </a:solidFill>
              </a:rPr>
              <a:t>Create Networks to identify/explain TNF effect on HUVEC cells</a:t>
            </a:r>
            <a:endParaRPr lang="en-US" sz="1600" b="1" dirty="0">
              <a:solidFill>
                <a:srgbClr val="466087"/>
              </a:solidFill>
            </a:endParaRPr>
          </a:p>
        </p:txBody>
      </p:sp>
    </p:spTree>
    <p:extLst>
      <p:ext uri="{BB962C8B-B14F-4D97-AF65-F5344CB8AC3E}">
        <p14:creationId xmlns:p14="http://schemas.microsoft.com/office/powerpoint/2010/main" val="3162913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linds(horizont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3400" y="908050"/>
            <a:ext cx="8280000" cy="5054661"/>
          </a:xfrm>
          <a:solidFill>
            <a:srgbClr val="FFFFFF"/>
          </a:solidFill>
        </p:spPr>
        <p:txBody>
          <a:bodyPr/>
          <a:lstStyle/>
          <a:p>
            <a:pPr lvl="1"/>
            <a:r>
              <a:rPr lang="en-US" dirty="0" smtClean="0">
                <a:solidFill>
                  <a:srgbClr val="4A6FD0"/>
                </a:solidFill>
              </a:rPr>
              <a:t>Canonical Pathway </a:t>
            </a:r>
            <a:r>
              <a:rPr lang="en-US" dirty="0">
                <a:solidFill>
                  <a:srgbClr val="4A6FD0"/>
                </a:solidFill>
              </a:rPr>
              <a:t>Analysis</a:t>
            </a:r>
          </a:p>
          <a:p>
            <a:pPr lvl="2"/>
            <a:r>
              <a:rPr lang="en-US" dirty="0"/>
              <a:t>Predicts pathways that are changing based on your dataset</a:t>
            </a:r>
          </a:p>
          <a:p>
            <a:pPr lvl="2"/>
            <a:r>
              <a:rPr lang="en-US" dirty="0"/>
              <a:t>Predict directional effects on the pathway molecules not in dataset (MAP overlay tool)</a:t>
            </a:r>
          </a:p>
          <a:p>
            <a:pPr lvl="1"/>
            <a:r>
              <a:rPr lang="en-US" dirty="0" smtClean="0">
                <a:solidFill>
                  <a:srgbClr val="4A6FD0"/>
                </a:solidFill>
              </a:rPr>
              <a:t>Upstream Regulator Analysis</a:t>
            </a:r>
          </a:p>
          <a:p>
            <a:pPr lvl="2"/>
            <a:r>
              <a:rPr lang="en-US" dirty="0" smtClean="0">
                <a:solidFill>
                  <a:srgbClr val="000000"/>
                </a:solidFill>
              </a:rPr>
              <a:t>Predicts activated/inhibited regulators responsible for observed data</a:t>
            </a:r>
          </a:p>
          <a:p>
            <a:pPr lvl="2"/>
            <a:r>
              <a:rPr lang="en-US" dirty="0" smtClean="0">
                <a:solidFill>
                  <a:srgbClr val="000000"/>
                </a:solidFill>
              </a:rPr>
              <a:t>Creates de novo pathways based on upstream regulators (Mechanistic Networks)</a:t>
            </a:r>
          </a:p>
          <a:p>
            <a:pPr lvl="1"/>
            <a:r>
              <a:rPr lang="en-US" dirty="0" smtClean="0">
                <a:solidFill>
                  <a:srgbClr val="4A6FD0"/>
                </a:solidFill>
              </a:rPr>
              <a:t>Diseases </a:t>
            </a:r>
            <a:r>
              <a:rPr lang="en-US" dirty="0">
                <a:solidFill>
                  <a:srgbClr val="4A6FD0"/>
                </a:solidFill>
              </a:rPr>
              <a:t>and Functions Analysis</a:t>
            </a:r>
          </a:p>
          <a:p>
            <a:pPr lvl="2"/>
            <a:r>
              <a:rPr lang="en-US" dirty="0"/>
              <a:t>Predicts the </a:t>
            </a:r>
            <a:r>
              <a:rPr lang="en-US" b="1" dirty="0"/>
              <a:t>directional </a:t>
            </a:r>
            <a:r>
              <a:rPr lang="en-US" dirty="0"/>
              <a:t>biological effects (cellular processes, biological function) of gene/protein set</a:t>
            </a:r>
          </a:p>
          <a:p>
            <a:pPr lvl="3"/>
            <a:r>
              <a:rPr lang="en-US" dirty="0"/>
              <a:t>“Increase in cell cycle”</a:t>
            </a:r>
          </a:p>
          <a:p>
            <a:pPr lvl="3"/>
            <a:r>
              <a:rPr lang="en-US" dirty="0"/>
              <a:t>“Decrease in apoptosis</a:t>
            </a:r>
            <a:r>
              <a:rPr lang="en-US" dirty="0" smtClean="0"/>
              <a:t>”</a:t>
            </a:r>
          </a:p>
          <a:p>
            <a:pPr lvl="1"/>
            <a:r>
              <a:rPr lang="en-US" dirty="0" smtClean="0">
                <a:solidFill>
                  <a:srgbClr val="4A6FD0"/>
                </a:solidFill>
              </a:rPr>
              <a:t>Regulator Effects</a:t>
            </a:r>
          </a:p>
          <a:p>
            <a:pPr lvl="2"/>
            <a:r>
              <a:rPr lang="en-US" dirty="0" smtClean="0"/>
              <a:t>Identifies plausible hypothesis: specific upstream regulator pathways leading to a downstream phenotype.</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8D1E4346-5F76-40D0-9BC1-ECCF6BA4DB79}" type="slidenum">
              <a:rPr lang="en-GB" smtClean="0"/>
              <a:t>34</a:t>
            </a:fld>
            <a:endParaRPr lang="en-GB"/>
          </a:p>
        </p:txBody>
      </p:sp>
      <p:sp>
        <p:nvSpPr>
          <p:cNvPr id="5" name="Title 4"/>
          <p:cNvSpPr>
            <a:spLocks noGrp="1"/>
          </p:cNvSpPr>
          <p:nvPr>
            <p:ph type="title"/>
          </p:nvPr>
        </p:nvSpPr>
        <p:spPr>
          <a:xfrm>
            <a:off x="2895600" y="0"/>
            <a:ext cx="6048843" cy="595314"/>
          </a:xfrm>
        </p:spPr>
        <p:txBody>
          <a:bodyPr/>
          <a:lstStyle/>
          <a:p>
            <a:r>
              <a:rPr lang="en-US" dirty="0" smtClean="0"/>
              <a:t>Core Data Analysis- Summary 	</a:t>
            </a:r>
            <a:endParaRPr lang="en-US" dirty="0"/>
          </a:p>
        </p:txBody>
      </p:sp>
      <p:sp>
        <p:nvSpPr>
          <p:cNvPr id="6" name="Text Placeholder 5"/>
          <p:cNvSpPr>
            <a:spLocks noGrp="1"/>
          </p:cNvSpPr>
          <p:nvPr>
            <p:ph type="body" sz="quarter" idx="13"/>
          </p:nvPr>
        </p:nvSpPr>
        <p:spPr>
          <a:xfrm>
            <a:off x="2915770" y="548600"/>
            <a:ext cx="6048000" cy="288000"/>
          </a:xfrm>
        </p:spPr>
        <p:txBody>
          <a:bodyPr/>
          <a:lstStyle/>
          <a:p>
            <a:r>
              <a:rPr lang="en-US" dirty="0" smtClean="0"/>
              <a:t>IPA Analysis Tools</a:t>
            </a:r>
            <a:endParaRPr lang="en-US" dirty="0"/>
          </a:p>
        </p:txBody>
      </p:sp>
    </p:spTree>
    <p:extLst>
      <p:ext uri="{BB962C8B-B14F-4D97-AF65-F5344CB8AC3E}">
        <p14:creationId xmlns:p14="http://schemas.microsoft.com/office/powerpoint/2010/main" val="351704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4833" b="14833"/>
          <a:stretch>
            <a:fillRect/>
          </a:stretch>
        </p:blipFill>
        <p:spPr/>
      </p:pic>
      <p:sp>
        <p:nvSpPr>
          <p:cNvPr id="4" name="Titel 3"/>
          <p:cNvSpPr>
            <a:spLocks noGrp="1"/>
          </p:cNvSpPr>
          <p:nvPr>
            <p:ph type="ctrTitle"/>
          </p:nvPr>
        </p:nvSpPr>
        <p:spPr/>
        <p:txBody>
          <a:bodyPr/>
          <a:lstStyle/>
          <a:p>
            <a:r>
              <a:rPr lang="en-GB" dirty="0" smtClean="0"/>
              <a:t>INGENUITY Pathway Analysis </a:t>
            </a:r>
            <a:endParaRPr lang="en-GB" dirty="0"/>
          </a:p>
        </p:txBody>
      </p:sp>
      <p:sp>
        <p:nvSpPr>
          <p:cNvPr id="5" name="Untertitel 4"/>
          <p:cNvSpPr>
            <a:spLocks noGrp="1"/>
          </p:cNvSpPr>
          <p:nvPr>
            <p:ph type="subTitle" idx="1"/>
          </p:nvPr>
        </p:nvSpPr>
        <p:spPr/>
        <p:txBody>
          <a:bodyPr/>
          <a:lstStyle/>
          <a:p>
            <a:r>
              <a:rPr lang="en-US" altLang="en-US" sz="2000" dirty="0" smtClean="0">
                <a:latin typeface="Arial" pitchFamily="34" charset="0"/>
                <a:ea typeface="Geneva"/>
                <a:cs typeface="Arial" pitchFamily="34" charset="0"/>
              </a:rPr>
              <a:t>Comparison Analysis for multi-observations</a:t>
            </a:r>
          </a:p>
        </p:txBody>
      </p:sp>
      <p:sp>
        <p:nvSpPr>
          <p:cNvPr id="2" name="Footer Placeholder 1"/>
          <p:cNvSpPr>
            <a:spLocks noGrp="1"/>
          </p:cNvSpPr>
          <p:nvPr>
            <p:ph type="ftr" sz="quarter" idx="11"/>
          </p:nvPr>
        </p:nvSpPr>
        <p:spPr/>
        <p:txBody>
          <a:bodyPr/>
          <a:lstStyle/>
          <a:p>
            <a:r>
              <a:rPr lang="en-GB" smtClean="0"/>
              <a:t>INGENUITY PATHWAY ANALYSIS</a:t>
            </a:r>
            <a:endParaRPr lang="en-GB"/>
          </a:p>
        </p:txBody>
      </p:sp>
      <p:sp>
        <p:nvSpPr>
          <p:cNvPr id="6" name="Slide Number Placeholder 5"/>
          <p:cNvSpPr>
            <a:spLocks noGrp="1"/>
          </p:cNvSpPr>
          <p:nvPr>
            <p:ph type="sldNum" sz="quarter" idx="12"/>
          </p:nvPr>
        </p:nvSpPr>
        <p:spPr/>
        <p:txBody>
          <a:bodyPr/>
          <a:lstStyle/>
          <a:p>
            <a:fld id="{8D1E4346-5F76-40D0-9BC1-ECCF6BA4DB79}" type="slidenum">
              <a:rPr lang="en-GB" smtClean="0"/>
              <a:t>35</a:t>
            </a:fld>
            <a:endParaRPr lang="en-GB"/>
          </a:p>
        </p:txBody>
      </p:sp>
    </p:spTree>
    <p:extLst>
      <p:ext uri="{BB962C8B-B14F-4D97-AF65-F5344CB8AC3E}">
        <p14:creationId xmlns:p14="http://schemas.microsoft.com/office/powerpoint/2010/main" val="3760024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Data Upload- Data format supported</a:t>
            </a:r>
            <a:endParaRPr lang="en-US" dirty="0"/>
          </a:p>
        </p:txBody>
      </p:sp>
      <p:sp>
        <p:nvSpPr>
          <p:cNvPr id="7" name="Content Placeholder 2"/>
          <p:cNvSpPr>
            <a:spLocks noGrp="1"/>
          </p:cNvSpPr>
          <p:nvPr>
            <p:ph idx="1"/>
          </p:nvPr>
        </p:nvSpPr>
        <p:spPr>
          <a:xfrm>
            <a:off x="683460" y="760700"/>
            <a:ext cx="8280000" cy="5040000"/>
          </a:xfrm>
          <a:solidFill>
            <a:srgbClr val="FFFFFF"/>
          </a:solidFill>
        </p:spPr>
        <p:txBody>
          <a:bodyPr/>
          <a:lstStyle/>
          <a:p>
            <a:pPr lvl="1">
              <a:spcAft>
                <a:spcPts val="1200"/>
              </a:spcAft>
            </a:pPr>
            <a:r>
              <a:rPr lang="en-US" dirty="0" smtClean="0"/>
              <a:t>Multiple observation</a:t>
            </a:r>
            <a:r>
              <a:rPr lang="en-US" dirty="0"/>
              <a:t> </a:t>
            </a:r>
            <a:r>
              <a:rPr lang="en-US" dirty="0" smtClean="0"/>
              <a:t>datasets</a:t>
            </a:r>
          </a:p>
          <a:p>
            <a:pPr lvl="2">
              <a:spcAft>
                <a:spcPts val="1200"/>
              </a:spcAft>
            </a:pPr>
            <a:r>
              <a:rPr lang="en-US" dirty="0" err="1" smtClean="0"/>
              <a:t>Timecourse</a:t>
            </a:r>
            <a:r>
              <a:rPr lang="en-US" dirty="0" smtClean="0"/>
              <a:t>: 12hr, 24hr, 48hr</a:t>
            </a:r>
          </a:p>
          <a:p>
            <a:pPr lvl="2">
              <a:spcAft>
                <a:spcPts val="1200"/>
              </a:spcAft>
            </a:pPr>
            <a:r>
              <a:rPr lang="en-US" dirty="0" smtClean="0"/>
              <a:t>Treatment panels: IL-10, TNF, IL-4+IL-13</a:t>
            </a:r>
            <a:endParaRPr lang="en-US" dirty="0"/>
          </a:p>
          <a:p>
            <a:endParaRPr lang="en-US" sz="2000" dirty="0" smtClean="0">
              <a:ea typeface="Geneva"/>
            </a:endParaRPr>
          </a:p>
          <a:p>
            <a:pPr eaLnBrk="1" hangingPunct="1"/>
            <a:endParaRPr lang="en-US" sz="2000" dirty="0" smtClean="0">
              <a:ea typeface="Geneva"/>
            </a:endParaRPr>
          </a:p>
          <a:p>
            <a:pPr eaLnBrk="1" hangingPunct="1"/>
            <a:endParaRPr lang="en-US" sz="2000" dirty="0" smtClean="0">
              <a:ea typeface="Geneva"/>
            </a:endParaRPr>
          </a:p>
          <a:p>
            <a:pPr marL="349250" lvl="2" indent="-177800">
              <a:buNone/>
            </a:pPr>
            <a:endParaRPr lang="en-US" sz="1800" dirty="0"/>
          </a:p>
          <a:p>
            <a:pPr eaLnBrk="1" hangingPunct="1"/>
            <a:endParaRPr lang="en-US" sz="1800" dirty="0"/>
          </a:p>
        </p:txBody>
      </p:sp>
      <p:sp>
        <p:nvSpPr>
          <p:cNvPr id="5" name="Footer Placeholder 4"/>
          <p:cNvSpPr>
            <a:spLocks noGrp="1"/>
          </p:cNvSpPr>
          <p:nvPr>
            <p:ph type="ftr" sz="quarter" idx="11"/>
          </p:nvPr>
        </p:nvSpPr>
        <p:spPr/>
        <p:txBody>
          <a:bodyPr/>
          <a:lstStyle/>
          <a:p>
            <a:r>
              <a:rPr lang="en-US" smtClean="0"/>
              <a:t>INGENUITY PATHWAY ANALYSIS</a:t>
            </a:r>
            <a:endParaRPr lang="en-US" dirty="0"/>
          </a:p>
        </p:txBody>
      </p:sp>
      <p:sp>
        <p:nvSpPr>
          <p:cNvPr id="2" name="Slide Number Placeholder 1"/>
          <p:cNvSpPr>
            <a:spLocks noGrp="1"/>
          </p:cNvSpPr>
          <p:nvPr>
            <p:ph type="sldNum" sz="quarter" idx="12"/>
          </p:nvPr>
        </p:nvSpPr>
        <p:spPr/>
        <p:txBody>
          <a:bodyPr/>
          <a:lstStyle/>
          <a:p>
            <a:fld id="{338BD863-DCDC-5F43-A029-265BB7DA4A17}" type="slidenum">
              <a:rPr lang="en-US" smtClean="0"/>
              <a:pPr/>
              <a:t>36</a:t>
            </a:fld>
            <a:endParaRPr lang="en-US"/>
          </a:p>
        </p:txBody>
      </p:sp>
      <p:pic>
        <p:nvPicPr>
          <p:cNvPr id="4" name="Picture 3"/>
          <p:cNvPicPr>
            <a:picLocks noChangeAspect="1"/>
          </p:cNvPicPr>
          <p:nvPr/>
        </p:nvPicPr>
        <p:blipFill>
          <a:blip r:embed="rId3"/>
          <a:stretch>
            <a:fillRect/>
          </a:stretch>
        </p:blipFill>
        <p:spPr>
          <a:xfrm>
            <a:off x="813467" y="2451722"/>
            <a:ext cx="7246072" cy="3537556"/>
          </a:xfrm>
          <a:prstGeom prst="rect">
            <a:avLst/>
          </a:prstGeom>
        </p:spPr>
      </p:pic>
    </p:spTree>
    <p:extLst>
      <p:ext uri="{BB962C8B-B14F-4D97-AF65-F5344CB8AC3E}">
        <p14:creationId xmlns:p14="http://schemas.microsoft.com/office/powerpoint/2010/main" val="335342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53786"/>
            <a:ext cx="7957778" cy="451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title"/>
          </p:nvPr>
        </p:nvSpPr>
        <p:spPr/>
        <p:txBody>
          <a:bodyPr/>
          <a:lstStyle/>
          <a:p>
            <a:r>
              <a:rPr lang="en-US" dirty="0" smtClean="0"/>
              <a:t>Comparison Analysis : Pathway</a:t>
            </a:r>
            <a:endParaRPr lang="en-US" i="1" dirty="0"/>
          </a:p>
        </p:txBody>
      </p:sp>
      <p:sp>
        <p:nvSpPr>
          <p:cNvPr id="4" name="Content Placeholder 3"/>
          <p:cNvSpPr>
            <a:spLocks noGrp="1"/>
          </p:cNvSpPr>
          <p:nvPr>
            <p:ph type="body" sz="quarter" idx="13"/>
          </p:nvPr>
        </p:nvSpPr>
        <p:spPr/>
        <p:txBody>
          <a:bodyPr/>
          <a:lstStyle/>
          <a:p>
            <a:r>
              <a:rPr lang="en-US" dirty="0"/>
              <a:t>Quickly visualize trends across time points or dose response</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4675" y="4638675"/>
            <a:ext cx="1609725" cy="183832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Arrow Connector 4"/>
          <p:cNvCxnSpPr/>
          <p:nvPr/>
        </p:nvCxnSpPr>
        <p:spPr>
          <a:xfrm>
            <a:off x="2235200" y="2393611"/>
            <a:ext cx="4572000" cy="2374900"/>
          </a:xfrm>
          <a:prstGeom prst="straightConnector1">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609600" y="5816025"/>
            <a:ext cx="5867400" cy="584775"/>
          </a:xfrm>
          <a:prstGeom prst="rect">
            <a:avLst/>
          </a:prstGeom>
        </p:spPr>
        <p:txBody>
          <a:bodyPr wrap="square">
            <a:spAutoFit/>
          </a:bodyPr>
          <a:lstStyle/>
          <a:p>
            <a:r>
              <a:rPr lang="en-US" sz="1600" dirty="0"/>
              <a:t>Visualize expression changes across the pathway for each dose/time point</a:t>
            </a:r>
          </a:p>
        </p:txBody>
      </p:sp>
      <p:sp>
        <p:nvSpPr>
          <p:cNvPr id="8"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9"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37</a:t>
            </a:fld>
            <a:endParaRPr lang="en-GB"/>
          </a:p>
        </p:txBody>
      </p:sp>
    </p:spTree>
    <p:extLst>
      <p:ext uri="{BB962C8B-B14F-4D97-AF65-F5344CB8AC3E}">
        <p14:creationId xmlns:p14="http://schemas.microsoft.com/office/powerpoint/2010/main" val="1435500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99" y="1375859"/>
            <a:ext cx="8940801" cy="50297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790700" y="0"/>
            <a:ext cx="6533030" cy="450000"/>
          </a:xfrm>
        </p:spPr>
        <p:txBody>
          <a:bodyPr/>
          <a:lstStyle/>
          <a:p>
            <a:r>
              <a:rPr lang="en-US" dirty="0" smtClean="0"/>
              <a:t>Comparison </a:t>
            </a:r>
            <a:r>
              <a:rPr lang="en-US" dirty="0"/>
              <a:t>Analysis : </a:t>
            </a:r>
            <a:r>
              <a:rPr lang="en-US" dirty="0" smtClean="0"/>
              <a:t>Diseases &amp; Functions</a:t>
            </a:r>
            <a:endParaRPr lang="en-US" dirty="0"/>
          </a:p>
        </p:txBody>
      </p:sp>
      <p:sp>
        <p:nvSpPr>
          <p:cNvPr id="3" name="Text Placeholder 2"/>
          <p:cNvSpPr>
            <a:spLocks noGrp="1"/>
          </p:cNvSpPr>
          <p:nvPr>
            <p:ph type="body" sz="quarter" idx="13"/>
          </p:nvPr>
        </p:nvSpPr>
        <p:spPr/>
        <p:txBody>
          <a:bodyPr/>
          <a:lstStyle/>
          <a:p>
            <a:endParaRPr lang="en-US"/>
          </a:p>
        </p:txBody>
      </p:sp>
      <p:sp>
        <p:nvSpPr>
          <p:cNvPr id="6"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7"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38</a:t>
            </a:fld>
            <a:endParaRPr lang="en-GB"/>
          </a:p>
        </p:txBody>
      </p:sp>
    </p:spTree>
    <p:extLst>
      <p:ext uri="{BB962C8B-B14F-4D97-AF65-F5344CB8AC3E}">
        <p14:creationId xmlns:p14="http://schemas.microsoft.com/office/powerpoint/2010/main" val="275872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82699"/>
            <a:ext cx="9149452" cy="512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197224"/>
            <a:ext cx="2660848" cy="321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609600" y="2089150"/>
            <a:ext cx="4572000" cy="2374900"/>
          </a:xfrm>
          <a:prstGeom prst="straightConnector1">
            <a:avLst/>
          </a:prstGeom>
          <a:ln w="19050">
            <a:solidFill>
              <a:schemeClr val="accent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819400" y="0"/>
            <a:ext cx="6304430" cy="450000"/>
          </a:xfrm>
        </p:spPr>
        <p:txBody>
          <a:bodyPr/>
          <a:lstStyle/>
          <a:p>
            <a:r>
              <a:rPr lang="en-US" dirty="0" smtClean="0"/>
              <a:t>Comparison </a:t>
            </a:r>
            <a:r>
              <a:rPr lang="en-US" dirty="0"/>
              <a:t>Analysis : </a:t>
            </a:r>
            <a:r>
              <a:rPr lang="en-US" dirty="0" smtClean="0"/>
              <a:t>Upstream Regulators</a:t>
            </a:r>
            <a:endParaRPr lang="en-US" dirty="0"/>
          </a:p>
        </p:txBody>
      </p:sp>
      <p:sp>
        <p:nvSpPr>
          <p:cNvPr id="3" name="Text Placeholder 2"/>
          <p:cNvSpPr>
            <a:spLocks noGrp="1"/>
          </p:cNvSpPr>
          <p:nvPr>
            <p:ph type="body" sz="quarter" idx="13"/>
          </p:nvPr>
        </p:nvSpPr>
        <p:spPr/>
        <p:txBody>
          <a:bodyPr/>
          <a:lstStyle/>
          <a:p>
            <a:endParaRPr lang="en-US"/>
          </a:p>
        </p:txBody>
      </p:sp>
      <p:sp>
        <p:nvSpPr>
          <p:cNvPr id="8"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9"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39</a:t>
            </a:fld>
            <a:endParaRPr lang="en-GB"/>
          </a:p>
        </p:txBody>
      </p:sp>
    </p:spTree>
    <p:extLst>
      <p:ext uri="{BB962C8B-B14F-4D97-AF65-F5344CB8AC3E}">
        <p14:creationId xmlns:p14="http://schemas.microsoft.com/office/powerpoint/2010/main" val="3835620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09800"/>
            <a:ext cx="7155200" cy="3116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0"/>
          <p:cNvSpPr>
            <a:spLocks noGrp="1"/>
          </p:cNvSpPr>
          <p:nvPr>
            <p:ph type="title"/>
          </p:nvPr>
        </p:nvSpPr>
        <p:spPr/>
        <p:txBody>
          <a:bodyPr/>
          <a:lstStyle/>
          <a:p>
            <a:pPr lvl="0"/>
            <a:r>
              <a:rPr lang="en-US" dirty="0" smtClean="0"/>
              <a:t>A knowledgebase (KB) that’s 15 years in the making</a:t>
            </a:r>
            <a:endParaRPr lang="en-US" dirty="0"/>
          </a:p>
        </p:txBody>
      </p:sp>
      <p:sp>
        <p:nvSpPr>
          <p:cNvPr id="46" name="Footer Placeholder 45"/>
          <p:cNvSpPr>
            <a:spLocks noGrp="1"/>
          </p:cNvSpPr>
          <p:nvPr>
            <p:ph type="ftr" sz="quarter" idx="11"/>
          </p:nvPr>
        </p:nvSpPr>
        <p:spPr/>
        <p:txBody>
          <a:bodyPr/>
          <a:lstStyle/>
          <a:p>
            <a:r>
              <a:rPr lang="en-US" dirty="0" smtClean="0"/>
              <a:t>Proprietary and Confidential</a:t>
            </a:r>
            <a:endParaRPr lang="en-US" dirty="0"/>
          </a:p>
        </p:txBody>
      </p:sp>
      <p:sp>
        <p:nvSpPr>
          <p:cNvPr id="45" name="Slide Number Placeholder 44"/>
          <p:cNvSpPr>
            <a:spLocks noGrp="1"/>
          </p:cNvSpPr>
          <p:nvPr>
            <p:ph type="sldNum" sz="quarter" idx="12"/>
          </p:nvPr>
        </p:nvSpPr>
        <p:spPr/>
        <p:txBody>
          <a:bodyPr/>
          <a:lstStyle/>
          <a:p>
            <a:fld id="{E37C6566-635F-4D81-9E5B-AFD1F1872893}" type="slidenum">
              <a:rPr lang="en-US" smtClean="0"/>
              <a:pPr/>
              <a:t>4</a:t>
            </a:fld>
            <a:endParaRPr lang="en-US" dirty="0"/>
          </a:p>
        </p:txBody>
      </p:sp>
      <p:sp>
        <p:nvSpPr>
          <p:cNvPr id="25" name="Content Placeholder 24"/>
          <p:cNvSpPr>
            <a:spLocks noGrp="1"/>
          </p:cNvSpPr>
          <p:nvPr>
            <p:ph type="body" sz="quarter" idx="13"/>
          </p:nvPr>
        </p:nvSpPr>
        <p:spPr/>
        <p:txBody>
          <a:bodyPr/>
          <a:lstStyle/>
          <a:p>
            <a:r>
              <a:rPr lang="en-US" smtClean="0"/>
              <a:t>Unprecedented Access to Literature Knowledge</a:t>
            </a:r>
            <a:endParaRPr lang="en-US" dirty="0"/>
          </a:p>
        </p:txBody>
      </p:sp>
      <p:pic>
        <p:nvPicPr>
          <p:cNvPr id="50" name="Picture 2" descr="C:\Documents and Settings\felciano\My Documents\LocalWorkspace\Customers And Collaborators\User Group Meeting\2008 UGM - US\PoweredbyIngenuity_logo_final8.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6679343" y="5562600"/>
            <a:ext cx="2150594" cy="1092365"/>
          </a:xfrm>
          <a:prstGeom prst="rect">
            <a:avLst/>
          </a:prstGeom>
          <a:noFill/>
        </p:spPr>
      </p:pic>
      <p:pic>
        <p:nvPicPr>
          <p:cNvPr id="47" name="Picture 46"/>
          <p:cNvPicPr>
            <a:picLocks noChangeAspect="1"/>
          </p:cNvPicPr>
          <p:nvPr/>
        </p:nvPicPr>
        <p:blipFill>
          <a:blip r:embed="rId5" cstate="print"/>
          <a:stretch>
            <a:fillRect/>
          </a:stretch>
        </p:blipFill>
        <p:spPr>
          <a:xfrm>
            <a:off x="6928476" y="2438400"/>
            <a:ext cx="2215524" cy="2516078"/>
          </a:xfrm>
          <a:prstGeom prst="rect">
            <a:avLst/>
          </a:prstGeom>
        </p:spPr>
      </p:pic>
      <p:sp>
        <p:nvSpPr>
          <p:cNvPr id="48" name="TextBox 47"/>
          <p:cNvSpPr txBox="1"/>
          <p:nvPr/>
        </p:nvSpPr>
        <p:spPr>
          <a:xfrm>
            <a:off x="7467600" y="1828800"/>
            <a:ext cx="1219189" cy="430887"/>
          </a:xfrm>
          <a:prstGeom prst="rect">
            <a:avLst/>
          </a:prstGeom>
          <a:noFill/>
        </p:spPr>
        <p:txBody>
          <a:bodyPr wrap="square" lIns="0" tIns="0" rIns="0" bIns="0" rtlCol="0" anchor="ctr" anchorCtr="1">
            <a:spAutoFit/>
          </a:bodyPr>
          <a:lstStyle/>
          <a:p>
            <a:pPr algn="ctr"/>
            <a:r>
              <a:rPr lang="en-US" sz="1400" b="1" dirty="0" smtClean="0">
                <a:latin typeface="Calibri" pitchFamily="34" charset="0"/>
              </a:rPr>
              <a:t>The Ingenuity Knowledge Base</a:t>
            </a:r>
          </a:p>
        </p:txBody>
      </p:sp>
      <p:sp>
        <p:nvSpPr>
          <p:cNvPr id="51" name="TextBox 50"/>
          <p:cNvSpPr txBox="1"/>
          <p:nvPr/>
        </p:nvSpPr>
        <p:spPr>
          <a:xfrm>
            <a:off x="7010400" y="3200400"/>
            <a:ext cx="2133600" cy="215444"/>
          </a:xfrm>
          <a:prstGeom prst="rect">
            <a:avLst/>
          </a:prstGeom>
          <a:noFill/>
        </p:spPr>
        <p:txBody>
          <a:bodyPr wrap="square" lIns="0" tIns="0" rIns="0" bIns="0" rtlCol="0" anchor="ctr" anchorCtr="1">
            <a:spAutoFit/>
          </a:bodyPr>
          <a:lstStyle/>
          <a:p>
            <a:pPr algn="ctr"/>
            <a:r>
              <a:rPr lang="en-US" sz="1400" b="1" dirty="0" smtClean="0">
                <a:latin typeface="Calibri" pitchFamily="34" charset="0"/>
              </a:rPr>
              <a:t>The Ingenuity Ontology</a:t>
            </a:r>
          </a:p>
        </p:txBody>
      </p:sp>
      <p:sp>
        <p:nvSpPr>
          <p:cNvPr id="16" name="Rectangle 15"/>
          <p:cNvSpPr/>
          <p:nvPr/>
        </p:nvSpPr>
        <p:spPr>
          <a:xfrm>
            <a:off x="888143" y="5181600"/>
            <a:ext cx="42672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
        <p:nvSpPr>
          <p:cNvPr id="58" name="TextBox 57"/>
          <p:cNvSpPr txBox="1"/>
          <p:nvPr/>
        </p:nvSpPr>
        <p:spPr>
          <a:xfrm>
            <a:off x="3276600" y="1981200"/>
            <a:ext cx="2133600" cy="215444"/>
          </a:xfrm>
          <a:prstGeom prst="rect">
            <a:avLst/>
          </a:prstGeom>
          <a:noFill/>
        </p:spPr>
        <p:txBody>
          <a:bodyPr wrap="square" lIns="0" tIns="0" rIns="0" bIns="0" rtlCol="0" anchor="ctr" anchorCtr="1">
            <a:spAutoFit/>
          </a:bodyPr>
          <a:lstStyle/>
          <a:p>
            <a:pPr algn="ctr"/>
            <a:r>
              <a:rPr lang="en-US" sz="1400" b="1" dirty="0" smtClean="0">
                <a:latin typeface="Calibri" pitchFamily="34" charset="0"/>
              </a:rPr>
              <a:t>Biomedical Ontology</a:t>
            </a:r>
          </a:p>
        </p:txBody>
      </p:sp>
      <p:sp>
        <p:nvSpPr>
          <p:cNvPr id="59" name="TextBox 58"/>
          <p:cNvSpPr txBox="1"/>
          <p:nvPr/>
        </p:nvSpPr>
        <p:spPr>
          <a:xfrm>
            <a:off x="1524000" y="2057400"/>
            <a:ext cx="1219189" cy="430887"/>
          </a:xfrm>
          <a:prstGeom prst="rect">
            <a:avLst/>
          </a:prstGeom>
          <a:noFill/>
        </p:spPr>
        <p:txBody>
          <a:bodyPr wrap="square" lIns="0" tIns="0" rIns="0" bIns="0" rtlCol="0" anchor="ctr" anchorCtr="1">
            <a:spAutoFit/>
          </a:bodyPr>
          <a:lstStyle/>
          <a:p>
            <a:pPr algn="ctr"/>
            <a:r>
              <a:rPr lang="en-US" sz="1400" b="1" dirty="0" smtClean="0">
                <a:latin typeface="Calibri" pitchFamily="34" charset="0"/>
              </a:rPr>
              <a:t>MD/PhD level curators</a:t>
            </a:r>
          </a:p>
        </p:txBody>
      </p:sp>
      <p:sp>
        <p:nvSpPr>
          <p:cNvPr id="60" name="TextBox 59"/>
          <p:cNvSpPr txBox="1"/>
          <p:nvPr/>
        </p:nvSpPr>
        <p:spPr>
          <a:xfrm>
            <a:off x="-13952" y="1828800"/>
            <a:ext cx="1676400" cy="215444"/>
          </a:xfrm>
          <a:prstGeom prst="rect">
            <a:avLst/>
          </a:prstGeom>
          <a:noFill/>
        </p:spPr>
        <p:txBody>
          <a:bodyPr wrap="square" lIns="0" tIns="0" rIns="0" bIns="0" rtlCol="0" anchor="ctr" anchorCtr="1">
            <a:spAutoFit/>
          </a:bodyPr>
          <a:lstStyle/>
          <a:p>
            <a:r>
              <a:rPr lang="en-US" sz="1400" b="1" dirty="0" smtClean="0">
                <a:latin typeface="Calibri" pitchFamily="34" charset="0"/>
              </a:rPr>
              <a:t>Literature findings</a:t>
            </a:r>
          </a:p>
        </p:txBody>
      </p:sp>
    </p:spTree>
    <p:extLst>
      <p:ext uri="{BB962C8B-B14F-4D97-AF65-F5344CB8AC3E}">
        <p14:creationId xmlns:p14="http://schemas.microsoft.com/office/powerpoint/2010/main" val="513517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4833" b="14833"/>
          <a:stretch>
            <a:fillRect/>
          </a:stretch>
        </p:blipFill>
        <p:spPr/>
      </p:pic>
      <p:sp>
        <p:nvSpPr>
          <p:cNvPr id="4" name="Titel 3"/>
          <p:cNvSpPr>
            <a:spLocks noGrp="1"/>
          </p:cNvSpPr>
          <p:nvPr>
            <p:ph type="ctrTitle"/>
          </p:nvPr>
        </p:nvSpPr>
        <p:spPr/>
        <p:txBody>
          <a:bodyPr/>
          <a:lstStyle/>
          <a:p>
            <a:r>
              <a:rPr lang="en-GB" dirty="0" smtClean="0"/>
              <a:t>INGENUITY Pathway Analysis </a:t>
            </a:r>
            <a:endParaRPr lang="en-GB" dirty="0"/>
          </a:p>
        </p:txBody>
      </p:sp>
      <p:sp>
        <p:nvSpPr>
          <p:cNvPr id="5" name="Untertitel 4"/>
          <p:cNvSpPr>
            <a:spLocks noGrp="1"/>
          </p:cNvSpPr>
          <p:nvPr>
            <p:ph type="subTitle" idx="1"/>
          </p:nvPr>
        </p:nvSpPr>
        <p:spPr/>
        <p:txBody>
          <a:bodyPr/>
          <a:lstStyle/>
          <a:p>
            <a:r>
              <a:rPr lang="en-US" altLang="en-US" sz="2000" dirty="0" smtClean="0">
                <a:latin typeface="Arial" pitchFamily="34" charset="0"/>
                <a:ea typeface="Geneva"/>
                <a:cs typeface="Arial" pitchFamily="34" charset="0"/>
              </a:rPr>
              <a:t>Advanced Analytics</a:t>
            </a:r>
            <a:endParaRPr lang="en-US" altLang="en-US" sz="2000" dirty="0">
              <a:latin typeface="Arial" pitchFamily="34" charset="0"/>
              <a:ea typeface="Geneva"/>
              <a:cs typeface="Arial" pitchFamily="34" charset="0"/>
            </a:endParaRPr>
          </a:p>
        </p:txBody>
      </p:sp>
      <p:sp>
        <p:nvSpPr>
          <p:cNvPr id="2" name="Footer Placeholder 1"/>
          <p:cNvSpPr>
            <a:spLocks noGrp="1"/>
          </p:cNvSpPr>
          <p:nvPr>
            <p:ph type="ftr" sz="quarter" idx="11"/>
          </p:nvPr>
        </p:nvSpPr>
        <p:spPr/>
        <p:txBody>
          <a:bodyPr/>
          <a:lstStyle/>
          <a:p>
            <a:r>
              <a:rPr lang="en-GB" smtClean="0"/>
              <a:t>INGENUITY PATHWAY ANALYSIS</a:t>
            </a:r>
            <a:endParaRPr lang="en-GB"/>
          </a:p>
        </p:txBody>
      </p:sp>
      <p:sp>
        <p:nvSpPr>
          <p:cNvPr id="6" name="Slide Number Placeholder 5"/>
          <p:cNvSpPr>
            <a:spLocks noGrp="1"/>
          </p:cNvSpPr>
          <p:nvPr>
            <p:ph type="sldNum" sz="quarter" idx="12"/>
          </p:nvPr>
        </p:nvSpPr>
        <p:spPr/>
        <p:txBody>
          <a:bodyPr/>
          <a:lstStyle/>
          <a:p>
            <a:fld id="{8D1E4346-5F76-40D0-9BC1-ECCF6BA4DB79}" type="slidenum">
              <a:rPr lang="en-GB" smtClean="0"/>
              <a:t>40</a:t>
            </a:fld>
            <a:endParaRPr lang="en-GB"/>
          </a:p>
        </p:txBody>
      </p:sp>
    </p:spTree>
    <p:extLst>
      <p:ext uri="{BB962C8B-B14F-4D97-AF65-F5344CB8AC3E}">
        <p14:creationId xmlns:p14="http://schemas.microsoft.com/office/powerpoint/2010/main" val="354127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1800" dirty="0" smtClean="0"/>
              <a:t>Advanced Analytics</a:t>
            </a:r>
            <a:endParaRPr lang="en-US" sz="1800" dirty="0"/>
          </a:p>
        </p:txBody>
      </p:sp>
      <p:sp>
        <p:nvSpPr>
          <p:cNvPr id="2" name="Footer Placeholder 1"/>
          <p:cNvSpPr>
            <a:spLocks noGrp="1"/>
          </p:cNvSpPr>
          <p:nvPr>
            <p:ph type="ftr" sz="quarter" idx="11"/>
          </p:nvPr>
        </p:nvSpPr>
        <p:spPr/>
        <p:txBody>
          <a:bodyPr/>
          <a:lstStyle/>
          <a:p>
            <a:r>
              <a:rPr lang="en-US" smtClean="0">
                <a:solidFill>
                  <a:srgbClr val="FFFFFF"/>
                </a:solidFill>
              </a:rPr>
              <a:t>Ingenuity Pathway Analysis – Finding The Connections</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41</a:t>
            </a:fld>
            <a:endParaRPr lang="en-US">
              <a:solidFill>
                <a:srgbClr val="FFFFFF"/>
              </a:solidFill>
            </a:endParaRPr>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29" name="Content Placeholder 1"/>
          <p:cNvSpPr txBox="1">
            <a:spLocks/>
          </p:cNvSpPr>
          <p:nvPr/>
        </p:nvSpPr>
        <p:spPr>
          <a:xfrm>
            <a:off x="3131800" y="914400"/>
            <a:ext cx="5118750" cy="4289741"/>
          </a:xfrm>
          <a:prstGeom prst="rect">
            <a:avLst/>
          </a:prstGeom>
          <a:solidFill>
            <a:srgbClr val="FFFFFF"/>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err="1" smtClean="0"/>
              <a:t>Bioprofiler</a:t>
            </a:r>
            <a:r>
              <a:rPr lang="en-US" dirty="0" smtClean="0"/>
              <a:t>:</a:t>
            </a:r>
          </a:p>
          <a:p>
            <a:pPr lvl="2"/>
            <a:r>
              <a:rPr lang="en-US" dirty="0" smtClean="0"/>
              <a:t>Identify list of compelling genes/proteins/compounds to analyze</a:t>
            </a:r>
          </a:p>
          <a:p>
            <a:pPr lvl="2"/>
            <a:r>
              <a:rPr lang="en-US" dirty="0" smtClean="0"/>
              <a:t>Data-independent</a:t>
            </a:r>
          </a:p>
          <a:p>
            <a:pPr marL="360000" lvl="2" indent="0">
              <a:buNone/>
            </a:pPr>
            <a:endParaRPr lang="en-US" dirty="0" smtClean="0"/>
          </a:p>
          <a:p>
            <a:pPr lvl="1"/>
            <a:r>
              <a:rPr lang="en-US" dirty="0"/>
              <a:t>Causal Networks:</a:t>
            </a:r>
          </a:p>
          <a:p>
            <a:pPr lvl="2"/>
            <a:r>
              <a:rPr lang="en-US" dirty="0"/>
              <a:t>Obtain list of plausible Master Regulators along with </a:t>
            </a:r>
            <a:r>
              <a:rPr lang="en-US" dirty="0" smtClean="0"/>
              <a:t>mechanism</a:t>
            </a:r>
          </a:p>
          <a:p>
            <a:pPr lvl="2"/>
            <a:r>
              <a:rPr lang="en-US" dirty="0" smtClean="0"/>
              <a:t>Data-derived</a:t>
            </a:r>
            <a:endParaRPr lang="en-US" dirty="0"/>
          </a:p>
          <a:p>
            <a:pPr lvl="2"/>
            <a:endParaRPr lang="en-US" dirty="0" smtClean="0"/>
          </a:p>
          <a:p>
            <a:pPr lvl="2"/>
            <a:endParaRPr lang="en-US" dirty="0" smtClean="0"/>
          </a:p>
          <a:p>
            <a:pPr lvl="2"/>
            <a:endParaRPr lang="en-US" dirty="0" smtClean="0"/>
          </a:p>
          <a:p>
            <a:endParaRPr lang="en-US" dirty="0"/>
          </a:p>
        </p:txBody>
      </p:sp>
    </p:spTree>
    <p:extLst>
      <p:ext uri="{BB962C8B-B14F-4D97-AF65-F5344CB8AC3E}">
        <p14:creationId xmlns:p14="http://schemas.microsoft.com/office/powerpoint/2010/main" val="3446895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Bioprofiler</a:t>
            </a:r>
            <a:r>
              <a:rPr lang="en-US" dirty="0" smtClean="0"/>
              <a:t>- Advanced Analytics</a:t>
            </a:r>
            <a:endParaRPr lang="en-US" dirty="0"/>
          </a:p>
        </p:txBody>
      </p:sp>
      <p:sp>
        <p:nvSpPr>
          <p:cNvPr id="3" name="Footer Placeholder 2"/>
          <p:cNvSpPr>
            <a:spLocks noGrp="1"/>
          </p:cNvSpPr>
          <p:nvPr>
            <p:ph type="ftr" sz="quarter" idx="11"/>
          </p:nvPr>
        </p:nvSpPr>
        <p:spPr/>
        <p:txBody>
          <a:bodyPr/>
          <a:lstStyle/>
          <a:p>
            <a:r>
              <a:rPr lang="en-GB" smtClean="0"/>
              <a:t>INGENUITY PATHWAY ANALYSIS</a:t>
            </a:r>
            <a:endParaRPr lang="en-GB"/>
          </a:p>
        </p:txBody>
      </p:sp>
      <p:sp>
        <p:nvSpPr>
          <p:cNvPr id="4" name="Slide Number Placeholder 3"/>
          <p:cNvSpPr>
            <a:spLocks noGrp="1"/>
          </p:cNvSpPr>
          <p:nvPr>
            <p:ph type="sldNum" sz="quarter" idx="12"/>
          </p:nvPr>
        </p:nvSpPr>
        <p:spPr/>
        <p:txBody>
          <a:bodyPr/>
          <a:lstStyle/>
          <a:p>
            <a:fld id="{8D1E4346-5F76-40D0-9BC1-ECCF6BA4DB79}" type="slidenum">
              <a:rPr lang="en-GB" smtClean="0"/>
              <a:t>42</a:t>
            </a:fld>
            <a:endParaRPr lang="en-GB"/>
          </a:p>
        </p:txBody>
      </p:sp>
      <p:sp>
        <p:nvSpPr>
          <p:cNvPr id="6" name="Content Placeholder 1"/>
          <p:cNvSpPr txBox="1">
            <a:spLocks/>
          </p:cNvSpPr>
          <p:nvPr/>
        </p:nvSpPr>
        <p:spPr>
          <a:xfrm>
            <a:off x="683460" y="1268700"/>
            <a:ext cx="8280000" cy="5040000"/>
          </a:xfrm>
          <a:prstGeom prst="rect">
            <a:avLst/>
          </a:prstGeom>
        </p:spPr>
        <p:txBody>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mtClean="0"/>
              <a:t>What genes/proteins/comopunds do I want to measure in my experiment?</a:t>
            </a:r>
          </a:p>
          <a:p>
            <a:endParaRPr lang="en-US" smtClean="0"/>
          </a:p>
          <a:p>
            <a:r>
              <a:rPr lang="en-US" smtClean="0"/>
              <a:t>Get access to Ingenuity’s Knowledge Base:</a:t>
            </a:r>
          </a:p>
          <a:p>
            <a:pPr marL="285750" indent="-285750">
              <a:buFont typeface="Arial"/>
              <a:buChar char="•"/>
            </a:pPr>
            <a:r>
              <a:rPr lang="en-US" smtClean="0">
                <a:solidFill>
                  <a:schemeClr val="accent6">
                    <a:lumMod val="75000"/>
                  </a:schemeClr>
                </a:solidFill>
              </a:rPr>
              <a:t>Targets of toxicity: </a:t>
            </a:r>
            <a:r>
              <a:rPr lang="en-US" smtClean="0"/>
              <a:t>Which genes when </a:t>
            </a:r>
            <a:r>
              <a:rPr lang="en-US" i="1" smtClean="0"/>
              <a:t>decreased</a:t>
            </a:r>
            <a:r>
              <a:rPr lang="en-US" smtClean="0"/>
              <a:t> in activity </a:t>
            </a:r>
            <a:r>
              <a:rPr lang="en-US" i="1" smtClean="0"/>
              <a:t>increase</a:t>
            </a:r>
            <a:r>
              <a:rPr lang="en-US" smtClean="0"/>
              <a:t> </a:t>
            </a:r>
            <a:r>
              <a:rPr lang="en-US" i="1" smtClean="0"/>
              <a:t>liver cholestasis</a:t>
            </a:r>
            <a:r>
              <a:rPr lang="en-US" smtClean="0"/>
              <a:t>?  What types of [genetic] evidence support this?</a:t>
            </a:r>
          </a:p>
          <a:p>
            <a:pPr marL="285750" indent="-285750">
              <a:buFont typeface="Arial"/>
              <a:buChar char="•"/>
            </a:pPr>
            <a:r>
              <a:rPr lang="en-US" smtClean="0">
                <a:solidFill>
                  <a:srgbClr val="A8002D"/>
                </a:solidFill>
              </a:rPr>
              <a:t>Target discovery: </a:t>
            </a:r>
            <a:r>
              <a:rPr lang="en-US" smtClean="0"/>
              <a:t>What </a:t>
            </a:r>
            <a:r>
              <a:rPr lang="en-US" i="1" smtClean="0"/>
              <a:t>heterozygous knockouts</a:t>
            </a:r>
            <a:r>
              <a:rPr lang="en-US" smtClean="0"/>
              <a:t> in </a:t>
            </a:r>
            <a:r>
              <a:rPr lang="en-US" i="1" smtClean="0"/>
              <a:t>mouse</a:t>
            </a:r>
            <a:r>
              <a:rPr lang="en-US" smtClean="0"/>
              <a:t> can </a:t>
            </a:r>
            <a:r>
              <a:rPr lang="en-US" i="1" smtClean="0"/>
              <a:t>decrease</a:t>
            </a:r>
            <a:r>
              <a:rPr lang="en-US" smtClean="0"/>
              <a:t> </a:t>
            </a:r>
            <a:r>
              <a:rPr lang="en-US" i="1" smtClean="0"/>
              <a:t>asthma</a:t>
            </a:r>
            <a:r>
              <a:rPr lang="en-US" smtClean="0"/>
              <a:t>?</a:t>
            </a:r>
            <a:br>
              <a:rPr lang="en-US" smtClean="0"/>
            </a:br>
            <a:r>
              <a:rPr lang="en-US" smtClean="0"/>
              <a:t>Which drugs or which targets have been in late stage clinical trials or approved to decrease </a:t>
            </a:r>
            <a:r>
              <a:rPr lang="en-US" i="1" smtClean="0"/>
              <a:t>diabetes</a:t>
            </a:r>
            <a:r>
              <a:rPr lang="en-US" smtClean="0"/>
              <a:t>?</a:t>
            </a:r>
          </a:p>
          <a:p>
            <a:pPr marL="285750" indent="-285750">
              <a:buFont typeface="Arial"/>
              <a:buChar char="•"/>
            </a:pPr>
            <a:r>
              <a:rPr lang="en-US" smtClean="0">
                <a:solidFill>
                  <a:srgbClr val="A8002D"/>
                </a:solidFill>
              </a:rPr>
              <a:t>Biomarker research: </a:t>
            </a:r>
            <a:r>
              <a:rPr lang="en-US" smtClean="0"/>
              <a:t>Which genes are potential </a:t>
            </a:r>
            <a:r>
              <a:rPr lang="en-US" i="1" smtClean="0"/>
              <a:t>diagnosis OR prognosis</a:t>
            </a:r>
            <a:r>
              <a:rPr lang="en-US" smtClean="0"/>
              <a:t> biomarkers of </a:t>
            </a:r>
            <a:r>
              <a:rPr lang="en-US" i="1" smtClean="0"/>
              <a:t>breast cancer</a:t>
            </a:r>
            <a:r>
              <a:rPr lang="en-US" smtClean="0"/>
              <a:t> and are </a:t>
            </a:r>
            <a:r>
              <a:rPr lang="en-US" i="1" smtClean="0"/>
              <a:t>upregulated</a:t>
            </a:r>
            <a:r>
              <a:rPr lang="en-US" smtClean="0"/>
              <a:t> in breast cancer?</a:t>
            </a:r>
          </a:p>
          <a:p>
            <a:endParaRPr lang="en-US" dirty="0"/>
          </a:p>
        </p:txBody>
      </p:sp>
    </p:spTree>
    <p:extLst>
      <p:ext uri="{BB962C8B-B14F-4D97-AF65-F5344CB8AC3E}">
        <p14:creationId xmlns:p14="http://schemas.microsoft.com/office/powerpoint/2010/main" val="38535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1625600"/>
            <a:ext cx="9144000" cy="3583459"/>
          </a:xfrm>
          <a:prstGeom prst="rect">
            <a:avLst/>
          </a:prstGeom>
        </p:spPr>
      </p:pic>
      <p:sp>
        <p:nvSpPr>
          <p:cNvPr id="2" name="Title 1"/>
          <p:cNvSpPr>
            <a:spLocks noGrp="1"/>
          </p:cNvSpPr>
          <p:nvPr>
            <p:ph type="title"/>
          </p:nvPr>
        </p:nvSpPr>
        <p:spPr/>
        <p:txBody>
          <a:bodyPr/>
          <a:lstStyle/>
          <a:p>
            <a:r>
              <a:rPr lang="en-US" dirty="0" smtClean="0"/>
              <a:t>BioProfiler: Find, Filter and Explore </a:t>
            </a:r>
            <a:endParaRPr lang="en-US" dirty="0"/>
          </a:p>
        </p:txBody>
      </p:sp>
      <p:sp>
        <p:nvSpPr>
          <p:cNvPr id="4" name="Footer Placeholder 3"/>
          <p:cNvSpPr>
            <a:spLocks noGrp="1"/>
          </p:cNvSpPr>
          <p:nvPr>
            <p:ph type="ftr" sz="quarter" idx="11"/>
          </p:nvPr>
        </p:nvSpPr>
        <p:spPr/>
        <p:txBody>
          <a:bodyPr/>
          <a:lstStyle/>
          <a:p>
            <a:r>
              <a:rPr lang="en-GB" noProof="0" smtClean="0"/>
              <a:t>Ingenuity Pathway Analysis – Finding The Connections</a:t>
            </a:r>
            <a:endParaRPr lang="en-GB" noProof="0"/>
          </a:p>
        </p:txBody>
      </p:sp>
      <p:sp>
        <p:nvSpPr>
          <p:cNvPr id="12" name="Slide Number Placeholder 11"/>
          <p:cNvSpPr>
            <a:spLocks noGrp="1"/>
          </p:cNvSpPr>
          <p:nvPr>
            <p:ph type="sldNum" sz="quarter" idx="12"/>
          </p:nvPr>
        </p:nvSpPr>
        <p:spPr/>
        <p:txBody>
          <a:bodyPr/>
          <a:lstStyle/>
          <a:p>
            <a:fld id="{8D1E4346-5F76-40D0-9BC1-ECCF6BA4DB79}" type="slidenum">
              <a:rPr lang="en-GB" noProof="0" smtClean="0"/>
              <a:pPr/>
              <a:t>43</a:t>
            </a:fld>
            <a:endParaRPr lang="en-GB" noProof="0"/>
          </a:p>
        </p:txBody>
      </p:sp>
      <p:sp>
        <p:nvSpPr>
          <p:cNvPr id="17" name="Text Placeholder 16"/>
          <p:cNvSpPr>
            <a:spLocks noGrp="1"/>
          </p:cNvSpPr>
          <p:nvPr>
            <p:ph type="body" sz="quarter" idx="13"/>
          </p:nvPr>
        </p:nvSpPr>
        <p:spPr/>
        <p:txBody>
          <a:bodyPr/>
          <a:lstStyle/>
          <a:p>
            <a:endParaRPr lang="en-US"/>
          </a:p>
        </p:txBody>
      </p:sp>
      <p:grpSp>
        <p:nvGrpSpPr>
          <p:cNvPr id="16" name="Group 15"/>
          <p:cNvGrpSpPr/>
          <p:nvPr/>
        </p:nvGrpSpPr>
        <p:grpSpPr>
          <a:xfrm>
            <a:off x="6590500" y="1079886"/>
            <a:ext cx="2270970" cy="4967986"/>
            <a:chOff x="6590500" y="1079886"/>
            <a:chExt cx="2270970" cy="4967986"/>
          </a:xfrm>
        </p:grpSpPr>
        <p:pic>
          <p:nvPicPr>
            <p:cNvPr id="3" name="Picture 2"/>
            <p:cNvPicPr>
              <a:picLocks noChangeAspect="1"/>
            </p:cNvPicPr>
            <p:nvPr/>
          </p:nvPicPr>
          <p:blipFill rotWithShape="1">
            <a:blip r:embed="rId4"/>
            <a:srcRect l="1198" t="592"/>
            <a:stretch/>
          </p:blipFill>
          <p:spPr>
            <a:xfrm>
              <a:off x="7845378" y="1079886"/>
              <a:ext cx="1016092" cy="16295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5"/>
            <a:srcRect l="887" r="1003"/>
            <a:stretch/>
          </p:blipFill>
          <p:spPr>
            <a:xfrm>
              <a:off x="7343805" y="3071370"/>
              <a:ext cx="1454518" cy="158242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6"/>
            <a:srcRect l="1276" t="486"/>
            <a:stretch/>
          </p:blipFill>
          <p:spPr>
            <a:xfrm>
              <a:off x="6590500" y="1647524"/>
              <a:ext cx="992200" cy="1560830"/>
            </a:xfrm>
            <a:prstGeom prst="rect">
              <a:avLst/>
            </a:prstGeom>
            <a:ln>
              <a:solidFill>
                <a:schemeClr val="tx1">
                  <a:lumMod val="50000"/>
                  <a:lumOff val="50000"/>
                </a:schemeClr>
              </a:solidFill>
            </a:ln>
            <a:effectLst>
              <a:outerShdw blurRad="292100" dist="139700" dir="2700000" algn="tl" rotWithShape="0">
                <a:srgbClr val="333333">
                  <a:alpha val="65000"/>
                </a:srgbClr>
              </a:outerShdw>
            </a:effectLst>
          </p:spPr>
        </p:pic>
        <p:pic>
          <p:nvPicPr>
            <p:cNvPr id="10" name="Picture 9" descr="Screen Shot 2013-03-31 at 10.00.05 PM.png"/>
            <p:cNvPicPr>
              <a:picLocks noChangeAspect="1"/>
            </p:cNvPicPr>
            <p:nvPr/>
          </p:nvPicPr>
          <p:blipFill rotWithShape="1">
            <a:blip r:embed="rId7">
              <a:extLst>
                <a:ext uri="{28A0092B-C50C-407E-A947-70E740481C1C}">
                  <a14:useLocalDpi xmlns:a14="http://schemas.microsoft.com/office/drawing/2010/main" val="0"/>
                </a:ext>
              </a:extLst>
            </a:blip>
            <a:srcRect l="1704" t="957" r="-1" b="717"/>
            <a:stretch/>
          </p:blipFill>
          <p:spPr>
            <a:xfrm>
              <a:off x="6590500" y="4008121"/>
              <a:ext cx="955819" cy="1513840"/>
            </a:xfrm>
            <a:prstGeom prst="rect">
              <a:avLst/>
            </a:prstGeom>
            <a:ln>
              <a:noFill/>
            </a:ln>
            <a:effectLst>
              <a:outerShdw blurRad="292100" dist="139700" dir="2700000" algn="tl" rotWithShape="0">
                <a:srgbClr val="333333">
                  <a:alpha val="65000"/>
                </a:srgbClr>
              </a:outerShdw>
            </a:effectLst>
          </p:spPr>
        </p:pic>
        <p:pic>
          <p:nvPicPr>
            <p:cNvPr id="9" name="Picture 8" descr="Screen Shot 2013-03-31 at 9.59.44 PM.png"/>
            <p:cNvPicPr>
              <a:picLocks noChangeAspect="1"/>
            </p:cNvPicPr>
            <p:nvPr/>
          </p:nvPicPr>
          <p:blipFill rotWithShape="1">
            <a:blip r:embed="rId8">
              <a:extLst>
                <a:ext uri="{28A0092B-C50C-407E-A947-70E740481C1C}">
                  <a14:useLocalDpi xmlns:a14="http://schemas.microsoft.com/office/drawing/2010/main" val="0"/>
                </a:ext>
              </a:extLst>
            </a:blip>
            <a:srcRect l="1186" t="1150" b="-1"/>
            <a:stretch/>
          </p:blipFill>
          <p:spPr>
            <a:xfrm>
              <a:off x="7764987" y="4402587"/>
              <a:ext cx="1043733" cy="1645285"/>
            </a:xfrm>
            <a:prstGeom prst="rect">
              <a:avLst/>
            </a:prstGeom>
            <a:ln>
              <a:noFill/>
            </a:ln>
            <a:effectLst>
              <a:outerShdw blurRad="292100" dist="139700" dir="2700000" algn="tl" rotWithShape="0">
                <a:srgbClr val="333333">
                  <a:alpha val="65000"/>
                </a:srgbClr>
              </a:outerShdw>
            </a:effectLst>
          </p:spPr>
        </p:pic>
      </p:grpSp>
      <p:grpSp>
        <p:nvGrpSpPr>
          <p:cNvPr id="18" name="Group 17"/>
          <p:cNvGrpSpPr/>
          <p:nvPr/>
        </p:nvGrpSpPr>
        <p:grpSpPr>
          <a:xfrm>
            <a:off x="1691600" y="2204830"/>
            <a:ext cx="2592360" cy="2952410"/>
            <a:chOff x="1691600" y="2204830"/>
            <a:chExt cx="2592360" cy="2952410"/>
          </a:xfrm>
        </p:grpSpPr>
        <p:sp>
          <p:nvSpPr>
            <p:cNvPr id="13" name="Rounded Rectangle 12"/>
            <p:cNvSpPr/>
            <p:nvPr/>
          </p:nvSpPr>
          <p:spPr>
            <a:xfrm>
              <a:off x="1691600" y="2204830"/>
              <a:ext cx="1224170" cy="2952410"/>
            </a:xfrm>
            <a:prstGeom prst="round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2915770" y="2204830"/>
              <a:ext cx="1368190" cy="2952410"/>
            </a:xfrm>
            <a:prstGeom prst="round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6490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BioProfiler: Find, Filter and Explore </a:t>
            </a:r>
            <a:endParaRPr lang="en-US" dirty="0"/>
          </a:p>
        </p:txBody>
      </p:sp>
      <p:sp>
        <p:nvSpPr>
          <p:cNvPr id="4" name="Footer Placeholder 3"/>
          <p:cNvSpPr>
            <a:spLocks noGrp="1"/>
          </p:cNvSpPr>
          <p:nvPr>
            <p:ph type="ftr" sz="quarter" idx="11"/>
          </p:nvPr>
        </p:nvSpPr>
        <p:spPr/>
        <p:txBody>
          <a:bodyPr/>
          <a:lstStyle/>
          <a:p>
            <a:r>
              <a:rPr lang="en-GB" noProof="0" smtClean="0"/>
              <a:t>Ingenuity Pathway Analysis – Finding The Connections</a:t>
            </a:r>
            <a:endParaRPr lang="en-GB" noProof="0"/>
          </a:p>
        </p:txBody>
      </p:sp>
      <p:sp>
        <p:nvSpPr>
          <p:cNvPr id="12" name="Slide Number Placeholder 11"/>
          <p:cNvSpPr>
            <a:spLocks noGrp="1"/>
          </p:cNvSpPr>
          <p:nvPr>
            <p:ph type="sldNum" sz="quarter" idx="12"/>
          </p:nvPr>
        </p:nvSpPr>
        <p:spPr/>
        <p:txBody>
          <a:bodyPr/>
          <a:lstStyle/>
          <a:p>
            <a:fld id="{8D1E4346-5F76-40D0-9BC1-ECCF6BA4DB79}" type="slidenum">
              <a:rPr lang="en-GB" noProof="0" smtClean="0"/>
              <a:pPr/>
              <a:t>44</a:t>
            </a:fld>
            <a:endParaRPr lang="en-GB" noProof="0"/>
          </a:p>
        </p:txBody>
      </p:sp>
      <p:pic>
        <p:nvPicPr>
          <p:cNvPr id="7" name="Picture 6"/>
          <p:cNvPicPr>
            <a:picLocks noChangeAspect="1"/>
          </p:cNvPicPr>
          <p:nvPr/>
        </p:nvPicPr>
        <p:blipFill>
          <a:blip r:embed="rId3"/>
          <a:stretch>
            <a:fillRect/>
          </a:stretch>
        </p:blipFill>
        <p:spPr>
          <a:xfrm>
            <a:off x="0" y="1790700"/>
            <a:ext cx="9144000" cy="3260035"/>
          </a:xfrm>
          <a:prstGeom prst="rect">
            <a:avLst/>
          </a:prstGeom>
        </p:spPr>
      </p:pic>
      <p:sp>
        <p:nvSpPr>
          <p:cNvPr id="13" name="Rounded Rectangle 12"/>
          <p:cNvSpPr/>
          <p:nvPr/>
        </p:nvSpPr>
        <p:spPr>
          <a:xfrm>
            <a:off x="0" y="1992821"/>
            <a:ext cx="936721" cy="212009"/>
          </a:xfrm>
          <a:prstGeom prst="round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ounded Rectangle 13"/>
          <p:cNvSpPr/>
          <p:nvPr/>
        </p:nvSpPr>
        <p:spPr>
          <a:xfrm>
            <a:off x="1751548" y="1992506"/>
            <a:ext cx="1368190" cy="300214"/>
          </a:xfrm>
          <a:prstGeom prst="roundRect">
            <a:avLst/>
          </a:prstGeom>
          <a:noFill/>
          <a:ln w="38100" cmpd="sng">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18217" y="2346274"/>
            <a:ext cx="3665743" cy="3883750"/>
          </a:xfrm>
          <a:prstGeom prst="rect">
            <a:avLst/>
          </a:prstGeom>
          <a:ln>
            <a:solidFill>
              <a:srgbClr val="1B3067"/>
            </a:solidFill>
          </a:ln>
        </p:spPr>
      </p:pic>
      <p:pic>
        <p:nvPicPr>
          <p:cNvPr id="15" name="Picture 14"/>
          <p:cNvPicPr>
            <a:picLocks noChangeAspect="1"/>
          </p:cNvPicPr>
          <p:nvPr/>
        </p:nvPicPr>
        <p:blipFill>
          <a:blip r:embed="rId5"/>
          <a:stretch>
            <a:fillRect/>
          </a:stretch>
        </p:blipFill>
        <p:spPr>
          <a:xfrm>
            <a:off x="2895634" y="2204830"/>
            <a:ext cx="5104273" cy="4282108"/>
          </a:xfrm>
          <a:prstGeom prst="rect">
            <a:avLst/>
          </a:prstGeom>
          <a:ln>
            <a:solidFill>
              <a:srgbClr val="1B3067"/>
            </a:solidFill>
          </a:ln>
        </p:spPr>
      </p:pic>
    </p:spTree>
    <p:extLst>
      <p:ext uri="{BB962C8B-B14F-4D97-AF65-F5344CB8AC3E}">
        <p14:creationId xmlns:p14="http://schemas.microsoft.com/office/powerpoint/2010/main" val="204535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nodeType="clickEffect">
                                  <p:stCondLst>
                                    <p:cond delay="0"/>
                                  </p:stCondLst>
                                  <p:childTnLst>
                                    <p:animEffect transition="out" filter="blinds(horizontal)">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Geneva" charset="0"/>
              </a:rPr>
              <a:t>Causal Networks- Advanced Analytics</a:t>
            </a:r>
            <a:endParaRPr lang="en-US" dirty="0"/>
          </a:p>
        </p:txBody>
      </p:sp>
      <p:sp>
        <p:nvSpPr>
          <p:cNvPr id="39" name="Text Placeholder 38"/>
          <p:cNvSpPr>
            <a:spLocks noGrp="1"/>
          </p:cNvSpPr>
          <p:nvPr>
            <p:ph type="body" sz="quarter" idx="13"/>
          </p:nvPr>
        </p:nvSpPr>
        <p:spPr/>
        <p:txBody>
          <a:bodyPr/>
          <a:lstStyle/>
          <a:p>
            <a:r>
              <a:rPr lang="en-US" dirty="0" smtClean="0">
                <a:latin typeface="Arial" charset="0"/>
                <a:ea typeface="Geneva" charset="0"/>
              </a:rPr>
              <a:t>Identify likely, relevant root regulators</a:t>
            </a:r>
            <a:endParaRPr lang="en-US"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18981"/>
            <a:ext cx="9144000" cy="2863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049655" y="1535430"/>
            <a:ext cx="1030605" cy="21336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721653" y="3440491"/>
            <a:ext cx="4400550" cy="2926081"/>
            <a:chOff x="5646420" y="2983229"/>
            <a:chExt cx="4400550" cy="2926081"/>
          </a:xfrm>
        </p:grpSpPr>
        <p:sp>
          <p:nvSpPr>
            <p:cNvPr id="3" name="Rectangle 2"/>
            <p:cNvSpPr/>
            <p:nvPr/>
          </p:nvSpPr>
          <p:spPr>
            <a:xfrm>
              <a:off x="5646420" y="2983229"/>
              <a:ext cx="4400550" cy="2926081"/>
            </a:xfrm>
            <a:prstGeom prst="rect">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781675" y="3136504"/>
              <a:ext cx="4177343" cy="2494316"/>
              <a:chOff x="1049655" y="3810764"/>
              <a:chExt cx="4177343" cy="2494316"/>
            </a:xfrm>
          </p:grpSpPr>
          <p:grpSp>
            <p:nvGrpSpPr>
              <p:cNvPr id="6" name="Group 5"/>
              <p:cNvGrpSpPr/>
              <p:nvPr/>
            </p:nvGrpSpPr>
            <p:grpSpPr>
              <a:xfrm>
                <a:off x="1049655" y="3810764"/>
                <a:ext cx="2280684" cy="2494316"/>
                <a:chOff x="5647781" y="1861784"/>
                <a:chExt cx="2280684" cy="2494316"/>
              </a:xfrm>
            </p:grpSpPr>
            <p:sp>
              <p:nvSpPr>
                <p:cNvPr id="7" name="Oval 6"/>
                <p:cNvSpPr/>
                <p:nvPr/>
              </p:nvSpPr>
              <p:spPr>
                <a:xfrm>
                  <a:off x="6561589" y="2222500"/>
                  <a:ext cx="458355" cy="433630"/>
                </a:xfrm>
                <a:prstGeom prst="ellipse">
                  <a:avLst/>
                </a:prstGeom>
                <a:solidFill>
                  <a:srgbClr val="FF9900"/>
                </a:solidFill>
              </p:spPr>
              <p:style>
                <a:lnRef idx="1">
                  <a:schemeClr val="accent4"/>
                </a:lnRef>
                <a:fillRef idx="2">
                  <a:schemeClr val="accent4"/>
                </a:fillRef>
                <a:effectRef idx="1">
                  <a:schemeClr val="accent4"/>
                </a:effectRef>
                <a:fontRef idx="minor">
                  <a:schemeClr val="dk1"/>
                </a:fontRef>
              </p:style>
              <p:txBody>
                <a:bodyPr lIns="0" tIns="0" rIns="0" bIns="0" rtlCol="0" anchor="ctr"/>
                <a:lstStyle/>
                <a:p>
                  <a:pPr algn="ctr"/>
                  <a:endParaRPr lang="en-US" sz="2000" dirty="0">
                    <a:solidFill>
                      <a:srgbClr val="000000"/>
                    </a:solidFill>
                  </a:endParaRPr>
                </a:p>
              </p:txBody>
            </p:sp>
            <p:sp>
              <p:nvSpPr>
                <p:cNvPr id="8" name="Oval 7"/>
                <p:cNvSpPr/>
                <p:nvPr/>
              </p:nvSpPr>
              <p:spPr>
                <a:xfrm>
                  <a:off x="5647781" y="4159950"/>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a:off x="5993339" y="4159950"/>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6338897" y="4159950"/>
                  <a:ext cx="207335" cy="196150"/>
                </a:xfrm>
                <a:prstGeom prst="ellipse">
                  <a:avLst/>
                </a:prstGeom>
                <a:solidFill>
                  <a:srgbClr val="FF0000"/>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1" name="Oval 10"/>
                <p:cNvSpPr/>
                <p:nvPr/>
              </p:nvSpPr>
              <p:spPr>
                <a:xfrm>
                  <a:off x="6684455" y="4159950"/>
                  <a:ext cx="207335" cy="196150"/>
                </a:xfrm>
                <a:prstGeom prst="ellipse">
                  <a:avLst/>
                </a:prstGeom>
                <a:solidFill>
                  <a:srgbClr val="54B847"/>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2" name="Oval 11"/>
                <p:cNvSpPr/>
                <p:nvPr/>
              </p:nvSpPr>
              <p:spPr>
                <a:xfrm>
                  <a:off x="7030014" y="4159950"/>
                  <a:ext cx="207335" cy="196150"/>
                </a:xfrm>
                <a:prstGeom prst="ellipse">
                  <a:avLst/>
                </a:prstGeom>
                <a:solidFill>
                  <a:srgbClr val="54B847"/>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3" name="Oval 12"/>
                <p:cNvSpPr/>
                <p:nvPr/>
              </p:nvSpPr>
              <p:spPr>
                <a:xfrm>
                  <a:off x="7375572" y="4159950"/>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4" name="Oval 13"/>
                <p:cNvSpPr/>
                <p:nvPr/>
              </p:nvSpPr>
              <p:spPr>
                <a:xfrm>
                  <a:off x="7721130" y="4159950"/>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5" name="TextBox 14"/>
                <p:cNvSpPr txBox="1"/>
                <p:nvPr/>
              </p:nvSpPr>
              <p:spPr>
                <a:xfrm>
                  <a:off x="5806030" y="1861784"/>
                  <a:ext cx="1996059" cy="400110"/>
                </a:xfrm>
                <a:prstGeom prst="rect">
                  <a:avLst/>
                </a:prstGeom>
                <a:noFill/>
              </p:spPr>
              <p:txBody>
                <a:bodyPr wrap="none" rtlCol="0">
                  <a:spAutoFit/>
                </a:bodyPr>
                <a:lstStyle/>
                <a:p>
                  <a:r>
                    <a:rPr lang="en-US" sz="2000" dirty="0" smtClean="0"/>
                    <a:t>Causal Network</a:t>
                  </a:r>
                  <a:endParaRPr lang="en-US" sz="2000" dirty="0"/>
                </a:p>
              </p:txBody>
            </p:sp>
            <p:grpSp>
              <p:nvGrpSpPr>
                <p:cNvPr id="16" name="Group 15"/>
                <p:cNvGrpSpPr/>
                <p:nvPr/>
              </p:nvGrpSpPr>
              <p:grpSpPr>
                <a:xfrm>
                  <a:off x="5751448" y="2656130"/>
                  <a:ext cx="2073350" cy="1532545"/>
                  <a:chOff x="4815958" y="2656130"/>
                  <a:chExt cx="2073350" cy="1532545"/>
                </a:xfrm>
              </p:grpSpPr>
              <p:cxnSp>
                <p:nvCxnSpPr>
                  <p:cNvPr id="17" name="Straight Arrow Connector 16"/>
                  <p:cNvCxnSpPr>
                    <a:endCxn id="18" idx="0"/>
                  </p:cNvCxnSpPr>
                  <p:nvPr/>
                </p:nvCxnSpPr>
                <p:spPr>
                  <a:xfrm flipH="1">
                    <a:off x="5357333" y="2656130"/>
                    <a:ext cx="457672" cy="610245"/>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5196072" y="3266375"/>
                    <a:ext cx="322521" cy="305123"/>
                  </a:xfrm>
                  <a:prstGeom prst="ellipse">
                    <a:avLst/>
                  </a:prstGeom>
                  <a:noFill/>
                  <a:ln>
                    <a:solidFill>
                      <a:schemeClr val="bg1">
                        <a:lumMod val="6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FFFFFF"/>
                      </a:solidFill>
                    </a:endParaRPr>
                  </a:p>
                </p:txBody>
              </p:sp>
              <p:sp>
                <p:nvSpPr>
                  <p:cNvPr id="19" name="Oval 18"/>
                  <p:cNvSpPr/>
                  <p:nvPr/>
                </p:nvSpPr>
                <p:spPr>
                  <a:xfrm>
                    <a:off x="5778500" y="3279075"/>
                    <a:ext cx="322521" cy="305123"/>
                  </a:xfrm>
                  <a:prstGeom prst="ellipse">
                    <a:avLst/>
                  </a:prstGeom>
                  <a:noFill/>
                  <a:ln>
                    <a:solidFill>
                      <a:schemeClr val="bg1">
                        <a:lumMod val="6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FFFFFF"/>
                      </a:solidFill>
                    </a:endParaRPr>
                  </a:p>
                </p:txBody>
              </p:sp>
              <p:cxnSp>
                <p:nvCxnSpPr>
                  <p:cNvPr id="20" name="Straight Arrow Connector 19"/>
                  <p:cNvCxnSpPr>
                    <a:endCxn id="19" idx="0"/>
                  </p:cNvCxnSpPr>
                  <p:nvPr/>
                </p:nvCxnSpPr>
                <p:spPr>
                  <a:xfrm>
                    <a:off x="5855277" y="2656130"/>
                    <a:ext cx="84484" cy="622945"/>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8" idx="4"/>
                  </p:cNvCxnSpPr>
                  <p:nvPr/>
                </p:nvCxnSpPr>
                <p:spPr>
                  <a:xfrm flipH="1">
                    <a:off x="4815958" y="3571498"/>
                    <a:ext cx="541374"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8" idx="4"/>
                  </p:cNvCxnSpPr>
                  <p:nvPr/>
                </p:nvCxnSpPr>
                <p:spPr>
                  <a:xfrm flipH="1">
                    <a:off x="5161517" y="3571498"/>
                    <a:ext cx="195816"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18" idx="4"/>
                  </p:cNvCxnSpPr>
                  <p:nvPr/>
                </p:nvCxnSpPr>
                <p:spPr>
                  <a:xfrm>
                    <a:off x="5357333" y="3571498"/>
                    <a:ext cx="149742"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8" idx="4"/>
                  </p:cNvCxnSpPr>
                  <p:nvPr/>
                </p:nvCxnSpPr>
                <p:spPr>
                  <a:xfrm>
                    <a:off x="5357333" y="3571498"/>
                    <a:ext cx="421996" cy="6171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19" idx="4"/>
                  </p:cNvCxnSpPr>
                  <p:nvPr/>
                </p:nvCxnSpPr>
                <p:spPr>
                  <a:xfrm flipH="1">
                    <a:off x="5852633" y="3584198"/>
                    <a:ext cx="87128" cy="5757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9" idx="4"/>
                  </p:cNvCxnSpPr>
                  <p:nvPr/>
                </p:nvCxnSpPr>
                <p:spPr>
                  <a:xfrm>
                    <a:off x="5939761" y="3584198"/>
                    <a:ext cx="220330"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27" name="Oval 26"/>
                  <p:cNvSpPr/>
                  <p:nvPr/>
                </p:nvSpPr>
                <p:spPr>
                  <a:xfrm>
                    <a:off x="6261100" y="3304475"/>
                    <a:ext cx="322521" cy="305123"/>
                  </a:xfrm>
                  <a:prstGeom prst="ellipse">
                    <a:avLst/>
                  </a:prstGeom>
                  <a:noFill/>
                  <a:ln>
                    <a:solidFill>
                      <a:schemeClr val="bg1">
                        <a:lumMod val="65000"/>
                      </a:schemeClr>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rgbClr val="FFFFFF"/>
                      </a:solidFill>
                    </a:endParaRPr>
                  </a:p>
                </p:txBody>
              </p:sp>
              <p:cxnSp>
                <p:nvCxnSpPr>
                  <p:cNvPr id="28" name="Straight Arrow Connector 27"/>
                  <p:cNvCxnSpPr>
                    <a:endCxn id="27" idx="0"/>
                  </p:cNvCxnSpPr>
                  <p:nvPr/>
                </p:nvCxnSpPr>
                <p:spPr>
                  <a:xfrm>
                    <a:off x="5855277" y="2656130"/>
                    <a:ext cx="567084" cy="648345"/>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7" idx="4"/>
                  </p:cNvCxnSpPr>
                  <p:nvPr/>
                </p:nvCxnSpPr>
                <p:spPr>
                  <a:xfrm>
                    <a:off x="6422361" y="3609598"/>
                    <a:ext cx="121389" cy="5503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7" idx="4"/>
                  </p:cNvCxnSpPr>
                  <p:nvPr/>
                </p:nvCxnSpPr>
                <p:spPr>
                  <a:xfrm>
                    <a:off x="6422361" y="3609598"/>
                    <a:ext cx="466947" cy="5503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31" name="Group 30"/>
              <p:cNvGrpSpPr/>
              <p:nvPr/>
            </p:nvGrpSpPr>
            <p:grpSpPr>
              <a:xfrm>
                <a:off x="2438385" y="4315023"/>
                <a:ext cx="2788613" cy="900332"/>
                <a:chOff x="6084454" y="2269066"/>
                <a:chExt cx="2788613" cy="900332"/>
              </a:xfrm>
            </p:grpSpPr>
            <p:sp>
              <p:nvSpPr>
                <p:cNvPr id="32" name="Rounded Rectangle 31"/>
                <p:cNvSpPr/>
                <p:nvPr/>
              </p:nvSpPr>
              <p:spPr>
                <a:xfrm>
                  <a:off x="7086600" y="2269066"/>
                  <a:ext cx="761999" cy="270934"/>
                </a:xfrm>
                <a:prstGeom prst="roundRect">
                  <a:avLst/>
                </a:prstGeom>
                <a:solidFill>
                  <a:srgbClr val="D4F0FF"/>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dirty="0" smtClean="0">
                      <a:solidFill>
                        <a:schemeClr val="tx1"/>
                      </a:solidFill>
                    </a:rPr>
                    <a:t> Scoring</a:t>
                  </a:r>
                  <a:endParaRPr lang="en-US" sz="1400" dirty="0">
                    <a:solidFill>
                      <a:schemeClr val="tx1"/>
                    </a:solidFill>
                  </a:endParaRPr>
                </a:p>
              </p:txBody>
            </p:sp>
            <p:cxnSp>
              <p:nvCxnSpPr>
                <p:cNvPr id="33" name="Straight Arrow Connector 32"/>
                <p:cNvCxnSpPr>
                  <a:endCxn id="34" idx="1"/>
                </p:cNvCxnSpPr>
                <p:nvPr/>
              </p:nvCxnSpPr>
              <p:spPr>
                <a:xfrm>
                  <a:off x="6084454" y="2427958"/>
                  <a:ext cx="1002146" cy="418275"/>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086600" y="2523067"/>
                  <a:ext cx="1786467" cy="646331"/>
                </a:xfrm>
                <a:prstGeom prst="rect">
                  <a:avLst/>
                </a:prstGeom>
                <a:solidFill>
                  <a:schemeClr val="accent4">
                    <a:lumMod val="40000"/>
                    <a:lumOff val="60000"/>
                  </a:schemeClr>
                </a:solidFill>
                <a:effectLst>
                  <a:outerShdw blurRad="50800" dist="38100" dir="2700000" algn="tl" rotWithShape="0">
                    <a:srgbClr val="000000">
                      <a:alpha val="43000"/>
                    </a:srgbClr>
                  </a:outerShdw>
                </a:effectLst>
              </p:spPr>
              <p:txBody>
                <a:bodyPr wrap="square" rtlCol="0">
                  <a:spAutoFit/>
                </a:bodyPr>
                <a:lstStyle/>
                <a:p>
                  <a:r>
                    <a:rPr lang="en-US" sz="1200" dirty="0" smtClean="0"/>
                    <a:t>Casual connection to disease, function, or gene of interest</a:t>
                  </a:r>
                  <a:endParaRPr lang="en-US" sz="1200" dirty="0"/>
                </a:p>
              </p:txBody>
            </p:sp>
          </p:grpSp>
        </p:grpSp>
      </p:grpSp>
      <p:sp>
        <p:nvSpPr>
          <p:cNvPr id="38" name="Rectangle 37"/>
          <p:cNvSpPr/>
          <p:nvPr/>
        </p:nvSpPr>
        <p:spPr>
          <a:xfrm>
            <a:off x="36606" y="2933700"/>
            <a:ext cx="9107394" cy="21336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455" y="2461459"/>
            <a:ext cx="6162675" cy="399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ounded Rectangular Callout 35"/>
          <p:cNvSpPr/>
          <p:nvPr/>
        </p:nvSpPr>
        <p:spPr>
          <a:xfrm>
            <a:off x="7120890" y="1327871"/>
            <a:ext cx="1920240" cy="429809"/>
          </a:xfrm>
          <a:prstGeom prst="wedgeRoundRectCallout">
            <a:avLst>
              <a:gd name="adj1" fmla="val -601"/>
              <a:gd name="adj2" fmla="val 130460"/>
              <a:gd name="adj3" fmla="val 16667"/>
            </a:avLst>
          </a:prstGeom>
          <a:solidFill>
            <a:srgbClr val="879FDF"/>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t>Oxidation of lipid</a:t>
            </a:r>
            <a:endParaRPr lang="en-US" sz="1600" i="1" dirty="0"/>
          </a:p>
        </p:txBody>
      </p:sp>
      <p:sp>
        <p:nvSpPr>
          <p:cNvPr id="41" name="Rounded Rectangular Callout 40"/>
          <p:cNvSpPr/>
          <p:nvPr/>
        </p:nvSpPr>
        <p:spPr>
          <a:xfrm>
            <a:off x="5050790" y="1327871"/>
            <a:ext cx="1920240" cy="429809"/>
          </a:xfrm>
          <a:prstGeom prst="wedgeRoundRectCallout">
            <a:avLst>
              <a:gd name="adj1" fmla="val 41065"/>
              <a:gd name="adj2" fmla="val 160008"/>
              <a:gd name="adj3" fmla="val 16667"/>
            </a:avLst>
          </a:prstGeom>
          <a:solidFill>
            <a:schemeClr val="accent1">
              <a:lumMod val="40000"/>
              <a:lumOff val="6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i="1" dirty="0" smtClean="0"/>
              <a:t>Causal Network</a:t>
            </a:r>
            <a:endParaRPr lang="en-US" sz="1600" i="1" dirty="0"/>
          </a:p>
        </p:txBody>
      </p:sp>
      <p:sp>
        <p:nvSpPr>
          <p:cNvPr id="37" name="Rectangle 36"/>
          <p:cNvSpPr/>
          <p:nvPr/>
        </p:nvSpPr>
        <p:spPr>
          <a:xfrm>
            <a:off x="0" y="6376151"/>
            <a:ext cx="2055819" cy="276999"/>
          </a:xfrm>
          <a:prstGeom prst="rect">
            <a:avLst/>
          </a:prstGeom>
        </p:spPr>
        <p:txBody>
          <a:bodyPr wrap="none">
            <a:spAutoFit/>
          </a:bodyPr>
          <a:lstStyle/>
          <a:p>
            <a:r>
              <a:rPr lang="en-US" sz="1200" dirty="0"/>
              <a:t>*Available at additional cost</a:t>
            </a:r>
          </a:p>
        </p:txBody>
      </p:sp>
      <p:sp>
        <p:nvSpPr>
          <p:cNvPr id="43"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44"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45</a:t>
            </a:fld>
            <a:endParaRPr lang="en-GB"/>
          </a:p>
        </p:txBody>
      </p:sp>
    </p:spTree>
    <p:extLst>
      <p:ext uri="{BB962C8B-B14F-4D97-AF65-F5344CB8AC3E}">
        <p14:creationId xmlns:p14="http://schemas.microsoft.com/office/powerpoint/2010/main" val="216877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6" grpId="0" animBg="1"/>
      <p:bldP spid="4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5"/>
          <p:cNvSpPr>
            <a:spLocks noGrp="1"/>
          </p:cNvSpPr>
          <p:nvPr>
            <p:ph type="title"/>
          </p:nvPr>
        </p:nvSpPr>
        <p:spPr/>
        <p:txBody>
          <a:bodyPr/>
          <a:lstStyle/>
          <a:p>
            <a:r>
              <a:rPr lang="en-US" dirty="0" smtClean="0">
                <a:ea typeface="Geneva" charset="0"/>
              </a:rPr>
              <a:t>Upstream Analysis</a:t>
            </a:r>
            <a:endParaRPr lang="en-US" sz="2400" i="1" dirty="0">
              <a:ea typeface="Geneva" charset="0"/>
            </a:endParaRPr>
          </a:p>
        </p:txBody>
      </p:sp>
      <p:sp>
        <p:nvSpPr>
          <p:cNvPr id="5" name="Footer Placeholder 4"/>
          <p:cNvSpPr>
            <a:spLocks noGrp="1"/>
          </p:cNvSpPr>
          <p:nvPr>
            <p:ph type="ftr" sz="quarter" idx="11"/>
          </p:nvPr>
        </p:nvSpPr>
        <p:spPr/>
        <p:txBody>
          <a:bodyPr/>
          <a:lstStyle/>
          <a:p>
            <a:r>
              <a:rPr lang="en-GB" noProof="0" smtClean="0"/>
              <a:t>Ingenuity Pathway Analysis – Finding The Connections</a:t>
            </a:r>
            <a:endParaRPr lang="en-GB" noProof="0"/>
          </a:p>
        </p:txBody>
      </p:sp>
      <p:sp>
        <p:nvSpPr>
          <p:cNvPr id="6" name="Slide Number Placeholder 5"/>
          <p:cNvSpPr>
            <a:spLocks noGrp="1"/>
          </p:cNvSpPr>
          <p:nvPr>
            <p:ph type="sldNum" sz="quarter" idx="12"/>
          </p:nvPr>
        </p:nvSpPr>
        <p:spPr/>
        <p:txBody>
          <a:bodyPr/>
          <a:lstStyle/>
          <a:p>
            <a:fld id="{8D1E4346-5F76-40D0-9BC1-ECCF6BA4DB79}" type="slidenum">
              <a:rPr lang="en-GB" noProof="0" smtClean="0"/>
              <a:pPr/>
              <a:t>46</a:t>
            </a:fld>
            <a:endParaRPr lang="en-GB" noProof="0"/>
          </a:p>
        </p:txBody>
      </p:sp>
      <p:sp>
        <p:nvSpPr>
          <p:cNvPr id="7" name="Text Placeholder 6"/>
          <p:cNvSpPr>
            <a:spLocks noGrp="1"/>
          </p:cNvSpPr>
          <p:nvPr>
            <p:ph type="body" sz="quarter" idx="13"/>
          </p:nvPr>
        </p:nvSpPr>
        <p:spPr/>
        <p:txBody>
          <a:bodyPr/>
          <a:lstStyle/>
          <a:p>
            <a:r>
              <a:rPr lang="en-US" dirty="0" smtClean="0"/>
              <a:t>Power </a:t>
            </a:r>
            <a:r>
              <a:rPr lang="en-US" dirty="0"/>
              <a:t>to explain expression changes</a:t>
            </a:r>
          </a:p>
        </p:txBody>
      </p:sp>
      <p:sp>
        <p:nvSpPr>
          <p:cNvPr id="137" name="TextBox 136"/>
          <p:cNvSpPr txBox="1"/>
          <p:nvPr/>
        </p:nvSpPr>
        <p:spPr>
          <a:xfrm>
            <a:off x="524490" y="1225374"/>
            <a:ext cx="2365627" cy="369332"/>
          </a:xfrm>
          <a:prstGeom prst="rect">
            <a:avLst/>
          </a:prstGeom>
          <a:noFill/>
        </p:spPr>
        <p:txBody>
          <a:bodyPr wrap="none" rtlCol="0">
            <a:spAutoFit/>
          </a:bodyPr>
          <a:lstStyle/>
          <a:p>
            <a:r>
              <a:rPr lang="en-US" sz="1800" dirty="0" smtClean="0"/>
              <a:t>Upstream Regulators</a:t>
            </a:r>
            <a:endParaRPr lang="en-US" sz="1800" dirty="0"/>
          </a:p>
        </p:txBody>
      </p:sp>
      <p:sp>
        <p:nvSpPr>
          <p:cNvPr id="138" name="Oval 137"/>
          <p:cNvSpPr/>
          <p:nvPr/>
        </p:nvSpPr>
        <p:spPr>
          <a:xfrm>
            <a:off x="1382621" y="1758774"/>
            <a:ext cx="438002" cy="394023"/>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rtlCol="0" anchor="ctr"/>
          <a:lstStyle/>
          <a:p>
            <a:pPr algn="ctr"/>
            <a:r>
              <a:rPr lang="en-US" sz="2000" dirty="0" smtClean="0">
                <a:solidFill>
                  <a:srgbClr val="000000"/>
                </a:solidFill>
              </a:rPr>
              <a:t>A</a:t>
            </a:r>
            <a:endParaRPr lang="en-US" sz="2000" dirty="0">
              <a:solidFill>
                <a:srgbClr val="000000"/>
              </a:solidFill>
            </a:endParaRPr>
          </a:p>
        </p:txBody>
      </p:sp>
      <p:sp>
        <p:nvSpPr>
          <p:cNvPr id="139" name="Oval 138"/>
          <p:cNvSpPr/>
          <p:nvPr/>
        </p:nvSpPr>
        <p:spPr>
          <a:xfrm>
            <a:off x="1014320" y="2741249"/>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40" name="Oval 139"/>
          <p:cNvSpPr/>
          <p:nvPr/>
        </p:nvSpPr>
        <p:spPr>
          <a:xfrm>
            <a:off x="1359878" y="2741249"/>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41" name="Oval 140"/>
          <p:cNvSpPr/>
          <p:nvPr/>
        </p:nvSpPr>
        <p:spPr>
          <a:xfrm>
            <a:off x="1705436" y="2741249"/>
            <a:ext cx="207335" cy="196150"/>
          </a:xfrm>
          <a:prstGeom prst="ellipse">
            <a:avLst/>
          </a:prstGeom>
          <a:solidFill>
            <a:srgbClr val="FF0000"/>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cxnSp>
        <p:nvCxnSpPr>
          <p:cNvPr id="142" name="Straight Arrow Connector 141"/>
          <p:cNvCxnSpPr>
            <a:stCxn id="138" idx="4"/>
            <a:endCxn id="139" idx="0"/>
          </p:cNvCxnSpPr>
          <p:nvPr/>
        </p:nvCxnSpPr>
        <p:spPr>
          <a:xfrm flipH="1">
            <a:off x="1117988" y="2152797"/>
            <a:ext cx="483634" cy="5884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38" idx="4"/>
            <a:endCxn id="140" idx="0"/>
          </p:cNvCxnSpPr>
          <p:nvPr/>
        </p:nvCxnSpPr>
        <p:spPr>
          <a:xfrm flipH="1">
            <a:off x="1463546" y="2152797"/>
            <a:ext cx="138076" cy="5884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138" idx="4"/>
            <a:endCxn id="141" idx="0"/>
          </p:cNvCxnSpPr>
          <p:nvPr/>
        </p:nvCxnSpPr>
        <p:spPr>
          <a:xfrm>
            <a:off x="1601622" y="2152797"/>
            <a:ext cx="207482" cy="5884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a:stCxn id="138" idx="4"/>
          </p:cNvCxnSpPr>
          <p:nvPr/>
        </p:nvCxnSpPr>
        <p:spPr>
          <a:xfrm>
            <a:off x="1601622" y="2152797"/>
            <a:ext cx="479736" cy="6171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2030320" y="2723974"/>
            <a:ext cx="207335" cy="196150"/>
          </a:xfrm>
          <a:prstGeom prst="ellipse">
            <a:avLst/>
          </a:prstGeom>
          <a:solidFill>
            <a:srgbClr val="54B847"/>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48" name="TextBox 147"/>
          <p:cNvSpPr txBox="1"/>
          <p:nvPr/>
        </p:nvSpPr>
        <p:spPr>
          <a:xfrm>
            <a:off x="624467" y="2964692"/>
            <a:ext cx="2107079" cy="307777"/>
          </a:xfrm>
          <a:prstGeom prst="rect">
            <a:avLst/>
          </a:prstGeom>
          <a:noFill/>
        </p:spPr>
        <p:txBody>
          <a:bodyPr wrap="square" rtlCol="0">
            <a:spAutoFit/>
          </a:bodyPr>
          <a:lstStyle/>
          <a:p>
            <a:r>
              <a:rPr lang="en-US" sz="1400" dirty="0" smtClean="0"/>
              <a:t>Targets in the dataset</a:t>
            </a:r>
            <a:endParaRPr lang="en-US" sz="1400" dirty="0"/>
          </a:p>
        </p:txBody>
      </p:sp>
      <p:sp>
        <p:nvSpPr>
          <p:cNvPr id="163" name="TextBox 162"/>
          <p:cNvSpPr txBox="1"/>
          <p:nvPr/>
        </p:nvSpPr>
        <p:spPr>
          <a:xfrm>
            <a:off x="1820623" y="1713761"/>
            <a:ext cx="1274964" cy="523220"/>
          </a:xfrm>
          <a:prstGeom prst="rect">
            <a:avLst/>
          </a:prstGeom>
          <a:noFill/>
        </p:spPr>
        <p:txBody>
          <a:bodyPr wrap="square" rtlCol="0">
            <a:spAutoFit/>
          </a:bodyPr>
          <a:lstStyle/>
          <a:p>
            <a:r>
              <a:rPr lang="en-US" sz="1400" dirty="0" smtClean="0"/>
              <a:t>Upstream Regulator</a:t>
            </a:r>
            <a:endParaRPr lang="en-US" sz="1400" dirty="0"/>
          </a:p>
        </p:txBody>
      </p:sp>
      <p:grpSp>
        <p:nvGrpSpPr>
          <p:cNvPr id="9" name="Group 8"/>
          <p:cNvGrpSpPr/>
          <p:nvPr/>
        </p:nvGrpSpPr>
        <p:grpSpPr>
          <a:xfrm>
            <a:off x="4380497" y="1232756"/>
            <a:ext cx="4133637" cy="2294754"/>
            <a:chOff x="4380497" y="1232756"/>
            <a:chExt cx="4133637" cy="2294754"/>
          </a:xfrm>
        </p:grpSpPr>
        <p:sp>
          <p:nvSpPr>
            <p:cNvPr id="136" name="TextBox 135"/>
            <p:cNvSpPr txBox="1"/>
            <p:nvPr/>
          </p:nvSpPr>
          <p:spPr>
            <a:xfrm>
              <a:off x="5034938" y="1232756"/>
              <a:ext cx="2719426" cy="369332"/>
            </a:xfrm>
            <a:prstGeom prst="rect">
              <a:avLst/>
            </a:prstGeom>
            <a:noFill/>
          </p:spPr>
          <p:txBody>
            <a:bodyPr wrap="square" rtlCol="0">
              <a:spAutoFit/>
            </a:bodyPr>
            <a:lstStyle/>
            <a:p>
              <a:r>
                <a:rPr lang="en-US" sz="1800" dirty="0" smtClean="0"/>
                <a:t>Mechanistic Network</a:t>
              </a:r>
              <a:endParaRPr lang="en-US" sz="1800" dirty="0"/>
            </a:p>
          </p:txBody>
        </p:sp>
        <p:grpSp>
          <p:nvGrpSpPr>
            <p:cNvPr id="8" name="Group 7"/>
            <p:cNvGrpSpPr/>
            <p:nvPr/>
          </p:nvGrpSpPr>
          <p:grpSpPr>
            <a:xfrm>
              <a:off x="4380497" y="1551157"/>
              <a:ext cx="4133637" cy="1976353"/>
              <a:chOff x="2921069" y="1506852"/>
              <a:chExt cx="4133637" cy="1976353"/>
            </a:xfrm>
          </p:grpSpPr>
          <p:cxnSp>
            <p:nvCxnSpPr>
              <p:cNvPr id="106" name="Straight Arrow Connector 105"/>
              <p:cNvCxnSpPr>
                <a:stCxn id="111" idx="4"/>
                <a:endCxn id="120" idx="0"/>
              </p:cNvCxnSpPr>
              <p:nvPr/>
            </p:nvCxnSpPr>
            <p:spPr>
              <a:xfrm>
                <a:off x="4845850" y="1939776"/>
                <a:ext cx="496992"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11" idx="4"/>
                <a:endCxn id="122" idx="0"/>
              </p:cNvCxnSpPr>
              <p:nvPr/>
            </p:nvCxnSpPr>
            <p:spPr>
              <a:xfrm>
                <a:off x="4845850" y="1939776"/>
                <a:ext cx="993985"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stCxn id="111" idx="4"/>
                <a:endCxn id="116" idx="7"/>
              </p:cNvCxnSpPr>
              <p:nvPr/>
            </p:nvCxnSpPr>
            <p:spPr>
              <a:xfrm flipH="1">
                <a:off x="4401572" y="1939776"/>
                <a:ext cx="444279" cy="1035169"/>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11" idx="4"/>
                <a:endCxn id="117" idx="0"/>
              </p:cNvCxnSpPr>
              <p:nvPr/>
            </p:nvCxnSpPr>
            <p:spPr>
              <a:xfrm flipH="1">
                <a:off x="4597354" y="1939776"/>
                <a:ext cx="248496"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111" idx="4"/>
                <a:endCxn id="118" idx="0"/>
              </p:cNvCxnSpPr>
              <p:nvPr/>
            </p:nvCxnSpPr>
            <p:spPr>
              <a:xfrm>
                <a:off x="4845850" y="1939776"/>
                <a:ext cx="0"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4671903" y="1630630"/>
                <a:ext cx="347895" cy="30914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a:solidFill>
                    <a:srgbClr val="000000"/>
                  </a:solidFill>
                </a:endParaRPr>
              </a:p>
            </p:txBody>
          </p:sp>
          <p:cxnSp>
            <p:nvCxnSpPr>
              <p:cNvPr id="112" name="Straight Arrow Connector 111"/>
              <p:cNvCxnSpPr>
                <a:stCxn id="111" idx="4"/>
                <a:endCxn id="113" idx="0"/>
              </p:cNvCxnSpPr>
              <p:nvPr/>
            </p:nvCxnSpPr>
            <p:spPr>
              <a:xfrm flipH="1">
                <a:off x="4299159" y="1939776"/>
                <a:ext cx="546692" cy="30914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4125211" y="2248922"/>
                <a:ext cx="347895" cy="309146"/>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a:solidFill>
                    <a:srgbClr val="FFFFFF"/>
                  </a:solidFill>
                </a:endParaRPr>
              </a:p>
            </p:txBody>
          </p:sp>
          <p:sp>
            <p:nvSpPr>
              <p:cNvPr id="114" name="Oval 113"/>
              <p:cNvSpPr/>
              <p:nvPr/>
            </p:nvSpPr>
            <p:spPr>
              <a:xfrm>
                <a:off x="3777317"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15" name="Oval 114"/>
              <p:cNvSpPr/>
              <p:nvPr/>
            </p:nvSpPr>
            <p:spPr>
              <a:xfrm>
                <a:off x="4025813"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16" name="Oval 115"/>
              <p:cNvSpPr/>
              <p:nvPr/>
            </p:nvSpPr>
            <p:spPr>
              <a:xfrm>
                <a:off x="4274309"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sp>
            <p:nvSpPr>
              <p:cNvPr id="117" name="Oval 116"/>
              <p:cNvSpPr/>
              <p:nvPr/>
            </p:nvSpPr>
            <p:spPr>
              <a:xfrm>
                <a:off x="4522805"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18" name="Oval 117"/>
              <p:cNvSpPr/>
              <p:nvPr/>
            </p:nvSpPr>
            <p:spPr>
              <a:xfrm>
                <a:off x="4771302"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sp>
            <p:nvSpPr>
              <p:cNvPr id="119" name="Oval 118"/>
              <p:cNvSpPr/>
              <p:nvPr/>
            </p:nvSpPr>
            <p:spPr>
              <a:xfrm>
                <a:off x="5019798"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20" name="Oval 119"/>
              <p:cNvSpPr/>
              <p:nvPr/>
            </p:nvSpPr>
            <p:spPr>
              <a:xfrm>
                <a:off x="5268294"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21" name="Oval 120"/>
              <p:cNvSpPr/>
              <p:nvPr/>
            </p:nvSpPr>
            <p:spPr>
              <a:xfrm>
                <a:off x="5516790"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sp>
            <p:nvSpPr>
              <p:cNvPr id="122" name="Oval 121"/>
              <p:cNvSpPr/>
              <p:nvPr/>
            </p:nvSpPr>
            <p:spPr>
              <a:xfrm>
                <a:off x="5765286"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cxnSp>
            <p:nvCxnSpPr>
              <p:cNvPr id="123" name="Straight Arrow Connector 122"/>
              <p:cNvCxnSpPr>
                <a:stCxn id="113" idx="4"/>
                <a:endCxn id="114" idx="0"/>
              </p:cNvCxnSpPr>
              <p:nvPr/>
            </p:nvCxnSpPr>
            <p:spPr>
              <a:xfrm flipH="1">
                <a:off x="3851866" y="2558068"/>
                <a:ext cx="447293"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111" idx="4"/>
                <a:endCxn id="115" idx="7"/>
              </p:cNvCxnSpPr>
              <p:nvPr/>
            </p:nvCxnSpPr>
            <p:spPr>
              <a:xfrm flipH="1">
                <a:off x="4153076" y="1939776"/>
                <a:ext cx="692775" cy="1035169"/>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stCxn id="113" idx="4"/>
                <a:endCxn id="115" idx="0"/>
              </p:cNvCxnSpPr>
              <p:nvPr/>
            </p:nvCxnSpPr>
            <p:spPr>
              <a:xfrm flipH="1">
                <a:off x="4100362" y="2558068"/>
                <a:ext cx="198797"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113" idx="4"/>
                <a:endCxn id="116" idx="0"/>
              </p:cNvCxnSpPr>
              <p:nvPr/>
            </p:nvCxnSpPr>
            <p:spPr>
              <a:xfrm>
                <a:off x="4299159" y="2558068"/>
                <a:ext cx="49699"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a:stCxn id="113" idx="4"/>
                <a:endCxn id="117" idx="1"/>
              </p:cNvCxnSpPr>
              <p:nvPr/>
            </p:nvCxnSpPr>
            <p:spPr>
              <a:xfrm>
                <a:off x="4299159" y="2558068"/>
                <a:ext cx="245482" cy="4168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a:stCxn id="111" idx="4"/>
                <a:endCxn id="119" idx="0"/>
              </p:cNvCxnSpPr>
              <p:nvPr/>
            </p:nvCxnSpPr>
            <p:spPr>
              <a:xfrm>
                <a:off x="4845850" y="1939776"/>
                <a:ext cx="248496"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113" idx="4"/>
                <a:endCxn id="118" idx="1"/>
              </p:cNvCxnSpPr>
              <p:nvPr/>
            </p:nvCxnSpPr>
            <p:spPr>
              <a:xfrm>
                <a:off x="4299159" y="2558068"/>
                <a:ext cx="493978" cy="4168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13" idx="4"/>
                <a:endCxn id="119" idx="0"/>
              </p:cNvCxnSpPr>
              <p:nvPr/>
            </p:nvCxnSpPr>
            <p:spPr>
              <a:xfrm>
                <a:off x="4299159" y="2558068"/>
                <a:ext cx="795188"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13" idx="4"/>
                <a:endCxn id="120" idx="1"/>
              </p:cNvCxnSpPr>
              <p:nvPr/>
            </p:nvCxnSpPr>
            <p:spPr>
              <a:xfrm>
                <a:off x="4299159" y="2558068"/>
                <a:ext cx="990970" cy="4168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11" idx="4"/>
                <a:endCxn id="121" idx="1"/>
              </p:cNvCxnSpPr>
              <p:nvPr/>
            </p:nvCxnSpPr>
            <p:spPr>
              <a:xfrm>
                <a:off x="4845850" y="1939776"/>
                <a:ext cx="692775" cy="1035169"/>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35" name="Left Bracket 134"/>
              <p:cNvSpPr/>
              <p:nvPr/>
            </p:nvSpPr>
            <p:spPr>
              <a:xfrm rot="16200000">
                <a:off x="4543431" y="2248288"/>
                <a:ext cx="64773" cy="175604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solidFill>
                    <a:srgbClr val="000000"/>
                  </a:solidFill>
                </a:endParaRPr>
              </a:p>
            </p:txBody>
          </p:sp>
          <p:sp>
            <p:nvSpPr>
              <p:cNvPr id="104" name="Rectangle 103"/>
              <p:cNvSpPr/>
              <p:nvPr/>
            </p:nvSpPr>
            <p:spPr>
              <a:xfrm>
                <a:off x="4659253" y="1576858"/>
                <a:ext cx="286154" cy="399554"/>
              </a:xfrm>
              <a:prstGeom prst="rect">
                <a:avLst/>
              </a:prstGeom>
            </p:spPr>
            <p:txBody>
              <a:bodyPr wrap="square">
                <a:spAutoFit/>
              </a:bodyPr>
              <a:lstStyle/>
              <a:p>
                <a:pPr algn="ctr"/>
                <a:r>
                  <a:rPr lang="en-US" sz="2000" dirty="0">
                    <a:solidFill>
                      <a:srgbClr val="000000"/>
                    </a:solidFill>
                  </a:rPr>
                  <a:t>A</a:t>
                </a:r>
              </a:p>
            </p:txBody>
          </p:sp>
          <p:sp>
            <p:nvSpPr>
              <p:cNvPr id="105" name="Rectangle 104"/>
              <p:cNvSpPr/>
              <p:nvPr/>
            </p:nvSpPr>
            <p:spPr>
              <a:xfrm>
                <a:off x="4131205" y="2189216"/>
                <a:ext cx="286154" cy="39955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000" dirty="0">
                    <a:solidFill>
                      <a:srgbClr val="000000"/>
                    </a:solidFill>
                  </a:rPr>
                  <a:t>B</a:t>
                </a:r>
              </a:p>
            </p:txBody>
          </p:sp>
          <p:sp>
            <p:nvSpPr>
              <p:cNvPr id="164" name="TextBox 163"/>
              <p:cNvSpPr txBox="1"/>
              <p:nvPr/>
            </p:nvSpPr>
            <p:spPr>
              <a:xfrm>
                <a:off x="5006447" y="1506852"/>
                <a:ext cx="1274964" cy="523220"/>
              </a:xfrm>
              <a:prstGeom prst="rect">
                <a:avLst/>
              </a:prstGeom>
              <a:noFill/>
            </p:spPr>
            <p:txBody>
              <a:bodyPr wrap="square" rtlCol="0">
                <a:spAutoFit/>
              </a:bodyPr>
              <a:lstStyle/>
              <a:p>
                <a:r>
                  <a:rPr lang="en-US" sz="1400" dirty="0" smtClean="0"/>
                  <a:t>Upstream Regulator</a:t>
                </a:r>
                <a:endParaRPr lang="en-US" sz="1400" dirty="0"/>
              </a:p>
            </p:txBody>
          </p:sp>
          <p:sp>
            <p:nvSpPr>
              <p:cNvPr id="165" name="TextBox 164"/>
              <p:cNvSpPr txBox="1"/>
              <p:nvPr/>
            </p:nvSpPr>
            <p:spPr>
              <a:xfrm>
                <a:off x="2921069" y="2041141"/>
                <a:ext cx="1274964" cy="523220"/>
              </a:xfrm>
              <a:prstGeom prst="rect">
                <a:avLst/>
              </a:prstGeom>
              <a:noFill/>
            </p:spPr>
            <p:txBody>
              <a:bodyPr wrap="square" rtlCol="0">
                <a:spAutoFit/>
              </a:bodyPr>
              <a:lstStyle/>
              <a:p>
                <a:r>
                  <a:rPr lang="en-US" sz="1400" dirty="0" smtClean="0"/>
                  <a:t>Upstream </a:t>
                </a:r>
                <a:r>
                  <a:rPr lang="en-US" sz="1400" dirty="0" err="1" smtClean="0"/>
                  <a:t>Regulator:TF</a:t>
                </a:r>
                <a:endParaRPr lang="en-US" sz="1400" dirty="0"/>
              </a:p>
            </p:txBody>
          </p:sp>
          <p:sp>
            <p:nvSpPr>
              <p:cNvPr id="166" name="TextBox 165"/>
              <p:cNvSpPr txBox="1"/>
              <p:nvPr/>
            </p:nvSpPr>
            <p:spPr>
              <a:xfrm>
                <a:off x="3396752" y="3175428"/>
                <a:ext cx="3657954" cy="307777"/>
              </a:xfrm>
              <a:prstGeom prst="rect">
                <a:avLst/>
              </a:prstGeom>
              <a:noFill/>
            </p:spPr>
            <p:txBody>
              <a:bodyPr wrap="square" rtlCol="0">
                <a:spAutoFit/>
              </a:bodyPr>
              <a:lstStyle/>
              <a:p>
                <a:r>
                  <a:rPr lang="en-US" sz="1400" dirty="0" smtClean="0"/>
                  <a:t>Significant Overlap in the Regulation</a:t>
                </a:r>
                <a:endParaRPr lang="en-US" sz="1400" dirty="0"/>
              </a:p>
            </p:txBody>
          </p:sp>
        </p:grpSp>
      </p:grpSp>
      <p:grpSp>
        <p:nvGrpSpPr>
          <p:cNvPr id="191" name="Group 190"/>
          <p:cNvGrpSpPr/>
          <p:nvPr/>
        </p:nvGrpSpPr>
        <p:grpSpPr>
          <a:xfrm>
            <a:off x="2737704" y="4350909"/>
            <a:ext cx="2774835" cy="1056769"/>
            <a:chOff x="1887090" y="4442349"/>
            <a:chExt cx="2774835" cy="1056769"/>
          </a:xfrm>
        </p:grpSpPr>
        <p:sp>
          <p:nvSpPr>
            <p:cNvPr id="192" name="Rounded Rectangle 191"/>
            <p:cNvSpPr/>
            <p:nvPr/>
          </p:nvSpPr>
          <p:spPr>
            <a:xfrm>
              <a:off x="2925585" y="4442349"/>
              <a:ext cx="761999" cy="270934"/>
            </a:xfrm>
            <a:prstGeom prst="roundRect">
              <a:avLst/>
            </a:prstGeom>
            <a:solidFill>
              <a:srgbClr val="D4F0FF"/>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dirty="0" smtClean="0">
                  <a:solidFill>
                    <a:schemeClr val="tx1"/>
                  </a:solidFill>
                </a:rPr>
                <a:t> Scoring</a:t>
              </a:r>
              <a:endParaRPr lang="en-US" sz="1400" dirty="0">
                <a:solidFill>
                  <a:schemeClr val="tx1"/>
                </a:solidFill>
              </a:endParaRPr>
            </a:p>
          </p:txBody>
        </p:sp>
        <p:cxnSp>
          <p:nvCxnSpPr>
            <p:cNvPr id="193" name="Straight Arrow Connector 192"/>
            <p:cNvCxnSpPr>
              <a:stCxn id="168" idx="6"/>
              <a:endCxn id="192" idx="1"/>
            </p:cNvCxnSpPr>
            <p:nvPr/>
          </p:nvCxnSpPr>
          <p:spPr>
            <a:xfrm>
              <a:off x="1887090" y="4526609"/>
              <a:ext cx="1038495" cy="51207"/>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2875458" y="4668121"/>
              <a:ext cx="1786467" cy="830997"/>
            </a:xfrm>
            <a:prstGeom prst="rect">
              <a:avLst/>
            </a:prstGeom>
            <a:solidFill>
              <a:schemeClr val="accent4">
                <a:lumMod val="40000"/>
                <a:lumOff val="60000"/>
              </a:schemeClr>
            </a:solidFill>
            <a:effectLst>
              <a:outerShdw blurRad="50800" dist="38100" dir="2700000" algn="tl" rotWithShape="0">
                <a:srgbClr val="000000">
                  <a:alpha val="43000"/>
                </a:srgbClr>
              </a:outerShdw>
            </a:effectLst>
          </p:spPr>
          <p:txBody>
            <a:bodyPr wrap="square" rtlCol="0">
              <a:spAutoFit/>
            </a:bodyPr>
            <a:lstStyle/>
            <a:p>
              <a:r>
                <a:rPr lang="en-US" sz="1200" dirty="0" smtClean="0"/>
                <a:t>Casual connection to disease, phenotype, function, or gene of interest</a:t>
              </a:r>
              <a:endParaRPr lang="en-US" sz="1200" dirty="0"/>
            </a:p>
          </p:txBody>
        </p:sp>
      </p:grpSp>
      <p:grpSp>
        <p:nvGrpSpPr>
          <p:cNvPr id="3" name="Group 2"/>
          <p:cNvGrpSpPr/>
          <p:nvPr/>
        </p:nvGrpSpPr>
        <p:grpSpPr>
          <a:xfrm>
            <a:off x="590665" y="3669074"/>
            <a:ext cx="3135407" cy="2682880"/>
            <a:chOff x="1403449" y="3669074"/>
            <a:chExt cx="3135407" cy="2682880"/>
          </a:xfrm>
        </p:grpSpPr>
        <p:grpSp>
          <p:nvGrpSpPr>
            <p:cNvPr id="11" name="Group 10"/>
            <p:cNvGrpSpPr/>
            <p:nvPr/>
          </p:nvGrpSpPr>
          <p:grpSpPr>
            <a:xfrm>
              <a:off x="2178325" y="3669074"/>
              <a:ext cx="2360531" cy="2682880"/>
              <a:chOff x="4474183" y="3585514"/>
              <a:chExt cx="2360531" cy="2682880"/>
            </a:xfrm>
          </p:grpSpPr>
          <p:cxnSp>
            <p:nvCxnSpPr>
              <p:cNvPr id="167" name="Straight Arrow Connector 166"/>
              <p:cNvCxnSpPr>
                <a:stCxn id="168" idx="4"/>
                <a:endCxn id="171" idx="0"/>
              </p:cNvCxnSpPr>
              <p:nvPr/>
            </p:nvCxnSpPr>
            <p:spPr>
              <a:xfrm flipH="1">
                <a:off x="5268967" y="4568424"/>
                <a:ext cx="348202" cy="1503820"/>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68" name="Oval 167"/>
              <p:cNvSpPr/>
              <p:nvPr/>
            </p:nvSpPr>
            <p:spPr>
              <a:xfrm>
                <a:off x="5387991" y="4134794"/>
                <a:ext cx="458355" cy="433630"/>
              </a:xfrm>
              <a:prstGeom prst="ellipse">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2000" dirty="0">
                    <a:solidFill>
                      <a:srgbClr val="000000"/>
                    </a:solidFill>
                  </a:rPr>
                  <a:t>C</a:t>
                </a:r>
              </a:p>
            </p:txBody>
          </p:sp>
          <p:sp>
            <p:nvSpPr>
              <p:cNvPr id="169" name="Oval 168"/>
              <p:cNvSpPr/>
              <p:nvPr/>
            </p:nvSpPr>
            <p:spPr>
              <a:xfrm>
                <a:off x="4474183"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0" name="Oval 169"/>
              <p:cNvSpPr/>
              <p:nvPr/>
            </p:nvSpPr>
            <p:spPr>
              <a:xfrm>
                <a:off x="4819741"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1" name="Oval 170"/>
              <p:cNvSpPr/>
              <p:nvPr/>
            </p:nvSpPr>
            <p:spPr>
              <a:xfrm>
                <a:off x="5165299" y="6072244"/>
                <a:ext cx="207335" cy="196150"/>
              </a:xfrm>
              <a:prstGeom prst="ellipse">
                <a:avLst/>
              </a:prstGeom>
              <a:solidFill>
                <a:srgbClr val="FF0000"/>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72" name="Oval 171"/>
              <p:cNvSpPr/>
              <p:nvPr/>
            </p:nvSpPr>
            <p:spPr>
              <a:xfrm>
                <a:off x="5510857" y="6072244"/>
                <a:ext cx="207335" cy="196150"/>
              </a:xfrm>
              <a:prstGeom prst="ellipse">
                <a:avLst/>
              </a:prstGeom>
              <a:solidFill>
                <a:srgbClr val="54B847"/>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3" name="Oval 172"/>
              <p:cNvSpPr/>
              <p:nvPr/>
            </p:nvSpPr>
            <p:spPr>
              <a:xfrm>
                <a:off x="5856416" y="6072244"/>
                <a:ext cx="207335" cy="196150"/>
              </a:xfrm>
              <a:prstGeom prst="ellipse">
                <a:avLst/>
              </a:prstGeom>
              <a:solidFill>
                <a:srgbClr val="54B847"/>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74" name="Oval 173"/>
              <p:cNvSpPr/>
              <p:nvPr/>
            </p:nvSpPr>
            <p:spPr>
              <a:xfrm>
                <a:off x="6201974"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5" name="Oval 174"/>
              <p:cNvSpPr/>
              <p:nvPr/>
            </p:nvSpPr>
            <p:spPr>
              <a:xfrm>
                <a:off x="6547532"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6" name="TextBox 175"/>
              <p:cNvSpPr txBox="1"/>
              <p:nvPr/>
            </p:nvSpPr>
            <p:spPr>
              <a:xfrm>
                <a:off x="4905392" y="3585514"/>
                <a:ext cx="1929322" cy="369332"/>
              </a:xfrm>
              <a:prstGeom prst="rect">
                <a:avLst/>
              </a:prstGeom>
              <a:noFill/>
            </p:spPr>
            <p:txBody>
              <a:bodyPr wrap="none" rtlCol="0">
                <a:spAutoFit/>
              </a:bodyPr>
              <a:lstStyle/>
              <a:p>
                <a:r>
                  <a:rPr lang="en-US" sz="1800" dirty="0" smtClean="0"/>
                  <a:t>Causal Networks</a:t>
                </a:r>
                <a:endParaRPr lang="en-US" sz="1800" dirty="0"/>
              </a:p>
            </p:txBody>
          </p:sp>
          <p:cxnSp>
            <p:nvCxnSpPr>
              <p:cNvPr id="177" name="Straight Arrow Connector 176"/>
              <p:cNvCxnSpPr>
                <a:endCxn id="178" idx="0"/>
              </p:cNvCxnSpPr>
              <p:nvPr/>
            </p:nvCxnSpPr>
            <p:spPr>
              <a:xfrm flipH="1">
                <a:off x="5119225" y="4568424"/>
                <a:ext cx="457672" cy="610245"/>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78" name="Oval 177"/>
              <p:cNvSpPr/>
              <p:nvPr/>
            </p:nvSpPr>
            <p:spPr>
              <a:xfrm>
                <a:off x="4957964" y="5178669"/>
                <a:ext cx="322521" cy="305123"/>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FFFF"/>
                  </a:solidFill>
                </a:endParaRPr>
              </a:p>
            </p:txBody>
          </p:sp>
          <p:sp>
            <p:nvSpPr>
              <p:cNvPr id="179" name="Oval 178"/>
              <p:cNvSpPr/>
              <p:nvPr/>
            </p:nvSpPr>
            <p:spPr>
              <a:xfrm>
                <a:off x="5540392" y="5191369"/>
                <a:ext cx="322521" cy="305123"/>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FFFF"/>
                  </a:solidFill>
                </a:endParaRPr>
              </a:p>
            </p:txBody>
          </p:sp>
          <p:cxnSp>
            <p:nvCxnSpPr>
              <p:cNvPr id="180" name="Straight Arrow Connector 179"/>
              <p:cNvCxnSpPr>
                <a:endCxn id="179" idx="0"/>
              </p:cNvCxnSpPr>
              <p:nvPr/>
            </p:nvCxnSpPr>
            <p:spPr>
              <a:xfrm>
                <a:off x="5617169" y="4568424"/>
                <a:ext cx="84484" cy="622945"/>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a:stCxn id="178" idx="4"/>
              </p:cNvCxnSpPr>
              <p:nvPr/>
            </p:nvCxnSpPr>
            <p:spPr>
              <a:xfrm flipH="1">
                <a:off x="4577850" y="5483792"/>
                <a:ext cx="541374"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a:stCxn id="178" idx="4"/>
              </p:cNvCxnSpPr>
              <p:nvPr/>
            </p:nvCxnSpPr>
            <p:spPr>
              <a:xfrm flipH="1">
                <a:off x="4923409" y="5483792"/>
                <a:ext cx="195816"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178" idx="4"/>
              </p:cNvCxnSpPr>
              <p:nvPr/>
            </p:nvCxnSpPr>
            <p:spPr>
              <a:xfrm>
                <a:off x="5119225" y="5483792"/>
                <a:ext cx="149742"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a:stCxn id="178" idx="4"/>
              </p:cNvCxnSpPr>
              <p:nvPr/>
            </p:nvCxnSpPr>
            <p:spPr>
              <a:xfrm>
                <a:off x="5119225" y="5483792"/>
                <a:ext cx="421996" cy="6171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a:stCxn id="179" idx="4"/>
              </p:cNvCxnSpPr>
              <p:nvPr/>
            </p:nvCxnSpPr>
            <p:spPr>
              <a:xfrm flipH="1">
                <a:off x="5614525" y="5496492"/>
                <a:ext cx="87128" cy="5757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a:stCxn id="179" idx="4"/>
              </p:cNvCxnSpPr>
              <p:nvPr/>
            </p:nvCxnSpPr>
            <p:spPr>
              <a:xfrm>
                <a:off x="5701653" y="5496492"/>
                <a:ext cx="220330"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a:off x="6022992" y="5216769"/>
                <a:ext cx="322521" cy="305123"/>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FFFF"/>
                  </a:solidFill>
                </a:endParaRPr>
              </a:p>
            </p:txBody>
          </p:sp>
          <p:cxnSp>
            <p:nvCxnSpPr>
              <p:cNvPr id="188" name="Straight Arrow Connector 187"/>
              <p:cNvCxnSpPr>
                <a:endCxn id="187" idx="0"/>
              </p:cNvCxnSpPr>
              <p:nvPr/>
            </p:nvCxnSpPr>
            <p:spPr>
              <a:xfrm>
                <a:off x="5617169" y="4568424"/>
                <a:ext cx="567084" cy="648345"/>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a:stCxn id="187" idx="4"/>
              </p:cNvCxnSpPr>
              <p:nvPr/>
            </p:nvCxnSpPr>
            <p:spPr>
              <a:xfrm>
                <a:off x="6184253" y="5521892"/>
                <a:ext cx="121389" cy="5503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a:stCxn id="187" idx="4"/>
              </p:cNvCxnSpPr>
              <p:nvPr/>
            </p:nvCxnSpPr>
            <p:spPr>
              <a:xfrm>
                <a:off x="6184253" y="5521892"/>
                <a:ext cx="466947" cy="5503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1403449" y="4311293"/>
              <a:ext cx="1569660" cy="307777"/>
            </a:xfrm>
            <a:prstGeom prst="rect">
              <a:avLst/>
            </a:prstGeom>
          </p:spPr>
          <p:txBody>
            <a:bodyPr wrap="none">
              <a:spAutoFit/>
            </a:bodyPr>
            <a:lstStyle/>
            <a:p>
              <a:r>
                <a:rPr lang="en-US" sz="1400" dirty="0" smtClean="0"/>
                <a:t>Master Regulator</a:t>
              </a:r>
              <a:endParaRPr lang="en-US" sz="1400" dirty="0"/>
            </a:p>
          </p:txBody>
        </p:sp>
        <p:sp>
          <p:nvSpPr>
            <p:cNvPr id="82" name="Rectangle 81"/>
            <p:cNvSpPr/>
            <p:nvPr/>
          </p:nvSpPr>
          <p:spPr>
            <a:xfrm>
              <a:off x="2133981" y="5253789"/>
              <a:ext cx="404002" cy="307777"/>
            </a:xfrm>
            <a:prstGeom prst="rect">
              <a:avLst/>
            </a:prstGeom>
          </p:spPr>
          <p:txBody>
            <a:bodyPr wrap="none">
              <a:spAutoFit/>
            </a:bodyPr>
            <a:lstStyle/>
            <a:p>
              <a:r>
                <a:rPr lang="en-US" sz="1400" dirty="0" smtClean="0"/>
                <a:t>TF</a:t>
              </a:r>
              <a:endParaRPr lang="en-US" sz="1400" dirty="0"/>
            </a:p>
          </p:txBody>
        </p:sp>
      </p:grpSp>
      <p:sp>
        <p:nvSpPr>
          <p:cNvPr id="86" name="TextBox 85"/>
          <p:cNvSpPr txBox="1"/>
          <p:nvPr/>
        </p:nvSpPr>
        <p:spPr>
          <a:xfrm>
            <a:off x="5791200" y="5029200"/>
            <a:ext cx="3149964" cy="1200329"/>
          </a:xfrm>
          <a:prstGeom prst="rect">
            <a:avLst/>
          </a:prstGeom>
          <a:noFill/>
        </p:spPr>
        <p:txBody>
          <a:bodyPr wrap="square" rtlCol="0">
            <a:spAutoFit/>
          </a:bodyPr>
          <a:lstStyle/>
          <a:p>
            <a:pPr marR="0" algn="l" defTabSz="914400" rtl="0" eaLnBrk="1" fontAlgn="base" latinLnBrk="0" hangingPunct="1">
              <a:lnSpc>
                <a:spcPct val="100000"/>
              </a:lnSpc>
              <a:spcBef>
                <a:spcPct val="0"/>
              </a:spcBef>
              <a:spcAft>
                <a:spcPct val="0"/>
              </a:spcAft>
              <a:buClrTx/>
              <a:buSzTx/>
              <a:tabLst/>
            </a:pPr>
            <a:r>
              <a:rPr lang="en-US" sz="1800" dirty="0" smtClean="0"/>
              <a:t>Regulator (s) are</a:t>
            </a:r>
            <a:r>
              <a:rPr lang="en-US" sz="1800" i="1" dirty="0" smtClean="0"/>
              <a:t> not </a:t>
            </a:r>
            <a:r>
              <a:rPr lang="en-US" sz="1800" dirty="0" smtClean="0"/>
              <a:t>require to share a significant overlap in the dataset regulated genes. </a:t>
            </a:r>
          </a:p>
        </p:txBody>
      </p:sp>
    </p:spTree>
    <p:extLst>
      <p:ext uri="{BB962C8B-B14F-4D97-AF65-F5344CB8AC3E}">
        <p14:creationId xmlns:p14="http://schemas.microsoft.com/office/powerpoint/2010/main" val="320649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blinds(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blinds(horizontal)">
                                      <p:cBhvr>
                                        <p:cTn id="2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4833" b="14833"/>
          <a:stretch>
            <a:fillRect/>
          </a:stretch>
        </p:blipFill>
        <p:spPr/>
      </p:pic>
      <p:sp>
        <p:nvSpPr>
          <p:cNvPr id="4" name="Titel 3"/>
          <p:cNvSpPr>
            <a:spLocks noGrp="1"/>
          </p:cNvSpPr>
          <p:nvPr>
            <p:ph type="ctrTitle"/>
          </p:nvPr>
        </p:nvSpPr>
        <p:spPr/>
        <p:txBody>
          <a:bodyPr/>
          <a:lstStyle/>
          <a:p>
            <a:r>
              <a:rPr lang="en-GB" dirty="0" smtClean="0"/>
              <a:t>INGENUITY Pathway Analysis </a:t>
            </a:r>
            <a:endParaRPr lang="en-GB" dirty="0"/>
          </a:p>
        </p:txBody>
      </p:sp>
      <p:sp>
        <p:nvSpPr>
          <p:cNvPr id="5" name="Untertitel 4"/>
          <p:cNvSpPr>
            <a:spLocks noGrp="1"/>
          </p:cNvSpPr>
          <p:nvPr>
            <p:ph type="subTitle" idx="1"/>
          </p:nvPr>
        </p:nvSpPr>
        <p:spPr/>
        <p:txBody>
          <a:bodyPr/>
          <a:lstStyle/>
          <a:p>
            <a:r>
              <a:rPr lang="en-US" altLang="en-US" sz="2000" dirty="0" smtClean="0">
                <a:latin typeface="Arial" pitchFamily="34" charset="0"/>
                <a:ea typeface="Geneva"/>
                <a:cs typeface="Arial" pitchFamily="34" charset="0"/>
              </a:rPr>
              <a:t>microRNA Target Filtering</a:t>
            </a:r>
            <a:endParaRPr lang="en-US" altLang="en-US" sz="2000" dirty="0">
              <a:latin typeface="Arial" pitchFamily="34" charset="0"/>
              <a:ea typeface="Geneva"/>
              <a:cs typeface="Arial" pitchFamily="34" charset="0"/>
            </a:endParaRPr>
          </a:p>
        </p:txBody>
      </p:sp>
      <p:sp>
        <p:nvSpPr>
          <p:cNvPr id="2" name="Footer Placeholder 1"/>
          <p:cNvSpPr>
            <a:spLocks noGrp="1"/>
          </p:cNvSpPr>
          <p:nvPr>
            <p:ph type="ftr" sz="quarter" idx="11"/>
          </p:nvPr>
        </p:nvSpPr>
        <p:spPr/>
        <p:txBody>
          <a:bodyPr/>
          <a:lstStyle/>
          <a:p>
            <a:r>
              <a:rPr lang="en-GB" smtClean="0"/>
              <a:t>INGENUITY PATHWAY ANALYSIS</a:t>
            </a:r>
            <a:endParaRPr lang="en-GB"/>
          </a:p>
        </p:txBody>
      </p:sp>
      <p:sp>
        <p:nvSpPr>
          <p:cNvPr id="6" name="Slide Number Placeholder 5"/>
          <p:cNvSpPr>
            <a:spLocks noGrp="1"/>
          </p:cNvSpPr>
          <p:nvPr>
            <p:ph type="sldNum" sz="quarter" idx="12"/>
          </p:nvPr>
        </p:nvSpPr>
        <p:spPr/>
        <p:txBody>
          <a:bodyPr/>
          <a:lstStyle/>
          <a:p>
            <a:fld id="{8D1E4346-5F76-40D0-9BC1-ECCF6BA4DB79}" type="slidenum">
              <a:rPr lang="en-GB" smtClean="0"/>
              <a:t>47</a:t>
            </a:fld>
            <a:endParaRPr lang="en-GB"/>
          </a:p>
        </p:txBody>
      </p:sp>
    </p:spTree>
    <p:extLst>
      <p:ext uri="{BB962C8B-B14F-4D97-AF65-F5344CB8AC3E}">
        <p14:creationId xmlns:p14="http://schemas.microsoft.com/office/powerpoint/2010/main" val="2672982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Geneva" charset="0"/>
              </a:rPr>
              <a:t>microRNA Target Filter</a:t>
            </a:r>
            <a:endParaRPr lang="en-US" dirty="0"/>
          </a:p>
        </p:txBody>
      </p:sp>
      <p:sp>
        <p:nvSpPr>
          <p:cNvPr id="39" name="Text Placeholder 38"/>
          <p:cNvSpPr>
            <a:spLocks noGrp="1"/>
          </p:cNvSpPr>
          <p:nvPr>
            <p:ph type="body" sz="quarter" idx="13"/>
          </p:nvPr>
        </p:nvSpPr>
        <p:spPr/>
        <p:txBody>
          <a:bodyPr/>
          <a:lstStyle/>
          <a:p>
            <a:r>
              <a:rPr lang="en-US" dirty="0" smtClean="0">
                <a:latin typeface="Arial" charset="0"/>
                <a:ea typeface="Geneva" charset="0"/>
              </a:rPr>
              <a:t>Identify relevant microRNA targets</a:t>
            </a:r>
            <a:endParaRPr lang="en-US" dirty="0"/>
          </a:p>
        </p:txBody>
      </p:sp>
      <p:sp>
        <p:nvSpPr>
          <p:cNvPr id="37" name="Rectangle 36"/>
          <p:cNvSpPr/>
          <p:nvPr/>
        </p:nvSpPr>
        <p:spPr>
          <a:xfrm>
            <a:off x="0" y="6376151"/>
            <a:ext cx="2055819" cy="276999"/>
          </a:xfrm>
          <a:prstGeom prst="rect">
            <a:avLst/>
          </a:prstGeom>
        </p:spPr>
        <p:txBody>
          <a:bodyPr wrap="none">
            <a:spAutoFit/>
          </a:bodyPr>
          <a:lstStyle/>
          <a:p>
            <a:r>
              <a:rPr lang="en-US" sz="1200" dirty="0"/>
              <a:t>*Available at additional cost</a:t>
            </a:r>
          </a:p>
        </p:txBody>
      </p:sp>
      <p:sp>
        <p:nvSpPr>
          <p:cNvPr id="43"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44"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48</a:t>
            </a:fld>
            <a:endParaRPr lang="en-GB"/>
          </a:p>
        </p:txBody>
      </p:sp>
      <p:pic>
        <p:nvPicPr>
          <p:cNvPr id="40" name="Picture 39"/>
          <p:cNvPicPr>
            <a:picLocks noChangeAspect="1"/>
          </p:cNvPicPr>
          <p:nvPr/>
        </p:nvPicPr>
        <p:blipFill>
          <a:blip r:embed="rId3"/>
          <a:stretch>
            <a:fillRect/>
          </a:stretch>
        </p:blipFill>
        <p:spPr>
          <a:xfrm>
            <a:off x="0" y="1397000"/>
            <a:ext cx="9144000" cy="4064000"/>
          </a:xfrm>
          <a:prstGeom prst="rect">
            <a:avLst/>
          </a:prstGeom>
        </p:spPr>
      </p:pic>
      <p:sp>
        <p:nvSpPr>
          <p:cNvPr id="42" name="TextBox 41"/>
          <p:cNvSpPr txBox="1"/>
          <p:nvPr/>
        </p:nvSpPr>
        <p:spPr>
          <a:xfrm>
            <a:off x="381000" y="5562600"/>
            <a:ext cx="8610600" cy="914400"/>
          </a:xfrm>
          <a:prstGeom prst="rect">
            <a:avLst/>
          </a:prstGeom>
          <a:noFill/>
        </p:spPr>
        <p:txBody>
          <a:bodyPr wrap="none" lIns="0" tIns="0" rIns="0" bIns="0" rtlCol="0">
            <a:noAutofit/>
          </a:bodyPr>
          <a:lstStyle/>
          <a:p>
            <a:r>
              <a:rPr lang="en-US" sz="1600" b="1" dirty="0" smtClean="0"/>
              <a:t>microRNA measured                 Relationship                                   Target mRNA     Target Info									</a:t>
            </a:r>
            <a:endParaRPr lang="en-US" sz="1600" b="1" dirty="0"/>
          </a:p>
        </p:txBody>
      </p:sp>
      <p:sp>
        <p:nvSpPr>
          <p:cNvPr id="47" name="Right Arrow 46"/>
          <p:cNvSpPr/>
          <p:nvPr/>
        </p:nvSpPr>
        <p:spPr>
          <a:xfrm>
            <a:off x="1752600" y="4267200"/>
            <a:ext cx="1219200" cy="152400"/>
          </a:xfrm>
          <a:prstGeom prst="rightArrow">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sp>
        <p:nvSpPr>
          <p:cNvPr id="48" name="Right Arrow 47"/>
          <p:cNvSpPr/>
          <p:nvPr/>
        </p:nvSpPr>
        <p:spPr>
          <a:xfrm>
            <a:off x="4724400" y="4267200"/>
            <a:ext cx="1219200" cy="152400"/>
          </a:xfrm>
          <a:prstGeom prst="rightArrow">
            <a:avLst/>
          </a:prstGeom>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pic>
        <p:nvPicPr>
          <p:cNvPr id="45" name="Picture 44"/>
          <p:cNvPicPr>
            <a:picLocks noChangeAspect="1"/>
          </p:cNvPicPr>
          <p:nvPr/>
        </p:nvPicPr>
        <p:blipFill>
          <a:blip r:embed="rId4"/>
          <a:stretch>
            <a:fillRect/>
          </a:stretch>
        </p:blipFill>
        <p:spPr>
          <a:xfrm>
            <a:off x="3581400" y="2819400"/>
            <a:ext cx="1684867" cy="1828800"/>
          </a:xfrm>
          <a:prstGeom prst="rect">
            <a:avLst/>
          </a:prstGeom>
          <a:ln>
            <a:solidFill>
              <a:srgbClr val="14244D"/>
            </a:solidFill>
          </a:ln>
        </p:spPr>
      </p:pic>
      <p:sp>
        <p:nvSpPr>
          <p:cNvPr id="50" name="Rectangle 49"/>
          <p:cNvSpPr/>
          <p:nvPr/>
        </p:nvSpPr>
        <p:spPr>
          <a:xfrm>
            <a:off x="2286000" y="1447800"/>
            <a:ext cx="1030605" cy="21336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p:cNvPicPr>
            <a:picLocks noChangeAspect="1"/>
          </p:cNvPicPr>
          <p:nvPr/>
        </p:nvPicPr>
        <p:blipFill>
          <a:blip r:embed="rId5"/>
          <a:stretch>
            <a:fillRect/>
          </a:stretch>
        </p:blipFill>
        <p:spPr>
          <a:xfrm>
            <a:off x="5943600" y="2237609"/>
            <a:ext cx="1679943" cy="3223391"/>
          </a:xfrm>
          <a:prstGeom prst="rect">
            <a:avLst/>
          </a:prstGeom>
          <a:ln>
            <a:solidFill>
              <a:srgbClr val="14244D"/>
            </a:solidFill>
          </a:ln>
        </p:spPr>
      </p:pic>
      <p:pic>
        <p:nvPicPr>
          <p:cNvPr id="49" name="Picture 48"/>
          <p:cNvPicPr>
            <a:picLocks noChangeAspect="1"/>
          </p:cNvPicPr>
          <p:nvPr/>
        </p:nvPicPr>
        <p:blipFill>
          <a:blip r:embed="rId6"/>
          <a:stretch>
            <a:fillRect/>
          </a:stretch>
        </p:blipFill>
        <p:spPr>
          <a:xfrm>
            <a:off x="6553200" y="3352800"/>
            <a:ext cx="2363716" cy="1638300"/>
          </a:xfrm>
          <a:prstGeom prst="rect">
            <a:avLst/>
          </a:prstGeom>
          <a:ln>
            <a:solidFill>
              <a:srgbClr val="14244D"/>
            </a:solidFill>
          </a:ln>
        </p:spPr>
      </p:pic>
    </p:spTree>
    <p:extLst>
      <p:ext uri="{BB962C8B-B14F-4D97-AF65-F5344CB8AC3E}">
        <p14:creationId xmlns:p14="http://schemas.microsoft.com/office/powerpoint/2010/main" val="235818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linds(horizont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linds(horizontal)">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blinds(horizontal)">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rial" charset="0"/>
                <a:ea typeface="Geneva" charset="0"/>
              </a:rPr>
              <a:t>microRNA Target Filter</a:t>
            </a:r>
            <a:endParaRPr lang="en-US" dirty="0"/>
          </a:p>
        </p:txBody>
      </p:sp>
      <p:sp>
        <p:nvSpPr>
          <p:cNvPr id="39" name="Text Placeholder 38"/>
          <p:cNvSpPr>
            <a:spLocks noGrp="1"/>
          </p:cNvSpPr>
          <p:nvPr>
            <p:ph type="body" sz="quarter" idx="13"/>
          </p:nvPr>
        </p:nvSpPr>
        <p:spPr/>
        <p:txBody>
          <a:bodyPr/>
          <a:lstStyle/>
          <a:p>
            <a:r>
              <a:rPr lang="en-US" dirty="0" smtClean="0">
                <a:latin typeface="Arial" charset="0"/>
                <a:ea typeface="Geneva" charset="0"/>
              </a:rPr>
              <a:t>Identify relevant microRNA targets</a:t>
            </a:r>
            <a:endParaRPr lang="en-US" dirty="0"/>
          </a:p>
        </p:txBody>
      </p:sp>
      <p:sp>
        <p:nvSpPr>
          <p:cNvPr id="37" name="Rectangle 36"/>
          <p:cNvSpPr/>
          <p:nvPr/>
        </p:nvSpPr>
        <p:spPr>
          <a:xfrm>
            <a:off x="0" y="6376151"/>
            <a:ext cx="2055819" cy="276999"/>
          </a:xfrm>
          <a:prstGeom prst="rect">
            <a:avLst/>
          </a:prstGeom>
        </p:spPr>
        <p:txBody>
          <a:bodyPr wrap="none">
            <a:spAutoFit/>
          </a:bodyPr>
          <a:lstStyle/>
          <a:p>
            <a:r>
              <a:rPr lang="en-US" sz="1200" dirty="0"/>
              <a:t>*Available at additional cost</a:t>
            </a:r>
          </a:p>
        </p:txBody>
      </p:sp>
      <p:sp>
        <p:nvSpPr>
          <p:cNvPr id="43" name="Footer Placeholder 2"/>
          <p:cNvSpPr>
            <a:spLocks noGrp="1"/>
          </p:cNvSpPr>
          <p:nvPr>
            <p:ph type="ftr" sz="quarter" idx="11"/>
          </p:nvPr>
        </p:nvSpPr>
        <p:spPr>
          <a:xfrm>
            <a:off x="2916440" y="6642000"/>
            <a:ext cx="4860000" cy="216000"/>
          </a:xfrm>
        </p:spPr>
        <p:txBody>
          <a:bodyPr/>
          <a:lstStyle/>
          <a:p>
            <a:r>
              <a:rPr lang="en-GB" smtClean="0"/>
              <a:t>INGENUITY PATHWAY ANALYSIS</a:t>
            </a:r>
            <a:endParaRPr lang="en-GB" dirty="0"/>
          </a:p>
        </p:txBody>
      </p:sp>
      <p:sp>
        <p:nvSpPr>
          <p:cNvPr id="44" name="Slide Number Placeholder 3"/>
          <p:cNvSpPr>
            <a:spLocks noGrp="1"/>
          </p:cNvSpPr>
          <p:nvPr>
            <p:ph type="sldNum" sz="quarter" idx="12"/>
          </p:nvPr>
        </p:nvSpPr>
        <p:spPr>
          <a:xfrm>
            <a:off x="8503810" y="6642000"/>
            <a:ext cx="460800" cy="216000"/>
          </a:xfrm>
        </p:spPr>
        <p:txBody>
          <a:bodyPr/>
          <a:lstStyle/>
          <a:p>
            <a:fld id="{8D1E4346-5F76-40D0-9BC1-ECCF6BA4DB79}" type="slidenum">
              <a:rPr lang="en-GB" smtClean="0"/>
              <a:t>49</a:t>
            </a:fld>
            <a:endParaRPr lang="en-GB"/>
          </a:p>
        </p:txBody>
      </p:sp>
      <p:sp>
        <p:nvSpPr>
          <p:cNvPr id="42" name="TextBox 41"/>
          <p:cNvSpPr txBox="1"/>
          <p:nvPr/>
        </p:nvSpPr>
        <p:spPr>
          <a:xfrm>
            <a:off x="381000" y="5562600"/>
            <a:ext cx="8610600" cy="914400"/>
          </a:xfrm>
          <a:prstGeom prst="rect">
            <a:avLst/>
          </a:prstGeom>
          <a:noFill/>
        </p:spPr>
        <p:txBody>
          <a:bodyPr wrap="none" lIns="0" tIns="0" rIns="0" bIns="0" rtlCol="0">
            <a:noAutofit/>
          </a:bodyPr>
          <a:lstStyle/>
          <a:p>
            <a:r>
              <a:rPr lang="en-US" sz="1600" b="1" dirty="0" smtClean="0"/>
              <a:t>microRNA measured                 Relationship                                   Target mRNA     Target Info									</a:t>
            </a:r>
            <a:endParaRPr lang="en-US" sz="1600" b="1" dirty="0"/>
          </a:p>
        </p:txBody>
      </p:sp>
      <p:pic>
        <p:nvPicPr>
          <p:cNvPr id="3" name="Picture 2"/>
          <p:cNvPicPr>
            <a:picLocks noChangeAspect="1"/>
          </p:cNvPicPr>
          <p:nvPr/>
        </p:nvPicPr>
        <p:blipFill>
          <a:blip r:embed="rId3"/>
          <a:stretch>
            <a:fillRect/>
          </a:stretch>
        </p:blipFill>
        <p:spPr>
          <a:xfrm>
            <a:off x="0" y="1511300"/>
            <a:ext cx="9144000" cy="3814230"/>
          </a:xfrm>
          <a:prstGeom prst="rect">
            <a:avLst/>
          </a:prstGeom>
        </p:spPr>
      </p:pic>
      <p:sp>
        <p:nvSpPr>
          <p:cNvPr id="17" name="Rectangle 16"/>
          <p:cNvSpPr/>
          <p:nvPr/>
        </p:nvSpPr>
        <p:spPr>
          <a:xfrm>
            <a:off x="304800" y="1828800"/>
            <a:ext cx="1030605" cy="213360"/>
          </a:xfrm>
          <a:prstGeom prst="rect">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371600" y="2590800"/>
            <a:ext cx="5486400" cy="1612800"/>
          </a:xfrm>
          <a:prstGeom prst="rect">
            <a:avLst/>
          </a:prstGeom>
          <a:ln>
            <a:solidFill>
              <a:srgbClr val="A8002D"/>
            </a:solidFill>
          </a:ln>
        </p:spPr>
      </p:pic>
      <p:pic>
        <p:nvPicPr>
          <p:cNvPr id="6" name="Picture 5"/>
          <p:cNvPicPr>
            <a:picLocks noChangeAspect="1"/>
          </p:cNvPicPr>
          <p:nvPr/>
        </p:nvPicPr>
        <p:blipFill>
          <a:blip r:embed="rId5"/>
          <a:stretch>
            <a:fillRect/>
          </a:stretch>
        </p:blipFill>
        <p:spPr>
          <a:xfrm>
            <a:off x="4419600" y="3350712"/>
            <a:ext cx="4343400" cy="2707188"/>
          </a:xfrm>
          <a:prstGeom prst="rect">
            <a:avLst/>
          </a:prstGeom>
          <a:ln>
            <a:solidFill>
              <a:srgbClr val="A8002D"/>
            </a:solidFill>
          </a:ln>
        </p:spPr>
      </p:pic>
    </p:spTree>
    <p:extLst>
      <p:ext uri="{BB962C8B-B14F-4D97-AF65-F5344CB8AC3E}">
        <p14:creationId xmlns:p14="http://schemas.microsoft.com/office/powerpoint/2010/main" val="2944282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08238" y="769546"/>
            <a:ext cx="1656783" cy="5540761"/>
            <a:chOff x="208238" y="769546"/>
            <a:chExt cx="1656783" cy="5540761"/>
          </a:xfrm>
        </p:grpSpPr>
        <p:sp>
          <p:nvSpPr>
            <p:cNvPr id="29" name="Rounded Rectangle 28"/>
            <p:cNvSpPr/>
            <p:nvPr/>
          </p:nvSpPr>
          <p:spPr>
            <a:xfrm>
              <a:off x="208238" y="769546"/>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lumMod val="50000"/>
                    </a:schemeClr>
                  </a:solidFill>
                </a:rPr>
                <a:t>Gene View </a:t>
              </a:r>
              <a:r>
                <a:rPr lang="en-GB" sz="1400" dirty="0" smtClean="0">
                  <a:solidFill>
                    <a:schemeClr val="bg1">
                      <a:lumMod val="50000"/>
                    </a:schemeClr>
                  </a:solidFill>
                </a:rPr>
                <a:t>Summaries</a:t>
              </a:r>
              <a:endParaRPr lang="en-GB" sz="1400" dirty="0">
                <a:solidFill>
                  <a:schemeClr val="bg1">
                    <a:lumMod val="50000"/>
                  </a:schemeClr>
                </a:solidFill>
              </a:endParaRPr>
            </a:p>
          </p:txBody>
        </p:sp>
        <p:sp>
          <p:nvSpPr>
            <p:cNvPr id="30" name="Rounded Rectangle 29"/>
            <p:cNvSpPr/>
            <p:nvPr/>
          </p:nvSpPr>
          <p:spPr>
            <a:xfrm>
              <a:off x="208238" y="1491242"/>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lumMod val="50000"/>
                    </a:schemeClr>
                  </a:solidFill>
                </a:rPr>
                <a:t>Human Isoform Views</a:t>
              </a:r>
            </a:p>
          </p:txBody>
        </p:sp>
        <p:sp>
          <p:nvSpPr>
            <p:cNvPr id="31" name="Rounded Rectangle 30"/>
            <p:cNvSpPr/>
            <p:nvPr/>
          </p:nvSpPr>
          <p:spPr>
            <a:xfrm>
              <a:off x="208238" y="2212938"/>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lumMod val="50000"/>
                    </a:schemeClr>
                  </a:solidFill>
                </a:rPr>
                <a:t>Interaction Networks</a:t>
              </a:r>
            </a:p>
          </p:txBody>
        </p:sp>
        <p:sp>
          <p:nvSpPr>
            <p:cNvPr id="32" name="Rounded Rectangle 31"/>
            <p:cNvSpPr/>
            <p:nvPr/>
          </p:nvSpPr>
          <p:spPr>
            <a:xfrm>
              <a:off x="208238" y="2934634"/>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lumMod val="50000"/>
                    </a:schemeClr>
                  </a:solidFill>
                </a:rPr>
                <a:t>Biological </a:t>
              </a:r>
              <a:r>
                <a:rPr lang="en-GB" sz="1400" dirty="0" smtClean="0">
                  <a:solidFill>
                    <a:schemeClr val="bg1">
                      <a:lumMod val="50000"/>
                    </a:schemeClr>
                  </a:solidFill>
                </a:rPr>
                <a:t>Functions</a:t>
              </a:r>
              <a:endParaRPr lang="en-GB" sz="1400" dirty="0">
                <a:solidFill>
                  <a:schemeClr val="bg1">
                    <a:lumMod val="50000"/>
                  </a:schemeClr>
                </a:solidFill>
              </a:endParaRPr>
            </a:p>
          </p:txBody>
        </p:sp>
        <p:sp>
          <p:nvSpPr>
            <p:cNvPr id="33" name="Rounded Rectangle 32"/>
            <p:cNvSpPr/>
            <p:nvPr/>
          </p:nvSpPr>
          <p:spPr>
            <a:xfrm>
              <a:off x="208238" y="3656330"/>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lumMod val="50000"/>
                    </a:schemeClr>
                  </a:solidFill>
                </a:rPr>
                <a:t>Canonical </a:t>
              </a:r>
              <a:r>
                <a:rPr lang="en-GB" sz="1400" dirty="0" smtClean="0">
                  <a:solidFill>
                    <a:schemeClr val="bg1">
                      <a:lumMod val="50000"/>
                    </a:schemeClr>
                  </a:solidFill>
                </a:rPr>
                <a:t>Pathways</a:t>
              </a:r>
              <a:endParaRPr lang="en-GB" sz="1400" dirty="0">
                <a:solidFill>
                  <a:schemeClr val="bg1">
                    <a:lumMod val="50000"/>
                  </a:schemeClr>
                </a:solidFill>
              </a:endParaRPr>
            </a:p>
          </p:txBody>
        </p:sp>
        <p:sp>
          <p:nvSpPr>
            <p:cNvPr id="34" name="Rounded Rectangle 33"/>
            <p:cNvSpPr/>
            <p:nvPr/>
          </p:nvSpPr>
          <p:spPr>
            <a:xfrm>
              <a:off x="208238" y="4378026"/>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smtClean="0">
                  <a:solidFill>
                    <a:schemeClr val="bg1">
                      <a:lumMod val="50000"/>
                    </a:schemeClr>
                  </a:solidFill>
                </a:rPr>
                <a:t>Upstream Regulator Analysis</a:t>
              </a:r>
              <a:endParaRPr lang="en-GB" sz="1400" dirty="0">
                <a:solidFill>
                  <a:schemeClr val="bg1">
                    <a:lumMod val="50000"/>
                  </a:schemeClr>
                </a:solidFill>
              </a:endParaRPr>
            </a:p>
          </p:txBody>
        </p:sp>
        <p:sp>
          <p:nvSpPr>
            <p:cNvPr id="35" name="Rounded Rectangle 34"/>
            <p:cNvSpPr/>
            <p:nvPr/>
          </p:nvSpPr>
          <p:spPr>
            <a:xfrm>
              <a:off x="208238" y="5821420"/>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lumMod val="50000"/>
                    </a:schemeClr>
                  </a:solidFill>
                </a:rPr>
                <a:t>miRNA-mRNA </a:t>
              </a:r>
              <a:r>
                <a:rPr lang="en-GB" sz="1400" dirty="0" smtClean="0">
                  <a:solidFill>
                    <a:schemeClr val="bg1">
                      <a:lumMod val="50000"/>
                    </a:schemeClr>
                  </a:solidFill>
                </a:rPr>
                <a:t>Relationships</a:t>
              </a:r>
              <a:endParaRPr lang="en-GB" sz="1400" dirty="0">
                <a:solidFill>
                  <a:schemeClr val="bg1">
                    <a:lumMod val="50000"/>
                  </a:schemeClr>
                </a:solidFill>
              </a:endParaRPr>
            </a:p>
          </p:txBody>
        </p:sp>
        <p:sp>
          <p:nvSpPr>
            <p:cNvPr id="36" name="Rounded Rectangle 35"/>
            <p:cNvSpPr/>
            <p:nvPr/>
          </p:nvSpPr>
          <p:spPr>
            <a:xfrm>
              <a:off x="208238" y="5099722"/>
              <a:ext cx="1656783" cy="488887"/>
            </a:xfrm>
            <a:prstGeom prst="roundRect">
              <a:avLst/>
            </a:prstGeom>
            <a:gradFill flip="none" rotWithShape="1">
              <a:gsLst>
                <a:gs pos="0">
                  <a:schemeClr val="bg1">
                    <a:lumMod val="85000"/>
                  </a:schemeClr>
                </a:gs>
                <a:gs pos="100000">
                  <a:schemeClr val="bg1">
                    <a:lumMod val="9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bg1">
                      <a:lumMod val="50000"/>
                    </a:schemeClr>
                  </a:solidFill>
                </a:rPr>
                <a:t>Build &amp; Overlay Tools</a:t>
              </a:r>
            </a:p>
          </p:txBody>
        </p:sp>
      </p:grpSp>
      <p:sp>
        <p:nvSpPr>
          <p:cNvPr id="20" name="Title 19"/>
          <p:cNvSpPr>
            <a:spLocks noGrp="1"/>
          </p:cNvSpPr>
          <p:nvPr>
            <p:ph type="title"/>
          </p:nvPr>
        </p:nvSpPr>
        <p:spPr/>
        <p:txBody>
          <a:bodyPr/>
          <a:lstStyle/>
          <a:p>
            <a:r>
              <a:rPr lang="en-US" dirty="0" err="1"/>
              <a:t>IPA:Tools</a:t>
            </a:r>
            <a:r>
              <a:rPr lang="en-US" dirty="0"/>
              <a:t> for Genomic Data </a:t>
            </a:r>
            <a:r>
              <a:rPr lang="en-US" dirty="0" smtClean="0"/>
              <a:t>Interpretation</a:t>
            </a:r>
            <a:endParaRPr lang="en-US" dirty="0"/>
          </a:p>
        </p:txBody>
      </p:sp>
      <p:grpSp>
        <p:nvGrpSpPr>
          <p:cNvPr id="2" name="Group 1"/>
          <p:cNvGrpSpPr/>
          <p:nvPr/>
        </p:nvGrpSpPr>
        <p:grpSpPr>
          <a:xfrm>
            <a:off x="208238" y="680151"/>
            <a:ext cx="8673212" cy="3697875"/>
            <a:chOff x="208238" y="680151"/>
            <a:chExt cx="8673212" cy="3697875"/>
          </a:xfrm>
        </p:grpSpPr>
        <p:sp>
          <p:nvSpPr>
            <p:cNvPr id="12" name="Rounded Rectangle 11"/>
            <p:cNvSpPr/>
            <p:nvPr/>
          </p:nvSpPr>
          <p:spPr>
            <a:xfrm>
              <a:off x="208238" y="769546"/>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Gene View </a:t>
              </a:r>
              <a:r>
                <a:rPr lang="en-GB" sz="1400" dirty="0" smtClean="0"/>
                <a:t>Summaries</a:t>
              </a:r>
              <a:endParaRPr lang="en-GB" sz="1400" dirty="0"/>
            </a:p>
          </p:txBody>
        </p:sp>
        <p:pic>
          <p:nvPicPr>
            <p:cNvPr id="1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194" y="680151"/>
              <a:ext cx="6694256" cy="3697875"/>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 name="Group 2"/>
          <p:cNvGrpSpPr/>
          <p:nvPr/>
        </p:nvGrpSpPr>
        <p:grpSpPr>
          <a:xfrm>
            <a:off x="208238" y="1018535"/>
            <a:ext cx="8762205" cy="2180822"/>
            <a:chOff x="208238" y="1018535"/>
            <a:chExt cx="8762205" cy="2180822"/>
          </a:xfrm>
        </p:grpSpPr>
        <p:sp>
          <p:nvSpPr>
            <p:cNvPr id="11" name="Rounded Rectangle 10"/>
            <p:cNvSpPr/>
            <p:nvPr/>
          </p:nvSpPr>
          <p:spPr>
            <a:xfrm>
              <a:off x="208238" y="1491242"/>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Human Isoform Views</a:t>
              </a:r>
            </a:p>
          </p:txBody>
        </p:sp>
        <p:pic>
          <p:nvPicPr>
            <p:cNvPr id="1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9374" y="1018535"/>
              <a:ext cx="5521069" cy="2180822"/>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3" name="Group 12"/>
          <p:cNvGrpSpPr/>
          <p:nvPr/>
        </p:nvGrpSpPr>
        <p:grpSpPr>
          <a:xfrm>
            <a:off x="208238" y="1188388"/>
            <a:ext cx="4023688" cy="2797306"/>
            <a:chOff x="208238" y="1188388"/>
            <a:chExt cx="4023688" cy="2797306"/>
          </a:xfrm>
        </p:grpSpPr>
        <p:sp>
          <p:nvSpPr>
            <p:cNvPr id="10" name="Rounded Rectangle 9"/>
            <p:cNvSpPr/>
            <p:nvPr/>
          </p:nvSpPr>
          <p:spPr>
            <a:xfrm>
              <a:off x="208238" y="2212938"/>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Interaction Networks</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5953" y="1188388"/>
              <a:ext cx="2215973" cy="2797306"/>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9" name="Group 18"/>
          <p:cNvGrpSpPr/>
          <p:nvPr/>
        </p:nvGrpSpPr>
        <p:grpSpPr>
          <a:xfrm>
            <a:off x="208238" y="2474045"/>
            <a:ext cx="8866254" cy="2185270"/>
            <a:chOff x="208238" y="2474045"/>
            <a:chExt cx="8866254" cy="2185270"/>
          </a:xfrm>
        </p:grpSpPr>
        <p:sp>
          <p:nvSpPr>
            <p:cNvPr id="8" name="Rounded Rectangle 7"/>
            <p:cNvSpPr/>
            <p:nvPr/>
          </p:nvSpPr>
          <p:spPr>
            <a:xfrm>
              <a:off x="208238" y="2934634"/>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Biological </a:t>
              </a:r>
              <a:r>
                <a:rPr lang="en-GB" sz="1400" dirty="0" smtClean="0"/>
                <a:t>Functions</a:t>
              </a:r>
              <a:endParaRPr lang="en-GB" sz="1400" dirty="0"/>
            </a:p>
          </p:txBody>
        </p:sp>
        <p:pic>
          <p:nvPicPr>
            <p:cNvPr id="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2045" y="2474045"/>
              <a:ext cx="5932447" cy="2185270"/>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1" name="Group 20"/>
          <p:cNvGrpSpPr/>
          <p:nvPr/>
        </p:nvGrpSpPr>
        <p:grpSpPr>
          <a:xfrm>
            <a:off x="208238" y="3656330"/>
            <a:ext cx="5663723" cy="2198302"/>
            <a:chOff x="208238" y="3656330"/>
            <a:chExt cx="5663723" cy="2198302"/>
          </a:xfrm>
        </p:grpSpPr>
        <p:sp>
          <p:nvSpPr>
            <p:cNvPr id="9" name="Rounded Rectangle 8"/>
            <p:cNvSpPr/>
            <p:nvPr/>
          </p:nvSpPr>
          <p:spPr>
            <a:xfrm>
              <a:off x="208238" y="3656330"/>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Canonical </a:t>
              </a:r>
              <a:r>
                <a:rPr lang="en-GB" sz="1400" dirty="0" smtClean="0"/>
                <a:t>Pathways</a:t>
              </a:r>
              <a:endParaRPr lang="en-GB" sz="1400" dirty="0"/>
            </a:p>
          </p:txBody>
        </p:sp>
        <p:pic>
          <p:nvPicPr>
            <p:cNvPr id="17"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t="37084"/>
            <a:stretch/>
          </p:blipFill>
          <p:spPr bwMode="auto">
            <a:xfrm>
              <a:off x="1975797" y="3810213"/>
              <a:ext cx="3896164" cy="2044419"/>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 15"/>
          <p:cNvGrpSpPr/>
          <p:nvPr/>
        </p:nvGrpSpPr>
        <p:grpSpPr>
          <a:xfrm>
            <a:off x="208238" y="4378026"/>
            <a:ext cx="6845086" cy="2011962"/>
            <a:chOff x="208238" y="4378026"/>
            <a:chExt cx="6845086" cy="2011962"/>
          </a:xfrm>
        </p:grpSpPr>
        <p:sp>
          <p:nvSpPr>
            <p:cNvPr id="7" name="Rounded Rectangle 6"/>
            <p:cNvSpPr/>
            <p:nvPr/>
          </p:nvSpPr>
          <p:spPr>
            <a:xfrm>
              <a:off x="208238" y="4378026"/>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400" dirty="0" smtClean="0"/>
                <a:t>Upstream Regulator Analysis</a:t>
              </a:r>
              <a:endParaRPr lang="en-GB" sz="1400" dirty="0"/>
            </a:p>
          </p:txBody>
        </p:sp>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99170" y="4815306"/>
              <a:ext cx="4054154" cy="157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3" name="Group 22"/>
          <p:cNvGrpSpPr/>
          <p:nvPr/>
        </p:nvGrpSpPr>
        <p:grpSpPr>
          <a:xfrm>
            <a:off x="208238" y="3939431"/>
            <a:ext cx="8804852" cy="2413991"/>
            <a:chOff x="208238" y="3939431"/>
            <a:chExt cx="8804852" cy="2413991"/>
          </a:xfrm>
        </p:grpSpPr>
        <p:sp>
          <p:nvSpPr>
            <p:cNvPr id="5" name="Rounded Rectangle 4"/>
            <p:cNvSpPr/>
            <p:nvPr/>
          </p:nvSpPr>
          <p:spPr>
            <a:xfrm>
              <a:off x="208238" y="5821420"/>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miRNA-mRNA </a:t>
              </a:r>
              <a:r>
                <a:rPr lang="en-GB" sz="1400" dirty="0" smtClean="0"/>
                <a:t>Relationships</a:t>
              </a:r>
              <a:endParaRPr lang="en-GB" sz="1400" dirty="0"/>
            </a:p>
          </p:txBody>
        </p:sp>
        <p:sp>
          <p:nvSpPr>
            <p:cNvPr id="6" name="Rounded Rectangle 5"/>
            <p:cNvSpPr/>
            <p:nvPr/>
          </p:nvSpPr>
          <p:spPr>
            <a:xfrm>
              <a:off x="208238" y="5099722"/>
              <a:ext cx="1656783" cy="488887"/>
            </a:xfrm>
            <a:prstGeom prst="roundRect">
              <a:avLst/>
            </a:pr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5400000" scaled="1"/>
              <a:tileRect/>
            </a:gradFill>
            <a:ln w="9525" cap="flat" cmpd="sng" algn="ctr">
              <a:solidFill>
                <a:schemeClr val="tx1"/>
              </a:solidFill>
              <a:prstDash val="solid"/>
              <a:round/>
              <a:headEnd type="none" w="med" len="med"/>
              <a:tailEnd type="none" w="med" len="me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t>Build &amp; Overlay Tools</a:t>
              </a:r>
            </a:p>
          </p:txBody>
        </p:sp>
        <p:pic>
          <p:nvPicPr>
            <p:cNvPr id="717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94631" y="3939431"/>
              <a:ext cx="3318459" cy="2413991"/>
            </a:xfrm>
            <a:prstGeom prst="rect">
              <a:avLst/>
            </a:prstGeom>
            <a:noFill/>
            <a:ln w="19050">
              <a:solidFill>
                <a:srgbClr val="0070C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673848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2" name="Content Placeholder 2"/>
          <p:cNvSpPr txBox="1">
            <a:spLocks/>
          </p:cNvSpPr>
          <p:nvPr/>
        </p:nvSpPr>
        <p:spPr>
          <a:xfrm>
            <a:off x="2916440" y="3383018"/>
            <a:ext cx="6227560" cy="2491487"/>
          </a:xfrm>
          <a:prstGeom prst="rect">
            <a:avLst/>
          </a:prstGeom>
          <a:solidFill>
            <a:srgbClr val="FFFFFF"/>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9600" lvl="1" indent="0">
              <a:spcAft>
                <a:spcPts val="1200"/>
              </a:spcAft>
              <a:buNone/>
            </a:pPr>
            <a:r>
              <a:rPr lang="en-US" b="1" dirty="0" smtClean="0">
                <a:solidFill>
                  <a:schemeClr val="accent5">
                    <a:lumMod val="50000"/>
                  </a:schemeClr>
                </a:solidFill>
              </a:rPr>
              <a:t>Making Networks with IPA:</a:t>
            </a:r>
          </a:p>
          <a:p>
            <a:pPr lvl="1">
              <a:spcAft>
                <a:spcPts val="1200"/>
              </a:spcAft>
            </a:pPr>
            <a:r>
              <a:rPr lang="en-US" dirty="0" smtClean="0"/>
              <a:t>Data- independent methods: </a:t>
            </a:r>
            <a:r>
              <a:rPr lang="en-US" b="1" dirty="0" smtClean="0"/>
              <a:t>Search and Explore</a:t>
            </a:r>
          </a:p>
          <a:p>
            <a:pPr lvl="1">
              <a:spcAft>
                <a:spcPts val="1200"/>
              </a:spcAft>
            </a:pPr>
            <a:r>
              <a:rPr lang="en-US" dirty="0" err="1" smtClean="0"/>
              <a:t>Omics</a:t>
            </a:r>
            <a:r>
              <a:rPr lang="en-US" dirty="0" smtClean="0"/>
              <a:t> Data-derived networks: </a:t>
            </a:r>
            <a:r>
              <a:rPr lang="en-US" b="1" dirty="0" smtClean="0"/>
              <a:t>Core Analysis</a:t>
            </a:r>
          </a:p>
          <a:p>
            <a:pPr lvl="2">
              <a:spcAft>
                <a:spcPts val="1200"/>
              </a:spcAft>
            </a:pPr>
            <a:r>
              <a:rPr lang="en-US" dirty="0" smtClean="0"/>
              <a:t>Gene expression, methylation, proteomics, etc. </a:t>
            </a:r>
          </a:p>
          <a:p>
            <a:pPr lvl="1">
              <a:spcAft>
                <a:spcPts val="1200"/>
              </a:spcAft>
            </a:pPr>
            <a:r>
              <a:rPr lang="en-US" dirty="0" smtClean="0"/>
              <a:t>New stuff: </a:t>
            </a:r>
            <a:r>
              <a:rPr lang="en-US" b="1" dirty="0" smtClean="0"/>
              <a:t>Advanced Analytics</a:t>
            </a:r>
            <a:r>
              <a:rPr lang="en-US" dirty="0" smtClean="0"/>
              <a:t> </a:t>
            </a:r>
          </a:p>
          <a:p>
            <a:pPr lvl="1">
              <a:spcAft>
                <a:spcPts val="1200"/>
              </a:spcAft>
            </a:pPr>
            <a:r>
              <a:rPr lang="en-US" dirty="0" smtClean="0"/>
              <a:t>Additional features: </a:t>
            </a:r>
            <a:r>
              <a:rPr lang="en-US" b="1" dirty="0" smtClean="0"/>
              <a:t>microRNA target filter, Comparison Analysis</a:t>
            </a:r>
            <a:endParaRPr lang="en-US" dirty="0" smtClean="0"/>
          </a:p>
          <a:p>
            <a:pPr lvl="1">
              <a:spcAft>
                <a:spcPts val="1200"/>
              </a:spcAft>
            </a:pPr>
            <a:endParaRPr lang="en-US" dirty="0" smtClean="0"/>
          </a:p>
          <a:p>
            <a:endParaRPr lang="en-US" sz="2000" dirty="0" smtClean="0">
              <a:ea typeface="Geneva"/>
            </a:endParaRPr>
          </a:p>
          <a:p>
            <a:endParaRPr lang="en-US" sz="2000" dirty="0" smtClean="0">
              <a:ea typeface="Geneva"/>
            </a:endParaRPr>
          </a:p>
          <a:p>
            <a:endParaRPr lang="en-US" sz="2000" dirty="0" smtClean="0">
              <a:ea typeface="Geneva"/>
            </a:endParaRPr>
          </a:p>
          <a:p>
            <a:pPr marL="349250" lvl="2" indent="-177800">
              <a:buFont typeface="Wingdings" pitchFamily="2" charset="2"/>
              <a:buNone/>
            </a:pPr>
            <a:endParaRPr lang="en-US" sz="1800" dirty="0" smtClean="0"/>
          </a:p>
          <a:p>
            <a:endParaRPr lang="en-US" sz="1800" dirty="0"/>
          </a:p>
        </p:txBody>
      </p:sp>
      <p:sp>
        <p:nvSpPr>
          <p:cNvPr id="16" name="Title 2"/>
          <p:cNvSpPr>
            <a:spLocks noGrp="1"/>
          </p:cNvSpPr>
          <p:nvPr>
            <p:ph type="title"/>
          </p:nvPr>
        </p:nvSpPr>
        <p:spPr>
          <a:xfrm>
            <a:off x="2915770" y="0"/>
            <a:ext cx="6048843" cy="450000"/>
          </a:xfrm>
        </p:spPr>
        <p:txBody>
          <a:bodyPr/>
          <a:lstStyle/>
          <a:p>
            <a:r>
              <a:rPr lang="en-US" dirty="0" smtClean="0"/>
              <a:t>IPA and Model Networks</a:t>
            </a:r>
            <a:endParaRPr lang="en-US" dirty="0"/>
          </a:p>
        </p:txBody>
      </p:sp>
      <p:sp>
        <p:nvSpPr>
          <p:cNvPr id="9" name="Content Placeholder 2"/>
          <p:cNvSpPr txBox="1">
            <a:spLocks/>
          </p:cNvSpPr>
          <p:nvPr/>
        </p:nvSpPr>
        <p:spPr>
          <a:xfrm>
            <a:off x="2915770" y="685850"/>
            <a:ext cx="5923542" cy="1902959"/>
          </a:xfrm>
          <a:prstGeom prst="rect">
            <a:avLst/>
          </a:prstGeom>
          <a:solidFill>
            <a:srgbClr val="FFFFFF"/>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b="1" dirty="0" smtClean="0">
                <a:solidFill>
                  <a:srgbClr val="606060"/>
                </a:solidFill>
              </a:rPr>
              <a:t>What we need network models for:</a:t>
            </a:r>
          </a:p>
          <a:p>
            <a:pPr lvl="1">
              <a:spcAft>
                <a:spcPts val="1200"/>
              </a:spcAft>
            </a:pPr>
            <a:r>
              <a:rPr lang="en-US" dirty="0" smtClean="0"/>
              <a:t>Provide a framework for organizing existing data, </a:t>
            </a:r>
          </a:p>
          <a:p>
            <a:pPr lvl="1">
              <a:spcAft>
                <a:spcPts val="1200"/>
              </a:spcAft>
            </a:pPr>
            <a:r>
              <a:rPr lang="en-US" dirty="0" smtClean="0"/>
              <a:t>Generate novel mechanistic hypotheses</a:t>
            </a:r>
          </a:p>
          <a:p>
            <a:pPr lvl="1">
              <a:spcAft>
                <a:spcPts val="1200"/>
              </a:spcAft>
            </a:pPr>
            <a:r>
              <a:rPr lang="en-US" dirty="0" smtClean="0"/>
              <a:t>Determine focus of validation experiments in time and space.</a:t>
            </a:r>
          </a:p>
          <a:p>
            <a:endParaRPr lang="en-US" sz="2000" dirty="0" smtClean="0">
              <a:ea typeface="Geneva"/>
            </a:endParaRPr>
          </a:p>
          <a:p>
            <a:endParaRPr lang="en-US" sz="2000" dirty="0" smtClean="0">
              <a:ea typeface="Geneva"/>
            </a:endParaRPr>
          </a:p>
          <a:p>
            <a:endParaRPr lang="en-US" sz="2000" dirty="0" smtClean="0">
              <a:ea typeface="Geneva"/>
            </a:endParaRPr>
          </a:p>
          <a:p>
            <a:pPr marL="349250" lvl="2" indent="-177800">
              <a:buFont typeface="Wingdings" pitchFamily="2" charset="2"/>
              <a:buNone/>
            </a:pPr>
            <a:endParaRPr lang="en-US" sz="1800" dirty="0" smtClean="0"/>
          </a:p>
          <a:p>
            <a:endParaRPr lang="en-US" sz="1800" dirty="0"/>
          </a:p>
        </p:txBody>
      </p:sp>
    </p:spTree>
    <p:extLst>
      <p:ext uri="{BB962C8B-B14F-4D97-AF65-F5344CB8AC3E}">
        <p14:creationId xmlns:p14="http://schemas.microsoft.com/office/powerpoint/2010/main" val="2379667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IPA- To Get Started</a:t>
            </a:r>
            <a:endParaRPr lang="en-US" dirty="0"/>
          </a:p>
        </p:txBody>
      </p:sp>
      <p:sp>
        <p:nvSpPr>
          <p:cNvPr id="3" name="Content Placeholder 2"/>
          <p:cNvSpPr>
            <a:spLocks noGrp="1"/>
          </p:cNvSpPr>
          <p:nvPr>
            <p:ph idx="1"/>
          </p:nvPr>
        </p:nvSpPr>
        <p:spPr>
          <a:xfrm>
            <a:off x="2915767" y="810418"/>
            <a:ext cx="6048843" cy="5040311"/>
          </a:xfrm>
        </p:spPr>
        <p:txBody>
          <a:bodyPr/>
          <a:lstStyle/>
          <a:p>
            <a:pPr marL="360000" lvl="2" indent="0">
              <a:buNone/>
            </a:pPr>
            <a:endParaRPr lang="en-US" dirty="0" smtClean="0">
              <a:cs typeface="Arial"/>
            </a:endParaRPr>
          </a:p>
          <a:p>
            <a:r>
              <a:rPr lang="en-US" b="1" dirty="0"/>
              <a:t>IPA Self-Help Portal and Online Manual</a:t>
            </a:r>
            <a:endParaRPr lang="en-US" sz="1400" dirty="0"/>
          </a:p>
          <a:p>
            <a:r>
              <a:rPr lang="en-US" u="sng" dirty="0">
                <a:hlinkClick r:id="rId3"/>
              </a:rPr>
              <a:t>http://ingenuity.force.com/ipa/IPATutorials</a:t>
            </a:r>
            <a:endParaRPr lang="en-US" sz="1400" dirty="0"/>
          </a:p>
          <a:p>
            <a:r>
              <a:rPr lang="en-US" dirty="0"/>
              <a:t/>
            </a:r>
            <a:br>
              <a:rPr lang="en-US" dirty="0"/>
            </a:br>
            <a:r>
              <a:rPr lang="en-US" b="1" dirty="0"/>
              <a:t>Free Trial for Ingenuity Pathway Analysis: </a:t>
            </a:r>
            <a:endParaRPr lang="en-US" sz="1400" dirty="0"/>
          </a:p>
          <a:p>
            <a:r>
              <a:rPr lang="en-US" u="sng" dirty="0">
                <a:hlinkClick r:id="rId4"/>
              </a:rPr>
              <a:t>http://www.ingenuity.com/products/ipa/try-ipa-for-free</a:t>
            </a:r>
            <a:endParaRPr lang="en-US" sz="1400" dirty="0"/>
          </a:p>
          <a:p>
            <a:pPr marL="39600" lvl="1" indent="0">
              <a:buNone/>
            </a:pPr>
            <a:endParaRPr lang="en-US" b="1" dirty="0" smtClean="0">
              <a:cs typeface="Arial"/>
            </a:endParaRPr>
          </a:p>
          <a:p>
            <a:pPr lvl="1"/>
            <a:r>
              <a:rPr lang="en-US" b="1" dirty="0" smtClean="0">
                <a:cs typeface="Arial"/>
              </a:rPr>
              <a:t>Contact: </a:t>
            </a:r>
            <a:r>
              <a:rPr lang="en-US" u="sng" dirty="0" err="1" smtClean="0">
                <a:solidFill>
                  <a:schemeClr val="accent1">
                    <a:lumMod val="60000"/>
                    <a:lumOff val="40000"/>
                  </a:schemeClr>
                </a:solidFill>
                <a:cs typeface="Arial"/>
              </a:rPr>
              <a:t>kerry.english@</a:t>
            </a:r>
            <a:r>
              <a:rPr lang="en-US" u="sng" dirty="0" err="1">
                <a:solidFill>
                  <a:schemeClr val="accent1">
                    <a:lumMod val="60000"/>
                    <a:lumOff val="40000"/>
                  </a:schemeClr>
                </a:solidFill>
                <a:cs typeface="Arial"/>
              </a:rPr>
              <a:t>q</a:t>
            </a:r>
            <a:r>
              <a:rPr lang="en-US" u="sng" dirty="0" err="1" smtClean="0">
                <a:solidFill>
                  <a:schemeClr val="accent1">
                    <a:lumMod val="60000"/>
                    <a:lumOff val="40000"/>
                  </a:schemeClr>
                </a:solidFill>
                <a:cs typeface="Arial"/>
              </a:rPr>
              <a:t>iagen.com</a:t>
            </a:r>
            <a:endParaRPr lang="en-US" b="1" u="sng" dirty="0" smtClean="0">
              <a:solidFill>
                <a:srgbClr val="4A6FD0"/>
              </a:solidFill>
              <a:cs typeface="Arial"/>
            </a:endParaRPr>
          </a:p>
          <a:p>
            <a:pPr lvl="2"/>
            <a:r>
              <a:rPr lang="en-US" dirty="0" smtClean="0">
                <a:cs typeface="Arial"/>
              </a:rPr>
              <a:t>To gain access to IPA</a:t>
            </a:r>
          </a:p>
          <a:p>
            <a:pPr lvl="2"/>
            <a:r>
              <a:rPr lang="en-US" dirty="0" smtClean="0">
                <a:cs typeface="Arial"/>
              </a:rPr>
              <a:t>Get a </a:t>
            </a:r>
            <a:r>
              <a:rPr lang="en-US" dirty="0" err="1" smtClean="0">
                <a:cs typeface="Arial"/>
              </a:rPr>
              <a:t>pdf</a:t>
            </a:r>
            <a:r>
              <a:rPr lang="en-US" dirty="0" smtClean="0">
                <a:cs typeface="Arial"/>
              </a:rPr>
              <a:t> of the presentation</a:t>
            </a:r>
          </a:p>
          <a:p>
            <a:pPr lvl="2"/>
            <a:r>
              <a:rPr lang="en-US" dirty="0" smtClean="0">
                <a:cs typeface="Arial"/>
              </a:rPr>
              <a:t>Set up a training</a:t>
            </a:r>
          </a:p>
          <a:p>
            <a:pPr lvl="2"/>
            <a:endParaRPr lang="en-US" dirty="0">
              <a:cs typeface="Arial"/>
            </a:endParaRPr>
          </a:p>
          <a:p>
            <a:pPr lvl="1"/>
            <a:r>
              <a:rPr lang="en-US" b="1" dirty="0">
                <a:cs typeface="Arial"/>
              </a:rPr>
              <a:t>Resources are available:</a:t>
            </a:r>
          </a:p>
          <a:p>
            <a:pPr lvl="2"/>
            <a:r>
              <a:rPr lang="en-US" dirty="0">
                <a:cs typeface="Arial"/>
              </a:rPr>
              <a:t>Online tutorials/webinars</a:t>
            </a:r>
          </a:p>
          <a:p>
            <a:pPr lvl="2"/>
            <a:r>
              <a:rPr lang="en-US" dirty="0">
                <a:cs typeface="Arial"/>
              </a:rPr>
              <a:t>Technical support: </a:t>
            </a:r>
            <a:r>
              <a:rPr lang="en-US" dirty="0"/>
              <a:t>9am-8pm Eastern (M-F)</a:t>
            </a:r>
            <a:endParaRPr lang="en-US" dirty="0">
              <a:cs typeface="Arial"/>
            </a:endParaRPr>
          </a:p>
          <a:p>
            <a:pPr lvl="2"/>
            <a:r>
              <a:rPr lang="en-US" dirty="0">
                <a:cs typeface="Arial"/>
              </a:rPr>
              <a:t>Personal Trainings (individuals or classes)</a:t>
            </a:r>
          </a:p>
          <a:p>
            <a:pPr lvl="2"/>
            <a:endParaRPr lang="en-US" dirty="0" smtClean="0">
              <a:cs typeface="Arial"/>
            </a:endParaRPr>
          </a:p>
          <a:p>
            <a:pPr lvl="2"/>
            <a:endParaRPr lang="en-US" b="1" dirty="0">
              <a:cs typeface="Arial"/>
            </a:endParaRPr>
          </a:p>
          <a:p>
            <a:endParaRPr lang="en-US" dirty="0"/>
          </a:p>
        </p:txBody>
      </p:sp>
      <p:sp>
        <p:nvSpPr>
          <p:cNvPr id="4" name="Footer Placeholder 3"/>
          <p:cNvSpPr>
            <a:spLocks noGrp="1"/>
          </p:cNvSpPr>
          <p:nvPr>
            <p:ph type="ftr" sz="quarter" idx="11"/>
          </p:nvPr>
        </p:nvSpPr>
        <p:spPr/>
        <p:txBody>
          <a:bodyPr/>
          <a:lstStyle/>
          <a:p>
            <a:r>
              <a:rPr lang="en-GB" smtClean="0"/>
              <a:t>Integrated Analysis and Interpretation of Variant and Gene Expression Data from Breast Cancer Subtypes</a:t>
            </a:r>
            <a:endParaRPr lang="en-GB"/>
          </a:p>
        </p:txBody>
      </p:sp>
      <p:sp>
        <p:nvSpPr>
          <p:cNvPr id="5" name="Slide Number Placeholder 4"/>
          <p:cNvSpPr>
            <a:spLocks noGrp="1"/>
          </p:cNvSpPr>
          <p:nvPr>
            <p:ph type="sldNum" sz="quarter" idx="12"/>
          </p:nvPr>
        </p:nvSpPr>
        <p:spPr/>
        <p:txBody>
          <a:bodyPr/>
          <a:lstStyle/>
          <a:p>
            <a:fld id="{8D1E4346-5F76-40D0-9BC1-ECCF6BA4DB79}" type="slidenum">
              <a:rPr lang="en-GB" smtClean="0"/>
              <a:t>51</a:t>
            </a:fld>
            <a:endParaRPr lang="en-GB"/>
          </a:p>
        </p:txBody>
      </p:sp>
      <p:pic>
        <p:nvPicPr>
          <p:cNvPr id="11" name="Picture Placeholder 10" descr="S_4043_BI_Ingenuity.png"/>
          <p:cNvPicPr>
            <a:picLocks noGrp="1" noChangeAspect="1"/>
          </p:cNvPicPr>
          <p:nvPr>
            <p:ph type="pic" sz="quarter" idx="14"/>
          </p:nvPr>
        </p:nvPicPr>
        <p:blipFill>
          <a:blip r:embed="rId5">
            <a:extLst>
              <a:ext uri="{28A0092B-C50C-407E-A947-70E740481C1C}">
                <a14:useLocalDpi xmlns:a14="http://schemas.microsoft.com/office/drawing/2010/main" val="0"/>
              </a:ext>
            </a:extLst>
          </a:blip>
          <a:srcRect l="22195" r="22195"/>
          <a:stretch>
            <a:fillRect/>
          </a:stretch>
        </p:blipFill>
        <p:spPr/>
      </p:pic>
    </p:spTree>
    <p:extLst>
      <p:ext uri="{BB962C8B-B14F-4D97-AF65-F5344CB8AC3E}">
        <p14:creationId xmlns:p14="http://schemas.microsoft.com/office/powerpoint/2010/main" val="2971423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S_1604_Pharma-1.jpg"/>
          <p:cNvPicPr>
            <a:picLocks noGrp="1" noChangeAspect="1"/>
          </p:cNvPicPr>
          <p:nvPr>
            <p:ph type="pic" sz="quarter" idx="13"/>
          </p:nvPr>
        </p:nvPicPr>
        <p:blipFill>
          <a:blip r:embed="rId3">
            <a:alphaModFix/>
            <a:extLst>
              <a:ext uri="{28A0092B-C50C-407E-A947-70E740481C1C}">
                <a14:useLocalDpi xmlns:a14="http://schemas.microsoft.com/office/drawing/2010/main" val="0"/>
              </a:ext>
            </a:extLst>
          </a:blip>
          <a:srcRect t="8269" b="8269"/>
          <a:stretch>
            <a:fillRect/>
          </a:stretch>
        </p:blipFill>
        <p:spPr/>
      </p:pic>
      <p:sp>
        <p:nvSpPr>
          <p:cNvPr id="7" name="Text Placeholder 6"/>
          <p:cNvSpPr>
            <a:spLocks noGrp="1"/>
          </p:cNvSpPr>
          <p:nvPr>
            <p:ph type="subTitle" idx="1"/>
          </p:nvPr>
        </p:nvSpPr>
        <p:spPr>
          <a:xfrm>
            <a:off x="2916000" y="4836975"/>
            <a:ext cx="6048000" cy="647415"/>
          </a:xfrm>
        </p:spPr>
        <p:txBody>
          <a:bodyPr/>
          <a:lstStyle/>
          <a:p>
            <a:pPr algn="ctr"/>
            <a:r>
              <a:rPr lang="en-US" sz="2000" b="1" dirty="0" smtClean="0">
                <a:solidFill>
                  <a:schemeClr val="accent1">
                    <a:lumMod val="60000"/>
                    <a:lumOff val="40000"/>
                  </a:schemeClr>
                </a:solidFill>
              </a:rPr>
              <a:t>QUESTIONS?</a:t>
            </a:r>
          </a:p>
          <a:p>
            <a:pPr algn="ctr"/>
            <a:endParaRPr lang="en-US" sz="2000" b="1" dirty="0" smtClean="0">
              <a:solidFill>
                <a:schemeClr val="accent1">
                  <a:lumMod val="60000"/>
                  <a:lumOff val="40000"/>
                </a:schemeClr>
              </a:solidFill>
            </a:endParaRPr>
          </a:p>
          <a:p>
            <a:pPr algn="ctr"/>
            <a:r>
              <a:rPr lang="en-US" dirty="0" smtClean="0"/>
              <a:t>Katherine Wendelsdorf, Ph.D.</a:t>
            </a:r>
          </a:p>
          <a:p>
            <a:pPr algn="ctr"/>
            <a:r>
              <a:rPr lang="en-US" dirty="0" smtClean="0"/>
              <a:t>Field Application Scientist</a:t>
            </a:r>
          </a:p>
          <a:p>
            <a:pPr algn="ctr"/>
            <a:r>
              <a:rPr lang="en-US" dirty="0" err="1" smtClean="0"/>
              <a:t>kwendelsdorf@</a:t>
            </a:r>
            <a:r>
              <a:rPr lang="en-US" dirty="0" err="1"/>
              <a:t>ingenuity.com</a:t>
            </a:r>
            <a:r>
              <a:rPr lang="en-US" dirty="0"/>
              <a:t/>
            </a:r>
            <a:br>
              <a:rPr lang="en-US" dirty="0"/>
            </a:br>
            <a:r>
              <a:rPr lang="en-US" dirty="0"/>
              <a:t>+1 </a:t>
            </a:r>
            <a:r>
              <a:rPr lang="en-US" dirty="0" smtClean="0"/>
              <a:t>502 410-9220</a:t>
            </a:r>
            <a:endParaRPr lang="en-US" dirty="0"/>
          </a:p>
          <a:p>
            <a:pPr algn="ctr"/>
            <a:endParaRPr lang="en-US" dirty="0"/>
          </a:p>
        </p:txBody>
      </p:sp>
      <p:sp>
        <p:nvSpPr>
          <p:cNvPr id="3" name="Footer Placeholder 2"/>
          <p:cNvSpPr>
            <a:spLocks noGrp="1"/>
          </p:cNvSpPr>
          <p:nvPr>
            <p:ph type="ftr" sz="quarter" idx="11"/>
          </p:nvPr>
        </p:nvSpPr>
        <p:spPr/>
        <p:txBody>
          <a:bodyPr/>
          <a:lstStyle/>
          <a:p>
            <a:r>
              <a:rPr lang="en-GB" smtClean="0"/>
              <a:t>Variant Analysis – In Search of The Causal Variant</a:t>
            </a:r>
            <a:endParaRPr lang="en-GB"/>
          </a:p>
        </p:txBody>
      </p:sp>
      <p:sp>
        <p:nvSpPr>
          <p:cNvPr id="11" name="Slide Number Placeholder 10"/>
          <p:cNvSpPr>
            <a:spLocks noGrp="1"/>
          </p:cNvSpPr>
          <p:nvPr>
            <p:ph type="sldNum" sz="quarter" idx="12"/>
          </p:nvPr>
        </p:nvSpPr>
        <p:spPr/>
        <p:txBody>
          <a:bodyPr/>
          <a:lstStyle/>
          <a:p>
            <a:fld id="{8D1E4346-5F76-40D0-9BC1-ECCF6BA4DB79}" type="slidenum">
              <a:rPr lang="en-GB" smtClean="0"/>
              <a:t>52</a:t>
            </a:fld>
            <a:endParaRPr lang="en-GB"/>
          </a:p>
        </p:txBody>
      </p:sp>
    </p:spTree>
    <p:extLst>
      <p:ext uri="{BB962C8B-B14F-4D97-AF65-F5344CB8AC3E}">
        <p14:creationId xmlns:p14="http://schemas.microsoft.com/office/powerpoint/2010/main" val="223429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4833" b="14833"/>
          <a:stretch>
            <a:fillRect/>
          </a:stretch>
        </p:blipFill>
        <p:spPr/>
      </p:pic>
      <p:sp>
        <p:nvSpPr>
          <p:cNvPr id="4" name="Titel 3"/>
          <p:cNvSpPr>
            <a:spLocks noGrp="1"/>
          </p:cNvSpPr>
          <p:nvPr>
            <p:ph type="ctrTitle"/>
          </p:nvPr>
        </p:nvSpPr>
        <p:spPr/>
        <p:txBody>
          <a:bodyPr/>
          <a:lstStyle/>
          <a:p>
            <a:r>
              <a:rPr lang="en-GB" dirty="0" smtClean="0"/>
              <a:t>INGENUITY Pathway Analysis </a:t>
            </a:r>
            <a:endParaRPr lang="en-GB" dirty="0"/>
          </a:p>
        </p:txBody>
      </p:sp>
      <p:sp>
        <p:nvSpPr>
          <p:cNvPr id="5" name="Untertitel 4"/>
          <p:cNvSpPr>
            <a:spLocks noGrp="1"/>
          </p:cNvSpPr>
          <p:nvPr>
            <p:ph type="subTitle" idx="1"/>
          </p:nvPr>
        </p:nvSpPr>
        <p:spPr/>
        <p:txBody>
          <a:bodyPr/>
          <a:lstStyle/>
          <a:p>
            <a:r>
              <a:rPr lang="en-US" altLang="en-US" sz="2000" dirty="0" smtClean="0">
                <a:latin typeface="Arial" pitchFamily="34" charset="0"/>
                <a:ea typeface="Geneva"/>
                <a:cs typeface="Arial" pitchFamily="34" charset="0"/>
              </a:rPr>
              <a:t>My Findings</a:t>
            </a:r>
            <a:endParaRPr lang="en-US" altLang="en-US" sz="2000" dirty="0">
              <a:latin typeface="Arial" pitchFamily="34" charset="0"/>
              <a:ea typeface="Geneva"/>
              <a:cs typeface="Arial" pitchFamily="34" charset="0"/>
            </a:endParaRPr>
          </a:p>
        </p:txBody>
      </p:sp>
      <p:sp>
        <p:nvSpPr>
          <p:cNvPr id="2" name="Footer Placeholder 1"/>
          <p:cNvSpPr>
            <a:spLocks noGrp="1"/>
          </p:cNvSpPr>
          <p:nvPr>
            <p:ph type="ftr" sz="quarter" idx="11"/>
          </p:nvPr>
        </p:nvSpPr>
        <p:spPr/>
        <p:txBody>
          <a:bodyPr/>
          <a:lstStyle/>
          <a:p>
            <a:r>
              <a:rPr lang="en-GB" smtClean="0"/>
              <a:t>INGENUITY PATHWAY ANALYSIS</a:t>
            </a:r>
            <a:endParaRPr lang="en-GB"/>
          </a:p>
        </p:txBody>
      </p:sp>
      <p:sp>
        <p:nvSpPr>
          <p:cNvPr id="6" name="Slide Number Placeholder 5"/>
          <p:cNvSpPr>
            <a:spLocks noGrp="1"/>
          </p:cNvSpPr>
          <p:nvPr>
            <p:ph type="sldNum" sz="quarter" idx="12"/>
          </p:nvPr>
        </p:nvSpPr>
        <p:spPr/>
        <p:txBody>
          <a:bodyPr/>
          <a:lstStyle/>
          <a:p>
            <a:fld id="{8D1E4346-5F76-40D0-9BC1-ECCF6BA4DB79}" type="slidenum">
              <a:rPr lang="en-GB" smtClean="0"/>
              <a:t>53</a:t>
            </a:fld>
            <a:endParaRPr lang="en-GB"/>
          </a:p>
        </p:txBody>
      </p:sp>
    </p:spTree>
    <p:extLst>
      <p:ext uri="{BB962C8B-B14F-4D97-AF65-F5344CB8AC3E}">
        <p14:creationId xmlns:p14="http://schemas.microsoft.com/office/powerpoint/2010/main" val="341962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Customize the Knowledge Base for your account.</a:t>
            </a:r>
          </a:p>
          <a:p>
            <a:endParaRPr lang="en-US" dirty="0"/>
          </a:p>
          <a:p>
            <a:r>
              <a:rPr lang="en-US" dirty="0" smtClean="0"/>
              <a:t>How would the inferences change when I provide additional gene/protein/pathway/phenotype connections?</a:t>
            </a:r>
          </a:p>
          <a:p>
            <a:pPr marL="285750" indent="-285750">
              <a:buFont typeface="Arial"/>
              <a:buChar char="•"/>
            </a:pPr>
            <a:r>
              <a:rPr lang="en-US" dirty="0"/>
              <a:t>A</a:t>
            </a:r>
            <a:r>
              <a:rPr lang="en-US" dirty="0" smtClean="0"/>
              <a:t> </a:t>
            </a:r>
            <a:r>
              <a:rPr lang="en-US" dirty="0"/>
              <a:t>proprietary chemical or some new syndrome not yet described in IPA.</a:t>
            </a:r>
            <a:br>
              <a:rPr lang="en-US" dirty="0"/>
            </a:br>
            <a:endParaRPr lang="en-US" dirty="0"/>
          </a:p>
        </p:txBody>
      </p:sp>
      <p:sp>
        <p:nvSpPr>
          <p:cNvPr id="3" name="Footer Placeholder 2"/>
          <p:cNvSpPr>
            <a:spLocks noGrp="1"/>
          </p:cNvSpPr>
          <p:nvPr>
            <p:ph type="ftr" sz="quarter" idx="11"/>
          </p:nvPr>
        </p:nvSpPr>
        <p:spPr/>
        <p:txBody>
          <a:bodyPr/>
          <a:lstStyle/>
          <a:p>
            <a:r>
              <a:rPr lang="en-GB" smtClean="0"/>
              <a:t>Title, Location, Date</a:t>
            </a:r>
            <a:endParaRPr lang="en-GB"/>
          </a:p>
        </p:txBody>
      </p:sp>
      <p:sp>
        <p:nvSpPr>
          <p:cNvPr id="4" name="Slide Number Placeholder 3"/>
          <p:cNvSpPr>
            <a:spLocks noGrp="1"/>
          </p:cNvSpPr>
          <p:nvPr>
            <p:ph type="sldNum" sz="quarter" idx="12"/>
          </p:nvPr>
        </p:nvSpPr>
        <p:spPr/>
        <p:txBody>
          <a:bodyPr/>
          <a:lstStyle/>
          <a:p>
            <a:fld id="{8D1E4346-5F76-40D0-9BC1-ECCF6BA4DB79}" type="slidenum">
              <a:rPr lang="en-GB" smtClean="0"/>
              <a:t>54</a:t>
            </a:fld>
            <a:endParaRPr lang="en-GB"/>
          </a:p>
        </p:txBody>
      </p:sp>
      <p:sp>
        <p:nvSpPr>
          <p:cNvPr id="5" name="Title 4"/>
          <p:cNvSpPr>
            <a:spLocks noGrp="1"/>
          </p:cNvSpPr>
          <p:nvPr>
            <p:ph type="title"/>
          </p:nvPr>
        </p:nvSpPr>
        <p:spPr/>
        <p:txBody>
          <a:bodyPr/>
          <a:lstStyle/>
          <a:p>
            <a:r>
              <a:rPr lang="en-US" dirty="0" smtClean="0"/>
              <a:t>My Findings</a:t>
            </a:r>
            <a:endParaRPr lang="en-US" dirty="0"/>
          </a:p>
        </p:txBody>
      </p:sp>
    </p:spTree>
    <p:extLst>
      <p:ext uri="{BB962C8B-B14F-4D97-AF65-F5344CB8AC3E}">
        <p14:creationId xmlns:p14="http://schemas.microsoft.com/office/powerpoint/2010/main" val="144311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l"/>
            <a:r>
              <a:rPr lang="en-US" sz="1800" dirty="0" smtClean="0"/>
              <a:t>My Findings: Customize </a:t>
            </a:r>
            <a:r>
              <a:rPr lang="en-US" sz="1800" dirty="0"/>
              <a:t>c</a:t>
            </a:r>
            <a:r>
              <a:rPr lang="en-US" sz="1800" dirty="0" smtClean="0"/>
              <a:t>ontent for your research </a:t>
            </a:r>
            <a:r>
              <a:rPr lang="en-US" sz="1800" dirty="0"/>
              <a:t>n</a:t>
            </a:r>
            <a:r>
              <a:rPr lang="en-US" sz="1800" dirty="0" smtClean="0"/>
              <a:t>eeds </a:t>
            </a:r>
            <a:endParaRPr lang="en-US" sz="1800" dirty="0"/>
          </a:p>
        </p:txBody>
      </p:sp>
      <p:sp>
        <p:nvSpPr>
          <p:cNvPr id="5" name="Content Placeholder 4"/>
          <p:cNvSpPr>
            <a:spLocks noGrp="1"/>
          </p:cNvSpPr>
          <p:nvPr>
            <p:ph idx="1"/>
          </p:nvPr>
        </p:nvSpPr>
        <p:spPr/>
        <p:txBody>
          <a:bodyPr/>
          <a:lstStyle/>
          <a:p>
            <a:pPr lvl="1"/>
            <a:r>
              <a:rPr lang="en-US" dirty="0"/>
              <a:t>Import relationships to increase understanding of a certain disease or therapeutic area</a:t>
            </a:r>
          </a:p>
          <a:p>
            <a:pPr lvl="1"/>
            <a:endParaRPr lang="en-US" dirty="0"/>
          </a:p>
          <a:p>
            <a:pPr lvl="1"/>
            <a:r>
              <a:rPr lang="en-US" dirty="0"/>
              <a:t>Share proprietary content across your IPA user community</a:t>
            </a:r>
          </a:p>
          <a:p>
            <a:pPr lvl="1"/>
            <a:endParaRPr lang="en-US" dirty="0"/>
          </a:p>
          <a:p>
            <a:pPr lvl="1"/>
            <a:r>
              <a:rPr lang="en-US" dirty="0" smtClean="0"/>
              <a:t>Bulk upload available</a:t>
            </a:r>
            <a:endParaRPr lang="en-US" dirty="0"/>
          </a:p>
          <a:p>
            <a:pPr lvl="1"/>
            <a:endParaRPr lang="en-US" dirty="0"/>
          </a:p>
          <a:p>
            <a:pPr lvl="1"/>
            <a:r>
              <a:rPr lang="en-US" dirty="0"/>
              <a:t>Leverage IPA causal </a:t>
            </a:r>
            <a:r>
              <a:rPr lang="en-US" dirty="0" smtClean="0"/>
              <a:t>analytics</a:t>
            </a:r>
          </a:p>
          <a:p>
            <a:pPr lvl="1"/>
            <a:endParaRPr lang="en-US" dirty="0"/>
          </a:p>
          <a:p>
            <a:pPr lvl="1"/>
            <a:r>
              <a:rPr lang="en-US" b="1" dirty="0" smtClean="0">
                <a:solidFill>
                  <a:schemeClr val="accent6">
                    <a:lumMod val="75000"/>
                  </a:schemeClr>
                </a:solidFill>
              </a:rPr>
              <a:t>Uploaded within 24 hours</a:t>
            </a:r>
            <a:endParaRPr lang="en-US" b="1" dirty="0">
              <a:solidFill>
                <a:schemeClr val="accent6">
                  <a:lumMod val="75000"/>
                </a:schemeClr>
              </a:solidFill>
            </a:endParaRPr>
          </a:p>
          <a:p>
            <a:endParaRPr lang="en-US" dirty="0"/>
          </a:p>
        </p:txBody>
      </p:sp>
      <p:sp>
        <p:nvSpPr>
          <p:cNvPr id="2" name="Footer Placeholder 1"/>
          <p:cNvSpPr>
            <a:spLocks noGrp="1"/>
          </p:cNvSpPr>
          <p:nvPr>
            <p:ph type="ftr" sz="quarter" idx="11"/>
          </p:nvPr>
        </p:nvSpPr>
        <p:spPr/>
        <p:txBody>
          <a:bodyPr/>
          <a:lstStyle/>
          <a:p>
            <a:r>
              <a:rPr lang="en-US" smtClean="0">
                <a:solidFill>
                  <a:srgbClr val="FFFFFF"/>
                </a:solidFill>
              </a:rPr>
              <a:t>Ingenuity Pathway Analysis – Finding The Connections</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55</a:t>
            </a:fld>
            <a:endParaRPr lang="en-US">
              <a:solidFill>
                <a:srgbClr val="FFFFFF"/>
              </a:solidFill>
            </a:endParaRPr>
          </a:p>
        </p:txBody>
      </p:sp>
      <p:sp>
        <p:nvSpPr>
          <p:cNvPr id="7" name="Picture Placeholder 6"/>
          <p:cNvSpPr>
            <a:spLocks noGrp="1"/>
          </p:cNvSpPr>
          <p:nvPr>
            <p:ph type="pic" sz="quarter" idx="14"/>
          </p:nvPr>
        </p:nvSpPr>
        <p:spPr/>
      </p:sp>
      <p:sp>
        <p:nvSpPr>
          <p:cNvPr id="6" name="Text Placeholder 5"/>
          <p:cNvSpPr>
            <a:spLocks noGrp="1"/>
          </p:cNvSpPr>
          <p:nvPr>
            <p:ph type="body" sz="quarter" idx="13"/>
          </p:nvPr>
        </p:nvSpPr>
        <p:spPr/>
        <p:txBody>
          <a:bodyPr/>
          <a:lstStyle/>
          <a:p>
            <a:r>
              <a:rPr lang="en-US" dirty="0"/>
              <a:t>Facilitate integration of your proprietary content into </a:t>
            </a:r>
            <a:r>
              <a:rPr lang="en-US" dirty="0" smtClean="0"/>
              <a:t>IPA</a:t>
            </a:r>
            <a:endParaRPr lang="en-US" dirty="0"/>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27" name="TextBox 26"/>
          <p:cNvSpPr txBox="1"/>
          <p:nvPr/>
        </p:nvSpPr>
        <p:spPr>
          <a:xfrm>
            <a:off x="2819400" y="6413500"/>
            <a:ext cx="5791200" cy="304800"/>
          </a:xfrm>
          <a:prstGeom prst="rect">
            <a:avLst/>
          </a:prstGeom>
          <a:noFill/>
        </p:spPr>
        <p:txBody>
          <a:bodyPr wrap="none" lIns="0" tIns="0" rIns="0" bIns="0" rtlCol="0">
            <a:noAutofit/>
          </a:bodyPr>
          <a:lstStyle/>
          <a:p>
            <a:r>
              <a:rPr lang="en-US" sz="1200" dirty="0" smtClean="0"/>
              <a:t>*with appropriate licensing from third party</a:t>
            </a:r>
            <a:endParaRPr lang="en-US" sz="1200" dirty="0"/>
          </a:p>
        </p:txBody>
      </p:sp>
      <p:grpSp>
        <p:nvGrpSpPr>
          <p:cNvPr id="8" name="Group 7"/>
          <p:cNvGrpSpPr/>
          <p:nvPr/>
        </p:nvGrpSpPr>
        <p:grpSpPr>
          <a:xfrm>
            <a:off x="207916" y="1300821"/>
            <a:ext cx="2247082" cy="4788145"/>
            <a:chOff x="504247" y="1300821"/>
            <a:chExt cx="2247082" cy="4788145"/>
          </a:xfrm>
        </p:grpSpPr>
        <p:pic>
          <p:nvPicPr>
            <p:cNvPr id="20" name="Picture 19"/>
            <p:cNvPicPr>
              <a:picLocks noChangeAspect="1"/>
            </p:cNvPicPr>
            <p:nvPr/>
          </p:nvPicPr>
          <p:blipFill>
            <a:blip r:embed="rId3" cstate="print"/>
            <a:stretch>
              <a:fillRect/>
            </a:stretch>
          </p:blipFill>
          <p:spPr>
            <a:xfrm>
              <a:off x="772674" y="4001782"/>
              <a:ext cx="1611644" cy="1798138"/>
            </a:xfrm>
            <a:prstGeom prst="rect">
              <a:avLst/>
            </a:prstGeom>
            <a:ln>
              <a:noFill/>
            </a:ln>
            <a:effectLst>
              <a:outerShdw blurRad="292100" dist="139700" dir="2700000" algn="tl" rotWithShape="0">
                <a:srgbClr val="333333">
                  <a:alpha val="65000"/>
                </a:srgbClr>
              </a:outerShdw>
            </a:effectLst>
          </p:spPr>
        </p:pic>
        <p:pic>
          <p:nvPicPr>
            <p:cNvPr id="21"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02259" y="2392113"/>
              <a:ext cx="1499187" cy="33178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4247" y="2057400"/>
              <a:ext cx="419100" cy="40957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03513" y="1497365"/>
              <a:ext cx="447816" cy="42258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rot="10800000">
              <a:off x="1220925" y="2910514"/>
              <a:ext cx="715141" cy="101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7"/>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2674" y="1300821"/>
              <a:ext cx="464762" cy="3653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TextBox 25"/>
            <p:cNvSpPr txBox="1"/>
            <p:nvPr/>
          </p:nvSpPr>
          <p:spPr>
            <a:xfrm>
              <a:off x="643867" y="5927383"/>
              <a:ext cx="1957267" cy="161583"/>
            </a:xfrm>
            <a:prstGeom prst="rect">
              <a:avLst/>
            </a:prstGeom>
            <a:noFill/>
          </p:spPr>
          <p:txBody>
            <a:bodyPr wrap="none" lIns="0" tIns="0" rIns="0" bIns="0" rtlCol="0" anchor="ctr" anchorCtr="1">
              <a:spAutoFit/>
            </a:bodyPr>
            <a:lstStyle/>
            <a:p>
              <a:pPr algn="ctr" fontAlgn="base">
                <a:spcBef>
                  <a:spcPct val="0"/>
                </a:spcBef>
                <a:spcAft>
                  <a:spcPct val="0"/>
                </a:spcAft>
              </a:pPr>
              <a:r>
                <a:rPr lang="en-US" sz="1050" b="1" dirty="0" smtClean="0">
                  <a:solidFill>
                    <a:srgbClr val="000000"/>
                  </a:solidFill>
                  <a:latin typeface="Calibri" pitchFamily="34" charset="0"/>
                </a:rPr>
                <a:t>THE INGENUITY KNOWLEDGE BASE</a:t>
              </a:r>
            </a:p>
          </p:txBody>
        </p:sp>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67381" y="1777999"/>
              <a:ext cx="1062240" cy="431535"/>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226919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Oval 8"/>
          <p:cNvSpPr/>
          <p:nvPr/>
        </p:nvSpPr>
        <p:spPr>
          <a:xfrm>
            <a:off x="1279525" y="1936750"/>
            <a:ext cx="3952875" cy="3952875"/>
          </a:xfrm>
          <a:prstGeom prst="ellipse">
            <a:avLst/>
          </a:prstGeom>
        </p:spPr>
        <p:style>
          <a:lnRef idx="2">
            <a:schemeClr val="accent5"/>
          </a:lnRef>
          <a:fillRef idx="1">
            <a:schemeClr val="lt1"/>
          </a:fillRef>
          <a:effectRef idx="0">
            <a:schemeClr val="accent5"/>
          </a:effectRef>
          <a:fontRef idx="minor">
            <a:schemeClr val="dk1"/>
          </a:fontRef>
        </p:style>
        <p:txBody>
          <a:bodyPr anchor="b"/>
          <a:lstStyle/>
          <a:p>
            <a:pPr algn="ctr">
              <a:defRPr/>
            </a:pPr>
            <a:r>
              <a:rPr lang="en-US" sz="1400" dirty="0">
                <a:solidFill>
                  <a:schemeClr val="tx1"/>
                </a:solidFill>
              </a:rPr>
              <a:t>Genes in the</a:t>
            </a:r>
          </a:p>
          <a:p>
            <a:pPr algn="ctr">
              <a:defRPr/>
            </a:pPr>
            <a:r>
              <a:rPr lang="en-US" sz="1400" dirty="0">
                <a:solidFill>
                  <a:schemeClr val="tx1"/>
                </a:solidFill>
              </a:rPr>
              <a:t>reference “universe” but not in dataset or TF neighborhood</a:t>
            </a:r>
          </a:p>
        </p:txBody>
      </p:sp>
      <p:sp>
        <p:nvSpPr>
          <p:cNvPr id="62469" name="Title 3"/>
          <p:cNvSpPr>
            <a:spLocks noGrp="1"/>
          </p:cNvSpPr>
          <p:nvPr>
            <p:ph type="title"/>
          </p:nvPr>
        </p:nvSpPr>
        <p:spPr/>
        <p:txBody>
          <a:bodyPr/>
          <a:lstStyle/>
          <a:p>
            <a:pPr algn="l"/>
            <a:r>
              <a:rPr lang="en-US" dirty="0" smtClean="0">
                <a:latin typeface="Arial" pitchFamily="34" charset="0"/>
                <a:ea typeface="Geneva"/>
                <a:cs typeface="Arial" pitchFamily="34" charset="0"/>
              </a:rPr>
              <a:t>P-value from Fisher’s Exact test </a:t>
            </a:r>
          </a:p>
        </p:txBody>
      </p:sp>
      <p:sp>
        <p:nvSpPr>
          <p:cNvPr id="3" name="Text Placeholder 2"/>
          <p:cNvSpPr>
            <a:spLocks noGrp="1"/>
          </p:cNvSpPr>
          <p:nvPr>
            <p:ph type="body" sz="quarter" idx="13"/>
          </p:nvPr>
        </p:nvSpPr>
        <p:spPr/>
        <p:txBody>
          <a:bodyPr/>
          <a:lstStyle/>
          <a:p>
            <a:endParaRPr lang="en-US"/>
          </a:p>
        </p:txBody>
      </p:sp>
      <p:sp>
        <p:nvSpPr>
          <p:cNvPr id="7" name="Oval 6"/>
          <p:cNvSpPr/>
          <p:nvPr/>
        </p:nvSpPr>
        <p:spPr>
          <a:xfrm>
            <a:off x="1489075" y="2211388"/>
            <a:ext cx="2265363" cy="2266950"/>
          </a:xfrm>
          <a:prstGeom prst="ellipse">
            <a:avLst/>
          </a:prstGeom>
          <a:solidFill>
            <a:schemeClr val="accent4">
              <a:lumMod val="75000"/>
              <a:alpha val="48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dirty="0">
                <a:solidFill>
                  <a:schemeClr val="tx1"/>
                </a:solidFill>
              </a:rPr>
              <a:t>Genes</a:t>
            </a:r>
          </a:p>
          <a:p>
            <a:pPr algn="ctr">
              <a:defRPr/>
            </a:pPr>
            <a:r>
              <a:rPr lang="en-US" sz="1400" dirty="0">
                <a:solidFill>
                  <a:schemeClr val="tx1"/>
                </a:solidFill>
              </a:rPr>
              <a:t>in the dataset but not in the TF neighborhood</a:t>
            </a:r>
          </a:p>
        </p:txBody>
      </p:sp>
      <p:sp>
        <p:nvSpPr>
          <p:cNvPr id="8" name="Oval 7"/>
          <p:cNvSpPr/>
          <p:nvPr/>
        </p:nvSpPr>
        <p:spPr>
          <a:xfrm>
            <a:off x="3394075" y="2408238"/>
            <a:ext cx="1576388" cy="1576387"/>
          </a:xfrm>
          <a:prstGeom prst="ellipse">
            <a:avLst/>
          </a:prstGeom>
          <a:solidFill>
            <a:schemeClr val="accent1">
              <a:lumMod val="75000"/>
              <a:alpha val="48000"/>
            </a:schemeClr>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a:defRPr/>
            </a:pPr>
            <a:r>
              <a:rPr lang="en-US" sz="1400" dirty="0">
                <a:solidFill>
                  <a:schemeClr val="tx1"/>
                </a:solidFill>
              </a:rPr>
              <a:t>Genes</a:t>
            </a:r>
          </a:p>
          <a:p>
            <a:pPr algn="ctr">
              <a:defRPr/>
            </a:pPr>
            <a:r>
              <a:rPr lang="en-US" sz="1400" dirty="0">
                <a:solidFill>
                  <a:schemeClr val="tx1"/>
                </a:solidFill>
              </a:rPr>
              <a:t>in the</a:t>
            </a:r>
          </a:p>
          <a:p>
            <a:pPr algn="ctr">
              <a:defRPr/>
            </a:pPr>
            <a:r>
              <a:rPr lang="en-US" sz="1400" dirty="0">
                <a:solidFill>
                  <a:schemeClr val="tx1"/>
                </a:solidFill>
              </a:rPr>
              <a:t>TF neighbor-hood but not dataset</a:t>
            </a:r>
          </a:p>
        </p:txBody>
      </p:sp>
      <p:cxnSp>
        <p:nvCxnSpPr>
          <p:cNvPr id="11" name="Straight Arrow Connector 10"/>
          <p:cNvCxnSpPr>
            <a:endCxn id="62473" idx="2"/>
          </p:cNvCxnSpPr>
          <p:nvPr/>
        </p:nvCxnSpPr>
        <p:spPr>
          <a:xfrm flipH="1" flipV="1">
            <a:off x="3517900" y="1862138"/>
            <a:ext cx="73025" cy="1357312"/>
          </a:xfrm>
          <a:prstGeom prst="straightConnector1">
            <a:avLst/>
          </a:prstGeom>
          <a:ln>
            <a:solidFill>
              <a:srgbClr val="000090"/>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62473" name="Rectangle 11"/>
          <p:cNvSpPr>
            <a:spLocks noChangeArrowheads="1"/>
          </p:cNvSpPr>
          <p:nvPr/>
        </p:nvSpPr>
        <p:spPr bwMode="auto">
          <a:xfrm>
            <a:off x="2089150" y="1338263"/>
            <a:ext cx="2859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t>Molecules both in the dataset AND the TF neighborhood</a:t>
            </a:r>
          </a:p>
        </p:txBody>
      </p:sp>
      <p:sp>
        <p:nvSpPr>
          <p:cNvPr id="5" name="TextBox 4"/>
          <p:cNvSpPr txBox="1"/>
          <p:nvPr/>
        </p:nvSpPr>
        <p:spPr>
          <a:xfrm>
            <a:off x="5605463" y="1839913"/>
            <a:ext cx="2987675" cy="3305520"/>
          </a:xfrm>
          <a:prstGeom prst="rect">
            <a:avLst/>
          </a:prstGeom>
          <a:noFill/>
        </p:spPr>
        <p:txBody>
          <a:bodyPr>
            <a:spAutoFit/>
          </a:bodyPr>
          <a:lstStyle/>
          <a:p>
            <a:pPr marL="363600" lvl="1" indent="-324000">
              <a:spcBef>
                <a:spcPct val="20000"/>
              </a:spcBef>
              <a:spcAft>
                <a:spcPts val="600"/>
              </a:spcAft>
              <a:buClr>
                <a:schemeClr val="accent2"/>
              </a:buClr>
              <a:buFont typeface="Wingdings" pitchFamily="2" charset="2"/>
              <a:buChar char=""/>
              <a:defRPr/>
            </a:pPr>
            <a:r>
              <a:rPr lang="en-US" sz="1600" dirty="0">
                <a:ea typeface="Geneva" charset="0"/>
                <a:cs typeface="Geneva" charset="0"/>
              </a:rPr>
              <a:t>The statistical test looks for an unexpectedly large overlap given the number of genes in each category</a:t>
            </a:r>
          </a:p>
          <a:p>
            <a:pPr marL="363600" lvl="1" indent="-324000">
              <a:spcBef>
                <a:spcPct val="20000"/>
              </a:spcBef>
              <a:spcAft>
                <a:spcPts val="600"/>
              </a:spcAft>
              <a:buClr>
                <a:schemeClr val="accent2"/>
              </a:buClr>
              <a:buFont typeface="Wingdings" pitchFamily="2" charset="2"/>
              <a:buChar char=""/>
              <a:defRPr/>
            </a:pPr>
            <a:endParaRPr lang="en-US" sz="1600" dirty="0">
              <a:ea typeface="Geneva" charset="0"/>
              <a:cs typeface="Geneva" charset="0"/>
            </a:endParaRPr>
          </a:p>
          <a:p>
            <a:pPr marL="363600" lvl="1" indent="-324000">
              <a:spcBef>
                <a:spcPct val="20000"/>
              </a:spcBef>
              <a:spcAft>
                <a:spcPts val="600"/>
              </a:spcAft>
              <a:buClr>
                <a:schemeClr val="accent2"/>
              </a:buClr>
              <a:buFont typeface="Wingdings" pitchFamily="2" charset="2"/>
              <a:buChar char=""/>
              <a:defRPr/>
            </a:pPr>
            <a:r>
              <a:rPr lang="en-US" sz="1600" dirty="0">
                <a:ea typeface="Geneva" charset="0"/>
                <a:cs typeface="Geneva" charset="0"/>
              </a:rPr>
              <a:t>p-values should be insignificant (&gt;0.05) for random datasets</a:t>
            </a:r>
          </a:p>
          <a:p>
            <a:pPr marL="363600" lvl="1" indent="-324000">
              <a:spcBef>
                <a:spcPct val="20000"/>
              </a:spcBef>
              <a:spcAft>
                <a:spcPts val="600"/>
              </a:spcAft>
              <a:buClr>
                <a:schemeClr val="accent2"/>
              </a:buClr>
              <a:buFont typeface="Wingdings" pitchFamily="2" charset="2"/>
              <a:buChar char=""/>
              <a:defRPr/>
            </a:pPr>
            <a:endParaRPr lang="en-US" sz="1600" dirty="0">
              <a:ea typeface="Geneva" charset="0"/>
              <a:cs typeface="Geneva" charset="0"/>
            </a:endParaRPr>
          </a:p>
          <a:p>
            <a:pPr marL="363600" lvl="1" indent="-324000">
              <a:spcBef>
                <a:spcPct val="20000"/>
              </a:spcBef>
              <a:spcAft>
                <a:spcPts val="600"/>
              </a:spcAft>
              <a:buClr>
                <a:schemeClr val="accent2"/>
              </a:buClr>
              <a:buFont typeface="Wingdings" pitchFamily="2" charset="2"/>
              <a:buChar char=""/>
              <a:defRPr/>
            </a:pPr>
            <a:r>
              <a:rPr lang="en-US" sz="1600" dirty="0">
                <a:ea typeface="Geneva" charset="0"/>
                <a:cs typeface="Geneva" charset="0"/>
              </a:rPr>
              <a:t>Gene direction is ignored in this calculation</a:t>
            </a:r>
          </a:p>
        </p:txBody>
      </p:sp>
      <p:sp>
        <p:nvSpPr>
          <p:cNvPr id="2" name="Footer Placeholder 1"/>
          <p:cNvSpPr>
            <a:spLocks noGrp="1"/>
          </p:cNvSpPr>
          <p:nvPr>
            <p:ph type="ftr" sz="quarter" idx="11"/>
          </p:nvPr>
        </p:nvSpPr>
        <p:spPr/>
        <p:txBody>
          <a:bodyPr/>
          <a:lstStyle/>
          <a:p>
            <a:r>
              <a:rPr lang="en-GB" smtClean="0"/>
              <a:t>INGENUITY PATHWAY ANALYSIS</a:t>
            </a:r>
            <a:endParaRPr lang="en-GB"/>
          </a:p>
        </p:txBody>
      </p:sp>
      <p:sp>
        <p:nvSpPr>
          <p:cNvPr id="4" name="Slide Number Placeholder 3"/>
          <p:cNvSpPr>
            <a:spLocks noGrp="1"/>
          </p:cNvSpPr>
          <p:nvPr>
            <p:ph type="sldNum" sz="quarter" idx="12"/>
          </p:nvPr>
        </p:nvSpPr>
        <p:spPr/>
        <p:txBody>
          <a:bodyPr/>
          <a:lstStyle/>
          <a:p>
            <a:fld id="{8D1E4346-5F76-40D0-9BC1-ECCF6BA4DB79}" type="slidenum">
              <a:rPr lang="en-GB" smtClean="0"/>
              <a:t>56</a:t>
            </a:fld>
            <a:endParaRPr lang="en-GB"/>
          </a:p>
        </p:txBody>
      </p:sp>
    </p:spTree>
    <p:extLst>
      <p:ext uri="{BB962C8B-B14F-4D97-AF65-F5344CB8AC3E}">
        <p14:creationId xmlns:p14="http://schemas.microsoft.com/office/powerpoint/2010/main" val="10866039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2743200" y="16830"/>
            <a:ext cx="6048843" cy="595314"/>
          </a:xfrm>
        </p:spPr>
        <p:txBody>
          <a:bodyPr/>
          <a:lstStyle/>
          <a:p>
            <a:r>
              <a:rPr lang="en-US" dirty="0" smtClean="0"/>
              <a:t>Downstream Effect z-score</a:t>
            </a:r>
            <a:endParaRPr lang="en-US" dirty="0"/>
          </a:p>
        </p:txBody>
      </p:sp>
      <p:sp>
        <p:nvSpPr>
          <p:cNvPr id="3" name="Text Placeholder 2"/>
          <p:cNvSpPr>
            <a:spLocks noGrp="1"/>
          </p:cNvSpPr>
          <p:nvPr>
            <p:ph type="body" sz="quarter" idx="13"/>
          </p:nvPr>
        </p:nvSpPr>
        <p:spPr/>
        <p:txBody>
          <a:bodyPr/>
          <a:lstStyle/>
          <a:p>
            <a:r>
              <a:rPr lang="en-US" dirty="0" smtClean="0"/>
              <a:t>Downstream Functional Analysis</a:t>
            </a:r>
            <a:endParaRPr lang="en-US" dirty="0"/>
          </a:p>
        </p:txBody>
      </p:sp>
      <p:sp>
        <p:nvSpPr>
          <p:cNvPr id="12" name="Oval 11"/>
          <p:cNvSpPr/>
          <p:nvPr/>
        </p:nvSpPr>
        <p:spPr>
          <a:xfrm>
            <a:off x="1043280" y="1262302"/>
            <a:ext cx="304800" cy="304800"/>
          </a:xfrm>
          <a:prstGeom prst="ellipse">
            <a:avLst/>
          </a:prstGeom>
          <a:solidFill>
            <a:srgbClr val="00B050"/>
          </a:solidFill>
          <a:ln w="9525"/>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nchorCtr="1"/>
          <a:lstStyle/>
          <a:p>
            <a:pPr algn="ctr"/>
            <a:r>
              <a:rPr lang="en-US" sz="1400" b="1" dirty="0" smtClean="0">
                <a:solidFill>
                  <a:srgbClr val="000000"/>
                </a:solidFill>
              </a:rPr>
              <a:t>↓</a:t>
            </a:r>
            <a:endParaRPr lang="en-US" sz="1400" b="1" dirty="0">
              <a:solidFill>
                <a:srgbClr val="000000"/>
              </a:solidFill>
            </a:endParaRPr>
          </a:p>
        </p:txBody>
      </p:sp>
      <p:sp>
        <p:nvSpPr>
          <p:cNvPr id="13" name="Oval 12"/>
          <p:cNvSpPr/>
          <p:nvPr/>
        </p:nvSpPr>
        <p:spPr>
          <a:xfrm>
            <a:off x="2872080" y="1262302"/>
            <a:ext cx="304800" cy="304800"/>
          </a:xfrm>
          <a:prstGeom prst="ellipse">
            <a:avLst/>
          </a:prstGeom>
          <a:solidFill>
            <a:srgbClr val="FF0000"/>
          </a:solidFill>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pPr algn="ctr"/>
            <a:r>
              <a:rPr lang="en-US" sz="1400" b="1" dirty="0" smtClean="0"/>
              <a:t>↑</a:t>
            </a:r>
            <a:endParaRPr lang="en-US" sz="1400" b="1" dirty="0"/>
          </a:p>
        </p:txBody>
      </p:sp>
      <p:sp>
        <p:nvSpPr>
          <p:cNvPr id="14" name="Oval 13"/>
          <p:cNvSpPr/>
          <p:nvPr/>
        </p:nvSpPr>
        <p:spPr>
          <a:xfrm>
            <a:off x="3329280" y="1262302"/>
            <a:ext cx="304800" cy="304800"/>
          </a:xfrm>
          <a:prstGeom prst="ellipse">
            <a:avLst/>
          </a:prstGeom>
          <a:solidFill>
            <a:srgbClr val="FF0000"/>
          </a:solidFill>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pPr algn="ctr"/>
            <a:r>
              <a:rPr lang="en-US" sz="1400" b="1" dirty="0" smtClean="0"/>
              <a:t>↑</a:t>
            </a:r>
            <a:endParaRPr lang="en-US" sz="1400" b="1" dirty="0"/>
          </a:p>
        </p:txBody>
      </p:sp>
      <p:sp>
        <p:nvSpPr>
          <p:cNvPr id="5" name="Rectangle 4"/>
          <p:cNvSpPr/>
          <p:nvPr/>
        </p:nvSpPr>
        <p:spPr>
          <a:xfrm>
            <a:off x="967080" y="1140382"/>
            <a:ext cx="2819400" cy="533400"/>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954980" y="1079662"/>
            <a:ext cx="2460866" cy="523220"/>
          </a:xfrm>
          <a:prstGeom prst="rect">
            <a:avLst/>
          </a:prstGeom>
        </p:spPr>
        <p:txBody>
          <a:bodyPr wrap="none">
            <a:spAutoFit/>
          </a:bodyPr>
          <a:lstStyle/>
          <a:p>
            <a:r>
              <a:rPr lang="en-US" sz="1400" dirty="0"/>
              <a:t>Differential Gene </a:t>
            </a:r>
            <a:r>
              <a:rPr lang="en-US" sz="1400" dirty="0" smtClean="0"/>
              <a:t>Expression</a:t>
            </a:r>
          </a:p>
          <a:p>
            <a:r>
              <a:rPr lang="en-US" sz="1400" dirty="0" smtClean="0"/>
              <a:t> </a:t>
            </a:r>
            <a:r>
              <a:rPr lang="en-US" sz="1400" dirty="0"/>
              <a:t>(Uploaded Data)</a:t>
            </a:r>
          </a:p>
        </p:txBody>
      </p:sp>
      <p:sp>
        <p:nvSpPr>
          <p:cNvPr id="53" name="Oval 52"/>
          <p:cNvSpPr/>
          <p:nvPr/>
        </p:nvSpPr>
        <p:spPr>
          <a:xfrm>
            <a:off x="2409227" y="1272711"/>
            <a:ext cx="304800" cy="304800"/>
          </a:xfrm>
          <a:prstGeom prst="ellipse">
            <a:avLst/>
          </a:prstGeom>
          <a:solidFill>
            <a:srgbClr val="FF0000"/>
          </a:solidFill>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pPr algn="ctr"/>
            <a:r>
              <a:rPr lang="en-US" sz="1400" b="1" dirty="0" smtClean="0"/>
              <a:t>↑</a:t>
            </a:r>
            <a:endParaRPr lang="en-US" sz="1400" b="1" dirty="0"/>
          </a:p>
        </p:txBody>
      </p:sp>
      <p:sp>
        <p:nvSpPr>
          <p:cNvPr id="9" name="Oval 8"/>
          <p:cNvSpPr/>
          <p:nvPr/>
        </p:nvSpPr>
        <p:spPr>
          <a:xfrm>
            <a:off x="762000" y="2556640"/>
            <a:ext cx="3200400" cy="949960"/>
          </a:xfrm>
          <a:prstGeom prst="ellipse">
            <a:avLst/>
          </a:prstGeom>
          <a:solidFill>
            <a:srgbClr val="F07828"/>
          </a:solidFill>
          <a:ln>
            <a:solidFill>
              <a:srgbClr val="F07828"/>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smtClean="0"/>
              <a:t>Bio Process/Function</a:t>
            </a:r>
            <a:endParaRPr lang="en-US" sz="2000" dirty="0"/>
          </a:p>
        </p:txBody>
      </p:sp>
      <p:cxnSp>
        <p:nvCxnSpPr>
          <p:cNvPr id="21" name="Straight Arrow Connector 20"/>
          <p:cNvCxnSpPr>
            <a:stCxn id="12" idx="4"/>
          </p:cNvCxnSpPr>
          <p:nvPr/>
        </p:nvCxnSpPr>
        <p:spPr>
          <a:xfrm>
            <a:off x="1195680" y="1567102"/>
            <a:ext cx="0" cy="989538"/>
          </a:xfrm>
          <a:prstGeom prst="straightConnector1">
            <a:avLst/>
          </a:prstGeom>
          <a:ln>
            <a:solidFill>
              <a:srgbClr val="F07828"/>
            </a:solidFill>
            <a:tailEnd type="arrow"/>
          </a:ln>
        </p:spPr>
        <p:style>
          <a:lnRef idx="2">
            <a:schemeClr val="accent1"/>
          </a:lnRef>
          <a:fillRef idx="0">
            <a:schemeClr val="accent1"/>
          </a:fillRef>
          <a:effectRef idx="1">
            <a:schemeClr val="accent1"/>
          </a:effectRef>
          <a:fontRef idx="minor">
            <a:schemeClr val="tx1"/>
          </a:fontRef>
        </p:style>
      </p:cxnSp>
      <p:grpSp>
        <p:nvGrpSpPr>
          <p:cNvPr id="57" name="Group 56"/>
          <p:cNvGrpSpPr/>
          <p:nvPr/>
        </p:nvGrpSpPr>
        <p:grpSpPr>
          <a:xfrm>
            <a:off x="1969094" y="1407082"/>
            <a:ext cx="307313" cy="982314"/>
            <a:chOff x="3971551" y="1905000"/>
            <a:chExt cx="322910" cy="1152099"/>
          </a:xfrm>
        </p:grpSpPr>
        <p:cxnSp>
          <p:nvCxnSpPr>
            <p:cNvPr id="35" name="Straight Arrow Connector 34"/>
            <p:cNvCxnSpPr/>
            <p:nvPr/>
          </p:nvCxnSpPr>
          <p:spPr>
            <a:xfrm>
              <a:off x="4132910" y="1905000"/>
              <a:ext cx="0" cy="1152098"/>
            </a:xfrm>
            <a:prstGeom prst="straightConnector1">
              <a:avLst/>
            </a:prstGeom>
            <a:ln>
              <a:solidFill>
                <a:srgbClr val="0070C0"/>
              </a:solidFill>
              <a:tailEnd type="none"/>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flipH="1" flipV="1">
              <a:off x="3971551" y="3057098"/>
              <a:ext cx="322910" cy="1"/>
            </a:xfrm>
            <a:prstGeom prst="straightConnector1">
              <a:avLst/>
            </a:prstGeom>
            <a:ln>
              <a:solidFill>
                <a:srgbClr val="0070C0"/>
              </a:solidFill>
              <a:tailEnd type="none"/>
            </a:ln>
          </p:spPr>
          <p:style>
            <a:lnRef idx="2">
              <a:schemeClr val="accent1"/>
            </a:lnRef>
            <a:fillRef idx="0">
              <a:schemeClr val="accent1"/>
            </a:fillRef>
            <a:effectRef idx="1">
              <a:schemeClr val="accent1"/>
            </a:effectRef>
            <a:fontRef idx="minor">
              <a:schemeClr val="tx1"/>
            </a:fontRef>
          </p:style>
        </p:cxnSp>
      </p:grpSp>
      <p:cxnSp>
        <p:nvCxnSpPr>
          <p:cNvPr id="41" name="Straight Arrow Connector 40"/>
          <p:cNvCxnSpPr>
            <a:stCxn id="53" idx="4"/>
          </p:cNvCxnSpPr>
          <p:nvPr/>
        </p:nvCxnSpPr>
        <p:spPr>
          <a:xfrm>
            <a:off x="2561627" y="1577511"/>
            <a:ext cx="0" cy="89213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3" idx="4"/>
          </p:cNvCxnSpPr>
          <p:nvPr/>
        </p:nvCxnSpPr>
        <p:spPr>
          <a:xfrm>
            <a:off x="3024480" y="1567102"/>
            <a:ext cx="0" cy="989538"/>
          </a:xfrm>
          <a:prstGeom prst="straightConnector1">
            <a:avLst/>
          </a:prstGeom>
          <a:ln>
            <a:solidFill>
              <a:srgbClr val="F07828"/>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4" idx="4"/>
          </p:cNvCxnSpPr>
          <p:nvPr/>
        </p:nvCxnSpPr>
        <p:spPr>
          <a:xfrm>
            <a:off x="3481680" y="1567102"/>
            <a:ext cx="0" cy="989538"/>
          </a:xfrm>
          <a:prstGeom prst="straightConnector1">
            <a:avLst/>
          </a:prstGeom>
          <a:ln>
            <a:solidFill>
              <a:srgbClr val="F07828"/>
            </a:solidFill>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1969440" y="1262302"/>
            <a:ext cx="304800" cy="304800"/>
          </a:xfrm>
          <a:prstGeom prst="ellipse">
            <a:avLst/>
          </a:prstGeom>
          <a:solidFill>
            <a:srgbClr val="00B050"/>
          </a:solidFill>
          <a:ln w="9525"/>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nchorCtr="1"/>
          <a:lstStyle/>
          <a:p>
            <a:pPr algn="ctr"/>
            <a:r>
              <a:rPr lang="en-US" sz="1400" b="1" dirty="0" smtClean="0">
                <a:solidFill>
                  <a:srgbClr val="000000"/>
                </a:solidFill>
              </a:rPr>
              <a:t>↓</a:t>
            </a:r>
            <a:endParaRPr lang="en-US" sz="1400" b="1" dirty="0">
              <a:solidFill>
                <a:srgbClr val="000000"/>
              </a:solidFill>
            </a:endParaRPr>
          </a:p>
        </p:txBody>
      </p:sp>
      <p:sp>
        <p:nvSpPr>
          <p:cNvPr id="75" name="Rectangle 74"/>
          <p:cNvSpPr/>
          <p:nvPr/>
        </p:nvSpPr>
        <p:spPr>
          <a:xfrm>
            <a:off x="3998403" y="2106884"/>
            <a:ext cx="4832009" cy="307777"/>
          </a:xfrm>
          <a:prstGeom prst="rect">
            <a:avLst/>
          </a:prstGeom>
        </p:spPr>
        <p:txBody>
          <a:bodyPr wrap="none">
            <a:spAutoFit/>
          </a:bodyPr>
          <a:lstStyle/>
          <a:p>
            <a:r>
              <a:rPr lang="en-US" sz="1400" dirty="0" smtClean="0"/>
              <a:t>effect genes have on process or </a:t>
            </a:r>
            <a:r>
              <a:rPr lang="en-US" sz="1400" dirty="0"/>
              <a:t>function (</a:t>
            </a:r>
            <a:r>
              <a:rPr lang="en-US" sz="1400" dirty="0" smtClean="0"/>
              <a:t>literature-based)</a:t>
            </a:r>
            <a:endParaRPr lang="en-US" sz="1400" dirty="0"/>
          </a:p>
        </p:txBody>
      </p:sp>
      <p:sp>
        <p:nvSpPr>
          <p:cNvPr id="76" name="Rectangle 75"/>
          <p:cNvSpPr/>
          <p:nvPr/>
        </p:nvSpPr>
        <p:spPr>
          <a:xfrm>
            <a:off x="4026435" y="3361850"/>
            <a:ext cx="4507965" cy="738664"/>
          </a:xfrm>
          <a:prstGeom prst="rect">
            <a:avLst/>
          </a:prstGeom>
        </p:spPr>
        <p:txBody>
          <a:bodyPr wrap="none">
            <a:spAutoFit/>
          </a:bodyPr>
          <a:lstStyle/>
          <a:p>
            <a:r>
              <a:rPr lang="en-US" sz="1400" dirty="0" smtClean="0"/>
              <a:t>Predicted Effect-</a:t>
            </a:r>
          </a:p>
          <a:p>
            <a:r>
              <a:rPr lang="en-US" sz="1400" dirty="0" smtClean="0">
                <a:solidFill>
                  <a:srgbClr val="FF6600"/>
                </a:solidFill>
                <a:latin typeface="Century"/>
                <a:cs typeface="Century"/>
              </a:rPr>
              <a:t>1</a:t>
            </a:r>
            <a:r>
              <a:rPr lang="en-US" sz="1400" dirty="0">
                <a:solidFill>
                  <a:srgbClr val="FF6600"/>
                </a:solidFill>
              </a:rPr>
              <a:t>: </a:t>
            </a:r>
            <a:r>
              <a:rPr lang="en-US" sz="1400" dirty="0" smtClean="0">
                <a:solidFill>
                  <a:srgbClr val="FF6600"/>
                </a:solidFill>
              </a:rPr>
              <a:t>Increasing (correlated</a:t>
            </a:r>
            <a:r>
              <a:rPr lang="en-US" sz="1400" dirty="0">
                <a:solidFill>
                  <a:srgbClr val="FF6600"/>
                </a:solidFill>
              </a:rPr>
              <a:t>)</a:t>
            </a:r>
            <a:r>
              <a:rPr lang="en-US" sz="1400" dirty="0"/>
              <a:t>,</a:t>
            </a:r>
            <a:r>
              <a:rPr lang="en-US" sz="1400" dirty="0">
                <a:latin typeface="Baskerville"/>
                <a:cs typeface="Baskerville"/>
              </a:rPr>
              <a:t> </a:t>
            </a:r>
            <a:r>
              <a:rPr lang="en-US" sz="1400" dirty="0" smtClean="0">
                <a:solidFill>
                  <a:srgbClr val="0070C0"/>
                </a:solidFill>
                <a:latin typeface="Baskerville"/>
                <a:cs typeface="Baskerville"/>
              </a:rPr>
              <a:t>-</a:t>
            </a:r>
            <a:r>
              <a:rPr lang="en-US" sz="1400" dirty="0" smtClean="0">
                <a:solidFill>
                  <a:srgbClr val="0070C0"/>
                </a:solidFill>
                <a:latin typeface="Century"/>
                <a:cs typeface="Century"/>
              </a:rPr>
              <a:t>1</a:t>
            </a:r>
            <a:r>
              <a:rPr lang="en-US" sz="1400" dirty="0">
                <a:solidFill>
                  <a:srgbClr val="0070C0"/>
                </a:solidFill>
              </a:rPr>
              <a:t>: inhibited (anti-correlated)</a:t>
            </a:r>
          </a:p>
          <a:p>
            <a:endParaRPr lang="en-US" sz="1400" dirty="0"/>
          </a:p>
        </p:txBody>
      </p:sp>
      <p:grpSp>
        <p:nvGrpSpPr>
          <p:cNvPr id="84" name="Group 83"/>
          <p:cNvGrpSpPr/>
          <p:nvPr/>
        </p:nvGrpSpPr>
        <p:grpSpPr>
          <a:xfrm>
            <a:off x="1477314" y="1272710"/>
            <a:ext cx="327965" cy="1196939"/>
            <a:chOff x="3962400" y="1905000"/>
            <a:chExt cx="322910" cy="1152099"/>
          </a:xfrm>
        </p:grpSpPr>
        <p:cxnSp>
          <p:nvCxnSpPr>
            <p:cNvPr id="85" name="Straight Arrow Connector 84"/>
            <p:cNvCxnSpPr/>
            <p:nvPr/>
          </p:nvCxnSpPr>
          <p:spPr>
            <a:xfrm>
              <a:off x="4132910" y="1905000"/>
              <a:ext cx="0" cy="1152098"/>
            </a:xfrm>
            <a:prstGeom prst="straightConnector1">
              <a:avLst/>
            </a:prstGeom>
            <a:ln>
              <a:solidFill>
                <a:srgbClr val="0070C0"/>
              </a:solidFill>
              <a:tailEnd type="none"/>
            </a:ln>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p:nvPr/>
          </p:nvCxnSpPr>
          <p:spPr>
            <a:xfrm flipH="1" flipV="1">
              <a:off x="3962400" y="3057098"/>
              <a:ext cx="322910" cy="1"/>
            </a:xfrm>
            <a:prstGeom prst="straightConnector1">
              <a:avLst/>
            </a:prstGeom>
            <a:ln>
              <a:solidFill>
                <a:srgbClr val="0070C0"/>
              </a:solidFill>
              <a:tailEnd type="none"/>
            </a:ln>
          </p:spPr>
          <p:style>
            <a:lnRef idx="2">
              <a:schemeClr val="accent1"/>
            </a:lnRef>
            <a:fillRef idx="0">
              <a:schemeClr val="accent1"/>
            </a:fillRef>
            <a:effectRef idx="1">
              <a:schemeClr val="accent1"/>
            </a:effectRef>
            <a:fontRef idx="minor">
              <a:schemeClr val="tx1"/>
            </a:fontRef>
          </p:style>
        </p:cxnSp>
      </p:grpSp>
      <p:sp>
        <p:nvSpPr>
          <p:cNvPr id="8" name="Oval 7"/>
          <p:cNvSpPr/>
          <p:nvPr/>
        </p:nvSpPr>
        <p:spPr>
          <a:xfrm>
            <a:off x="1500480" y="1262302"/>
            <a:ext cx="304800" cy="304800"/>
          </a:xfrm>
          <a:prstGeom prst="ellipse">
            <a:avLst/>
          </a:prstGeom>
          <a:solidFill>
            <a:srgbClr val="FF0000"/>
          </a:solidFill>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pPr algn="ctr"/>
            <a:r>
              <a:rPr lang="en-US" sz="1400" b="1" dirty="0" smtClean="0"/>
              <a:t>↑</a:t>
            </a:r>
            <a:endParaRPr lang="en-US" sz="1400" b="1" dirty="0"/>
          </a:p>
        </p:txBody>
      </p:sp>
      <p:sp>
        <p:nvSpPr>
          <p:cNvPr id="2" name="TextBox 1"/>
          <p:cNvSpPr txBox="1"/>
          <p:nvPr/>
        </p:nvSpPr>
        <p:spPr>
          <a:xfrm>
            <a:off x="1012384" y="3654982"/>
            <a:ext cx="2797616" cy="369332"/>
          </a:xfrm>
          <a:prstGeom prst="rect">
            <a:avLst/>
          </a:prstGeom>
          <a:noFill/>
        </p:spPr>
        <p:txBody>
          <a:bodyPr wrap="square" rtlCol="0">
            <a:spAutoFit/>
          </a:bodyPr>
          <a:lstStyle/>
          <a:p>
            <a:r>
              <a:rPr lang="en-US" sz="1800" dirty="0" smtClean="0">
                <a:solidFill>
                  <a:srgbClr val="0070C0"/>
                </a:solidFill>
              </a:rPr>
              <a:t>-1    -1     </a:t>
            </a:r>
            <a:r>
              <a:rPr lang="en-US" sz="1800" dirty="0" smtClean="0">
                <a:solidFill>
                  <a:srgbClr val="F07828"/>
                </a:solidFill>
              </a:rPr>
              <a:t>1    </a:t>
            </a:r>
            <a:r>
              <a:rPr lang="en-US" sz="1800" dirty="0" smtClean="0"/>
              <a:t>0       </a:t>
            </a:r>
            <a:r>
              <a:rPr lang="en-US" sz="1800" dirty="0" smtClean="0">
                <a:solidFill>
                  <a:srgbClr val="F07828"/>
                </a:solidFill>
              </a:rPr>
              <a:t>1     1</a:t>
            </a:r>
            <a:endParaRPr lang="en-US" sz="1800" dirty="0">
              <a:solidFill>
                <a:srgbClr val="F07828"/>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886200"/>
            <a:ext cx="2670474" cy="811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533400" y="4633914"/>
            <a:ext cx="8189979" cy="1815882"/>
          </a:xfrm>
          <a:prstGeom prst="rect">
            <a:avLst/>
          </a:prstGeom>
          <a:solidFill>
            <a:srgbClr val="FFFFFF"/>
          </a:solidFill>
        </p:spPr>
        <p:txBody>
          <a:bodyPr wrap="square" rtlCol="0">
            <a:spAutoFit/>
          </a:bodyPr>
          <a:lstStyle/>
          <a:p>
            <a:r>
              <a:rPr lang="en-US" sz="1600" dirty="0" smtClean="0"/>
              <a:t>For a given Bio Process/Function:</a:t>
            </a:r>
          </a:p>
          <a:p>
            <a:pPr marL="342900" indent="-342900">
              <a:buFont typeface="Arial"/>
              <a:buChar char="•"/>
            </a:pPr>
            <a:r>
              <a:rPr lang="en-US" sz="1600" dirty="0" smtClean="0"/>
              <a:t>measures the correlation between expected gene expression values and actual gene expression values.</a:t>
            </a:r>
          </a:p>
          <a:p>
            <a:pPr marL="800100" lvl="1" indent="-342900">
              <a:buFont typeface="Arial"/>
              <a:buChar char="•"/>
            </a:pPr>
            <a:r>
              <a:rPr lang="en-US" sz="1600" dirty="0" smtClean="0"/>
              <a:t>-</a:t>
            </a:r>
            <a:r>
              <a:rPr lang="en-US" sz="1600" dirty="0" err="1" smtClean="0"/>
              <a:t>ve</a:t>
            </a:r>
            <a:r>
              <a:rPr lang="en-US" sz="1600" dirty="0" smtClean="0"/>
              <a:t> z-score = decreased</a:t>
            </a:r>
          </a:p>
          <a:p>
            <a:pPr marL="800100" lvl="1" indent="-342900">
              <a:buFont typeface="Arial"/>
              <a:buChar char="•"/>
            </a:pPr>
            <a:r>
              <a:rPr lang="en-US" sz="1600" dirty="0" smtClean="0"/>
              <a:t>+</a:t>
            </a:r>
            <a:r>
              <a:rPr lang="en-US" sz="1600" dirty="0" err="1" smtClean="0"/>
              <a:t>ve</a:t>
            </a:r>
            <a:r>
              <a:rPr lang="en-US" sz="1600" dirty="0" smtClean="0"/>
              <a:t> z-score = increased</a:t>
            </a:r>
          </a:p>
          <a:p>
            <a:pPr marL="342900" indent="-342900">
              <a:buFont typeface="Arial"/>
              <a:buChar char="•"/>
            </a:pPr>
            <a:r>
              <a:rPr lang="en-US" sz="1600" dirty="0"/>
              <a:t>weighted by relationship, relationship bias, data </a:t>
            </a:r>
            <a:r>
              <a:rPr lang="en-US" sz="1600" dirty="0" smtClean="0"/>
              <a:t>bias</a:t>
            </a:r>
          </a:p>
          <a:p>
            <a:pPr marL="342900" indent="-342900">
              <a:buFont typeface="Arial"/>
              <a:buChar char="•"/>
            </a:pPr>
            <a:r>
              <a:rPr lang="en-US" sz="1600" dirty="0"/>
              <a:t>z-score &gt; 2 or &lt; -2 is considered </a:t>
            </a:r>
            <a:r>
              <a:rPr lang="en-US" sz="1600" dirty="0" smtClean="0"/>
              <a:t>significant</a:t>
            </a:r>
            <a:endParaRPr lang="en-US" sz="1600" dirty="0"/>
          </a:p>
        </p:txBody>
      </p:sp>
      <p:sp>
        <p:nvSpPr>
          <p:cNvPr id="40" name="Rectangle 39"/>
          <p:cNvSpPr/>
          <p:nvPr/>
        </p:nvSpPr>
        <p:spPr>
          <a:xfrm>
            <a:off x="3481679" y="1993207"/>
            <a:ext cx="230337" cy="276999"/>
          </a:xfrm>
          <a:prstGeom prst="rect">
            <a:avLst/>
          </a:prstGeom>
        </p:spPr>
        <p:txBody>
          <a:bodyPr wrap="square" lIns="0" tIns="0" rIns="0" bIns="0">
            <a:spAutoFit/>
          </a:bodyPr>
          <a:lstStyle/>
          <a:p>
            <a:pPr algn="ctr"/>
            <a:r>
              <a:rPr lang="en-US" dirty="0" smtClean="0">
                <a:solidFill>
                  <a:srgbClr val="FF6600"/>
                </a:solidFill>
                <a:latin typeface="+mj-lt"/>
                <a:ea typeface="Zapf Dingbats"/>
                <a:cs typeface="Zapf Dingbats"/>
              </a:rPr>
              <a:t>+</a:t>
            </a:r>
            <a:endParaRPr lang="en-US" dirty="0">
              <a:solidFill>
                <a:srgbClr val="FF6600"/>
              </a:solidFill>
              <a:latin typeface="+mj-lt"/>
            </a:endParaRPr>
          </a:p>
        </p:txBody>
      </p:sp>
      <p:sp>
        <p:nvSpPr>
          <p:cNvPr id="43" name="Rectangle 42"/>
          <p:cNvSpPr/>
          <p:nvPr/>
        </p:nvSpPr>
        <p:spPr>
          <a:xfrm>
            <a:off x="2136893" y="1947040"/>
            <a:ext cx="261610" cy="369332"/>
          </a:xfrm>
          <a:prstGeom prst="rect">
            <a:avLst/>
          </a:prstGeom>
        </p:spPr>
        <p:txBody>
          <a:bodyPr wrap="none">
            <a:spAutoFit/>
          </a:bodyPr>
          <a:lstStyle/>
          <a:p>
            <a:r>
              <a:rPr lang="en-US" b="1" dirty="0" smtClean="0">
                <a:solidFill>
                  <a:srgbClr val="0070C0"/>
                </a:solidFill>
                <a:latin typeface="+mj-lt"/>
                <a:ea typeface="Zapf Dingbats"/>
                <a:cs typeface="Zapf Dingbats"/>
              </a:rPr>
              <a:t>-</a:t>
            </a:r>
            <a:endParaRPr lang="en-US" b="1" dirty="0">
              <a:solidFill>
                <a:srgbClr val="0070C0"/>
              </a:solidFill>
              <a:latin typeface="+mj-lt"/>
            </a:endParaRPr>
          </a:p>
        </p:txBody>
      </p:sp>
      <p:sp>
        <p:nvSpPr>
          <p:cNvPr id="44" name="Rectangle 43"/>
          <p:cNvSpPr/>
          <p:nvPr/>
        </p:nvSpPr>
        <p:spPr>
          <a:xfrm>
            <a:off x="3026580" y="1993207"/>
            <a:ext cx="230337" cy="276999"/>
          </a:xfrm>
          <a:prstGeom prst="rect">
            <a:avLst/>
          </a:prstGeom>
          <a:ln>
            <a:noFill/>
          </a:ln>
        </p:spPr>
        <p:txBody>
          <a:bodyPr wrap="square" lIns="0" tIns="0" rIns="0" bIns="0">
            <a:spAutoFit/>
          </a:bodyPr>
          <a:lstStyle/>
          <a:p>
            <a:pPr algn="ctr"/>
            <a:r>
              <a:rPr lang="en-US" dirty="0" smtClean="0">
                <a:solidFill>
                  <a:srgbClr val="FF6600"/>
                </a:solidFill>
                <a:latin typeface="+mj-lt"/>
                <a:ea typeface="Zapf Dingbats"/>
                <a:cs typeface="Zapf Dingbats"/>
              </a:rPr>
              <a:t>+</a:t>
            </a:r>
            <a:endParaRPr lang="en-US" dirty="0">
              <a:solidFill>
                <a:srgbClr val="FF6600"/>
              </a:solidFill>
              <a:latin typeface="+mj-lt"/>
            </a:endParaRPr>
          </a:p>
        </p:txBody>
      </p:sp>
      <p:sp>
        <p:nvSpPr>
          <p:cNvPr id="45" name="Rectangle 44"/>
          <p:cNvSpPr/>
          <p:nvPr/>
        </p:nvSpPr>
        <p:spPr>
          <a:xfrm>
            <a:off x="1195680" y="1993207"/>
            <a:ext cx="230337" cy="276999"/>
          </a:xfrm>
          <a:prstGeom prst="rect">
            <a:avLst/>
          </a:prstGeom>
        </p:spPr>
        <p:txBody>
          <a:bodyPr wrap="square" lIns="0" tIns="0" rIns="0" bIns="0">
            <a:spAutoFit/>
          </a:bodyPr>
          <a:lstStyle/>
          <a:p>
            <a:pPr algn="ctr"/>
            <a:r>
              <a:rPr lang="en-US" dirty="0" smtClean="0">
                <a:solidFill>
                  <a:srgbClr val="FF6600"/>
                </a:solidFill>
                <a:latin typeface="+mj-lt"/>
                <a:ea typeface="Zapf Dingbats"/>
                <a:cs typeface="Zapf Dingbats"/>
              </a:rPr>
              <a:t>+</a:t>
            </a:r>
            <a:endParaRPr lang="en-US" dirty="0">
              <a:solidFill>
                <a:srgbClr val="FF6600"/>
              </a:solidFill>
              <a:latin typeface="+mj-lt"/>
            </a:endParaRPr>
          </a:p>
        </p:txBody>
      </p:sp>
      <p:sp>
        <p:nvSpPr>
          <p:cNvPr id="48" name="Rectangle 47"/>
          <p:cNvSpPr/>
          <p:nvPr/>
        </p:nvSpPr>
        <p:spPr>
          <a:xfrm>
            <a:off x="1647825" y="1947040"/>
            <a:ext cx="261610" cy="369332"/>
          </a:xfrm>
          <a:prstGeom prst="rect">
            <a:avLst/>
          </a:prstGeom>
        </p:spPr>
        <p:txBody>
          <a:bodyPr wrap="none">
            <a:spAutoFit/>
          </a:bodyPr>
          <a:lstStyle/>
          <a:p>
            <a:r>
              <a:rPr lang="en-US" b="1" dirty="0" smtClean="0">
                <a:solidFill>
                  <a:srgbClr val="0070C0"/>
                </a:solidFill>
                <a:latin typeface="+mj-lt"/>
                <a:ea typeface="Zapf Dingbats"/>
                <a:cs typeface="Zapf Dingbats"/>
              </a:rPr>
              <a:t>-</a:t>
            </a:r>
            <a:endParaRPr lang="en-US" b="1" dirty="0">
              <a:solidFill>
                <a:srgbClr val="0070C0"/>
              </a:solidFill>
              <a:latin typeface="+mj-lt"/>
            </a:endParaRPr>
          </a:p>
        </p:txBody>
      </p:sp>
      <mc:AlternateContent xmlns:mc="http://schemas.openxmlformats.org/markup-compatibility/2006" xmlns:a14="http://schemas.microsoft.com/office/drawing/2010/main">
        <mc:Choice Requires="a14">
          <p:sp>
            <p:nvSpPr>
              <p:cNvPr id="54" name="TextBox 53"/>
              <p:cNvSpPr txBox="1"/>
              <p:nvPr/>
            </p:nvSpPr>
            <p:spPr>
              <a:xfrm>
                <a:off x="7640599" y="3962400"/>
                <a:ext cx="1497837" cy="369332"/>
              </a:xfrm>
              <a:prstGeom prst="rect">
                <a:avLst/>
              </a:prstGeom>
              <a:noFill/>
            </p:spPr>
            <p:txBody>
              <a:bodyPr wrap="square" lIns="0" rIns="0" rtlCol="0">
                <a:spAutoFit/>
              </a:bodyPr>
              <a:lstStyle/>
              <a:p>
                <a:endParaRPr lang="en-US" sz="1600" dirty="0"/>
              </a:p>
            </p:txBody>
          </p:sp>
        </mc:Choice>
        <mc:Fallback xmlns="">
          <p:sp>
            <p:nvSpPr>
              <p:cNvPr id="54" name="TextBox 53"/>
              <p:cNvSpPr txBox="1">
                <a:spLocks noRot="1" noChangeAspect="1" noMove="1" noResize="1" noEditPoints="1" noAdjustHandles="1" noChangeArrowheads="1" noChangeShapeType="1" noTextEdit="1"/>
              </p:cNvSpPr>
              <p:nvPr/>
            </p:nvSpPr>
            <p:spPr>
              <a:xfrm>
                <a:off x="7640599" y="3962400"/>
                <a:ext cx="1497837" cy="369332"/>
              </a:xfrm>
              <a:prstGeom prst="rect">
                <a:avLst/>
              </a:prstGeom>
              <a:blipFill rotWithShape="1">
                <a:blip r:embed="rId4"/>
                <a:stretch>
                  <a:fillRect l="-1619"/>
                </a:stretch>
              </a:blipFill>
            </p:spPr>
            <p:txBody>
              <a:bodyPr/>
              <a:lstStyle/>
              <a:p>
                <a:r>
                  <a:rPr lang="en-US">
                    <a:noFill/>
                  </a:rPr>
                  <a:t> </a:t>
                </a:r>
              </a:p>
            </p:txBody>
          </p:sp>
        </mc:Fallback>
      </mc:AlternateContent>
      <p:sp>
        <p:nvSpPr>
          <p:cNvPr id="36" name="TextBox 35">
            <a:hlinkClick r:id="rId5"/>
          </p:cNvPr>
          <p:cNvSpPr txBox="1"/>
          <p:nvPr/>
        </p:nvSpPr>
        <p:spPr>
          <a:xfrm>
            <a:off x="3262832" y="6384282"/>
            <a:ext cx="4509568" cy="230832"/>
          </a:xfrm>
          <a:prstGeom prst="rect">
            <a:avLst/>
          </a:prstGeom>
          <a:noFill/>
        </p:spPr>
        <p:txBody>
          <a:bodyPr wrap="none" rtlCol="0">
            <a:spAutoFit/>
          </a:bodyPr>
          <a:lstStyle/>
          <a:p>
            <a:r>
              <a:rPr lang="en-GB" sz="900" dirty="0" smtClean="0"/>
              <a:t>Download the Whitepaper </a:t>
            </a:r>
            <a:r>
              <a:rPr lang="en-GB" sz="900" dirty="0"/>
              <a:t>at </a:t>
            </a:r>
            <a:r>
              <a:rPr lang="en-GB" sz="900" dirty="0">
                <a:hlinkClick r:id="rId5"/>
              </a:rPr>
              <a:t>http://www.ingenuity.com/products/ipa#/?</a:t>
            </a:r>
            <a:r>
              <a:rPr lang="en-GB" sz="900" dirty="0" smtClean="0">
                <a:hlinkClick r:id="rId5"/>
              </a:rPr>
              <a:t>tab=resources</a:t>
            </a:r>
            <a:endParaRPr lang="en-GB" sz="900" dirty="0" smtClean="0"/>
          </a:p>
        </p:txBody>
      </p:sp>
    </p:spTree>
    <p:extLst>
      <p:ext uri="{BB962C8B-B14F-4D97-AF65-F5344CB8AC3E}">
        <p14:creationId xmlns:p14="http://schemas.microsoft.com/office/powerpoint/2010/main" val="21460445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4" name="Straight Arrow Connector 63"/>
          <p:cNvCxnSpPr>
            <a:endCxn id="8" idx="0"/>
          </p:cNvCxnSpPr>
          <p:nvPr/>
        </p:nvCxnSpPr>
        <p:spPr>
          <a:xfrm flipH="1">
            <a:off x="1813771" y="1388890"/>
            <a:ext cx="635594" cy="145787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a:xfrm>
            <a:off x="2819400" y="3468"/>
            <a:ext cx="6048843" cy="595314"/>
          </a:xfrm>
        </p:spPr>
        <p:txBody>
          <a:bodyPr/>
          <a:lstStyle/>
          <a:p>
            <a:r>
              <a:rPr lang="en-US" dirty="0" smtClean="0"/>
              <a:t>Upstream Regulator z-score</a:t>
            </a:r>
            <a:endParaRPr lang="en-US" dirty="0"/>
          </a:p>
        </p:txBody>
      </p:sp>
      <p:sp>
        <p:nvSpPr>
          <p:cNvPr id="5" name="Text Placeholder 4"/>
          <p:cNvSpPr>
            <a:spLocks noGrp="1"/>
          </p:cNvSpPr>
          <p:nvPr>
            <p:ph type="body" sz="quarter" idx="13"/>
          </p:nvPr>
        </p:nvSpPr>
        <p:spPr/>
        <p:txBody>
          <a:bodyPr/>
          <a:lstStyle/>
          <a:p>
            <a:r>
              <a:rPr lang="en-US" dirty="0"/>
              <a:t>IPA Upstream Regulator </a:t>
            </a:r>
            <a:r>
              <a:rPr lang="en-US" dirty="0" smtClean="0"/>
              <a:t>Analysis</a:t>
            </a:r>
            <a:endParaRPr lang="en-US" dirty="0"/>
          </a:p>
        </p:txBody>
      </p:sp>
      <p:sp>
        <p:nvSpPr>
          <p:cNvPr id="8" name="Oval 7"/>
          <p:cNvSpPr/>
          <p:nvPr/>
        </p:nvSpPr>
        <p:spPr>
          <a:xfrm>
            <a:off x="1661371" y="2846767"/>
            <a:ext cx="304800" cy="304800"/>
          </a:xfrm>
          <a:prstGeom prst="ellipse">
            <a:avLst/>
          </a:prstGeom>
          <a:solidFill>
            <a:srgbClr val="FF0000"/>
          </a:solidFill>
          <a:ln w="12700">
            <a:solidFill>
              <a:srgbClr val="FF0000"/>
            </a:solidFill>
          </a:ln>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r>
              <a:rPr lang="en-US" sz="1400" b="1" dirty="0" smtClean="0"/>
              <a:t>↑</a:t>
            </a:r>
            <a:endParaRPr lang="en-US" sz="1400" b="1" dirty="0"/>
          </a:p>
        </p:txBody>
      </p:sp>
      <p:sp>
        <p:nvSpPr>
          <p:cNvPr id="10" name="Oval 9"/>
          <p:cNvSpPr/>
          <p:nvPr/>
        </p:nvSpPr>
        <p:spPr>
          <a:xfrm>
            <a:off x="2118571" y="2846767"/>
            <a:ext cx="304800" cy="304800"/>
          </a:xfrm>
          <a:prstGeom prst="ellipse">
            <a:avLst/>
          </a:prstGeom>
          <a:solidFill>
            <a:srgbClr val="00B050"/>
          </a:solidFill>
          <a:ln w="127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nchorCtr="1"/>
          <a:lstStyle/>
          <a:p>
            <a:r>
              <a:rPr lang="en-US" sz="1400" b="1" dirty="0" smtClean="0">
                <a:solidFill>
                  <a:srgbClr val="000000"/>
                </a:solidFill>
              </a:rPr>
              <a:t>↓</a:t>
            </a:r>
            <a:endParaRPr lang="en-US" sz="1400" b="1" dirty="0">
              <a:solidFill>
                <a:srgbClr val="000000"/>
              </a:solidFill>
            </a:endParaRPr>
          </a:p>
        </p:txBody>
      </p:sp>
      <p:sp>
        <p:nvSpPr>
          <p:cNvPr id="12" name="Oval 11"/>
          <p:cNvSpPr/>
          <p:nvPr/>
        </p:nvSpPr>
        <p:spPr>
          <a:xfrm>
            <a:off x="1204171" y="2846767"/>
            <a:ext cx="304800" cy="304800"/>
          </a:xfrm>
          <a:prstGeom prst="ellipse">
            <a:avLst/>
          </a:prstGeom>
          <a:solidFill>
            <a:srgbClr val="00B050"/>
          </a:solidFill>
          <a:ln w="127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nchorCtr="1"/>
          <a:lstStyle/>
          <a:p>
            <a:r>
              <a:rPr lang="en-US" sz="1400" b="1" dirty="0" smtClean="0">
                <a:solidFill>
                  <a:srgbClr val="000000"/>
                </a:solidFill>
              </a:rPr>
              <a:t>↓</a:t>
            </a:r>
            <a:endParaRPr lang="en-US" sz="1400" b="1" dirty="0">
              <a:solidFill>
                <a:srgbClr val="000000"/>
              </a:solidFill>
            </a:endParaRPr>
          </a:p>
        </p:txBody>
      </p:sp>
      <p:sp>
        <p:nvSpPr>
          <p:cNvPr id="13" name="Oval 12"/>
          <p:cNvSpPr/>
          <p:nvPr/>
        </p:nvSpPr>
        <p:spPr>
          <a:xfrm>
            <a:off x="3032971" y="2846767"/>
            <a:ext cx="304800" cy="304800"/>
          </a:xfrm>
          <a:prstGeom prst="ellipse">
            <a:avLst/>
          </a:prstGeom>
          <a:solidFill>
            <a:srgbClr val="FF0000"/>
          </a:solidFill>
          <a:ln w="12700">
            <a:solidFill>
              <a:srgbClr val="FF0000"/>
            </a:solidFill>
          </a:ln>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r>
              <a:rPr lang="en-US" sz="1400" b="1" dirty="0" smtClean="0"/>
              <a:t>↑</a:t>
            </a:r>
            <a:endParaRPr lang="en-US" sz="1400" b="1" dirty="0"/>
          </a:p>
        </p:txBody>
      </p:sp>
      <p:sp>
        <p:nvSpPr>
          <p:cNvPr id="14" name="Oval 13"/>
          <p:cNvSpPr/>
          <p:nvPr/>
        </p:nvSpPr>
        <p:spPr>
          <a:xfrm>
            <a:off x="3490171" y="2846767"/>
            <a:ext cx="304800" cy="304800"/>
          </a:xfrm>
          <a:prstGeom prst="ellipse">
            <a:avLst/>
          </a:prstGeom>
          <a:solidFill>
            <a:srgbClr val="FF0000"/>
          </a:solidFill>
          <a:ln w="12700">
            <a:solidFill>
              <a:srgbClr val="FF0000"/>
            </a:solidFill>
          </a:ln>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r>
              <a:rPr lang="en-US" sz="1400" b="1" dirty="0" smtClean="0"/>
              <a:t>↑</a:t>
            </a:r>
            <a:endParaRPr lang="en-US" sz="1400" b="1" dirty="0"/>
          </a:p>
        </p:txBody>
      </p:sp>
      <p:sp>
        <p:nvSpPr>
          <p:cNvPr id="42" name="Rectangle 41"/>
          <p:cNvSpPr/>
          <p:nvPr/>
        </p:nvSpPr>
        <p:spPr>
          <a:xfrm>
            <a:off x="4419600" y="2310114"/>
            <a:ext cx="4095929" cy="307777"/>
          </a:xfrm>
          <a:prstGeom prst="rect">
            <a:avLst/>
          </a:prstGeom>
        </p:spPr>
        <p:txBody>
          <a:bodyPr wrap="none">
            <a:spAutoFit/>
          </a:bodyPr>
          <a:lstStyle/>
          <a:p>
            <a:pPr marL="269875" indent="-269875"/>
            <a:r>
              <a:rPr lang="en-US" sz="1400" dirty="0" smtClean="0">
                <a:sym typeface="Wingdings"/>
              </a:rPr>
              <a:t>	</a:t>
            </a:r>
            <a:r>
              <a:rPr lang="en-US" sz="1400" dirty="0" smtClean="0"/>
              <a:t>Differential Gene Expression (Uploaded Data)</a:t>
            </a:r>
            <a:endParaRPr lang="en-US" sz="1400" dirty="0"/>
          </a:p>
        </p:txBody>
      </p:sp>
      <p:sp>
        <p:nvSpPr>
          <p:cNvPr id="53" name="Oval 52"/>
          <p:cNvSpPr/>
          <p:nvPr/>
        </p:nvSpPr>
        <p:spPr>
          <a:xfrm>
            <a:off x="2570118" y="2857176"/>
            <a:ext cx="304800" cy="304800"/>
          </a:xfrm>
          <a:prstGeom prst="ellipse">
            <a:avLst/>
          </a:prstGeom>
          <a:solidFill>
            <a:srgbClr val="FF0000"/>
          </a:solidFill>
          <a:ln w="12700">
            <a:solidFill>
              <a:srgbClr val="FF0000"/>
            </a:solidFill>
          </a:ln>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r>
              <a:rPr lang="en-US" sz="1400" b="1" dirty="0" smtClean="0"/>
              <a:t>↑</a:t>
            </a:r>
            <a:endParaRPr lang="en-US" sz="1400" b="1" dirty="0"/>
          </a:p>
        </p:txBody>
      </p:sp>
      <p:sp>
        <p:nvSpPr>
          <p:cNvPr id="41" name="Rectangle 40"/>
          <p:cNvSpPr/>
          <p:nvPr/>
        </p:nvSpPr>
        <p:spPr>
          <a:xfrm>
            <a:off x="775394" y="3359234"/>
            <a:ext cx="298480" cy="338554"/>
          </a:xfrm>
          <a:prstGeom prst="rect">
            <a:avLst/>
          </a:prstGeom>
        </p:spPr>
        <p:txBody>
          <a:bodyPr wrap="none">
            <a:spAutoFit/>
          </a:bodyPr>
          <a:lstStyle/>
          <a:p>
            <a:r>
              <a:rPr lang="en-US" sz="1600" dirty="0" smtClean="0">
                <a:latin typeface="+mn-lt"/>
                <a:ea typeface="Zapf Dingbats"/>
                <a:cs typeface="Century"/>
              </a:rPr>
              <a:t>1</a:t>
            </a:r>
            <a:endParaRPr lang="en-US" sz="1600" dirty="0">
              <a:latin typeface="+mn-lt"/>
              <a:cs typeface="Century"/>
            </a:endParaRPr>
          </a:p>
        </p:txBody>
      </p:sp>
      <p:sp>
        <p:nvSpPr>
          <p:cNvPr id="43" name="Rectangle 42"/>
          <p:cNvSpPr/>
          <p:nvPr/>
        </p:nvSpPr>
        <p:spPr>
          <a:xfrm>
            <a:off x="2099566" y="3359234"/>
            <a:ext cx="367408" cy="338554"/>
          </a:xfrm>
          <a:prstGeom prst="rect">
            <a:avLst/>
          </a:prstGeom>
        </p:spPr>
        <p:txBody>
          <a:bodyPr wrap="none">
            <a:spAutoFit/>
          </a:bodyPr>
          <a:lstStyle/>
          <a:p>
            <a:r>
              <a:rPr lang="en-US" sz="1600" dirty="0" smtClean="0">
                <a:latin typeface="+mn-lt"/>
                <a:cs typeface="Century"/>
              </a:rPr>
              <a:t>-1</a:t>
            </a:r>
            <a:endParaRPr lang="en-US" sz="1600" dirty="0">
              <a:latin typeface="+mn-lt"/>
              <a:cs typeface="Century"/>
            </a:endParaRPr>
          </a:p>
        </p:txBody>
      </p:sp>
      <p:sp>
        <p:nvSpPr>
          <p:cNvPr id="46" name="Rectangle 45"/>
          <p:cNvSpPr/>
          <p:nvPr/>
        </p:nvSpPr>
        <p:spPr>
          <a:xfrm>
            <a:off x="1662421" y="3359234"/>
            <a:ext cx="298480" cy="338554"/>
          </a:xfrm>
          <a:prstGeom prst="rect">
            <a:avLst/>
          </a:prstGeom>
        </p:spPr>
        <p:txBody>
          <a:bodyPr wrap="none">
            <a:spAutoFit/>
          </a:bodyPr>
          <a:lstStyle/>
          <a:p>
            <a:r>
              <a:rPr lang="en-US" sz="1600" dirty="0" smtClean="0">
                <a:latin typeface="+mn-lt"/>
                <a:ea typeface="Zapf Dingbats"/>
                <a:cs typeface="Century"/>
              </a:rPr>
              <a:t>1</a:t>
            </a:r>
            <a:endParaRPr lang="en-US" sz="1600" dirty="0">
              <a:latin typeface="+mn-lt"/>
              <a:cs typeface="Century"/>
            </a:endParaRPr>
          </a:p>
        </p:txBody>
      </p:sp>
      <p:sp>
        <p:nvSpPr>
          <p:cNvPr id="47" name="Rectangle 46"/>
          <p:cNvSpPr/>
          <p:nvPr/>
        </p:nvSpPr>
        <p:spPr>
          <a:xfrm>
            <a:off x="2571483" y="3359234"/>
            <a:ext cx="298480" cy="338554"/>
          </a:xfrm>
          <a:prstGeom prst="rect">
            <a:avLst/>
          </a:prstGeom>
        </p:spPr>
        <p:txBody>
          <a:bodyPr wrap="none">
            <a:spAutoFit/>
          </a:bodyPr>
          <a:lstStyle/>
          <a:p>
            <a:r>
              <a:rPr lang="en-US" sz="1600" dirty="0" smtClean="0">
                <a:latin typeface="+mn-lt"/>
                <a:ea typeface="Zapf Dingbats"/>
                <a:cs typeface="Century"/>
              </a:rPr>
              <a:t>1</a:t>
            </a:r>
            <a:endParaRPr lang="en-US" sz="1600" dirty="0">
              <a:latin typeface="+mn-lt"/>
              <a:cs typeface="Century"/>
            </a:endParaRPr>
          </a:p>
        </p:txBody>
      </p:sp>
      <p:sp>
        <p:nvSpPr>
          <p:cNvPr id="48" name="Rectangle 47"/>
          <p:cNvSpPr/>
          <p:nvPr/>
        </p:nvSpPr>
        <p:spPr>
          <a:xfrm>
            <a:off x="3058256" y="3359234"/>
            <a:ext cx="298480" cy="338554"/>
          </a:xfrm>
          <a:prstGeom prst="rect">
            <a:avLst/>
          </a:prstGeom>
        </p:spPr>
        <p:txBody>
          <a:bodyPr wrap="none">
            <a:spAutoFit/>
          </a:bodyPr>
          <a:lstStyle/>
          <a:p>
            <a:r>
              <a:rPr lang="en-US" sz="1600" dirty="0" smtClean="0">
                <a:latin typeface="+mn-lt"/>
                <a:ea typeface="Zapf Dingbats"/>
                <a:cs typeface="Century"/>
              </a:rPr>
              <a:t>1</a:t>
            </a:r>
            <a:endParaRPr lang="en-US" sz="1600" dirty="0">
              <a:latin typeface="+mn-lt"/>
              <a:cs typeface="Century"/>
            </a:endParaRPr>
          </a:p>
        </p:txBody>
      </p:sp>
      <p:sp>
        <p:nvSpPr>
          <p:cNvPr id="49" name="Rectangle 48"/>
          <p:cNvSpPr/>
          <p:nvPr/>
        </p:nvSpPr>
        <p:spPr>
          <a:xfrm>
            <a:off x="3519984" y="3359234"/>
            <a:ext cx="298480" cy="338554"/>
          </a:xfrm>
          <a:prstGeom prst="rect">
            <a:avLst/>
          </a:prstGeom>
        </p:spPr>
        <p:txBody>
          <a:bodyPr wrap="none">
            <a:spAutoFit/>
          </a:bodyPr>
          <a:lstStyle/>
          <a:p>
            <a:r>
              <a:rPr lang="en-US" sz="1600" dirty="0" smtClean="0">
                <a:latin typeface="+mn-lt"/>
                <a:ea typeface="Zapf Dingbats"/>
                <a:cs typeface="Century"/>
              </a:rPr>
              <a:t>1</a:t>
            </a:r>
            <a:endParaRPr lang="en-US" sz="1600" dirty="0">
              <a:latin typeface="+mn-lt"/>
              <a:cs typeface="Century"/>
            </a:endParaRPr>
          </a:p>
        </p:txBody>
      </p:sp>
      <p:cxnSp>
        <p:nvCxnSpPr>
          <p:cNvPr id="85" name="Straight Connector 84"/>
          <p:cNvCxnSpPr/>
          <p:nvPr/>
        </p:nvCxnSpPr>
        <p:spPr>
          <a:xfrm>
            <a:off x="1323110" y="2755887"/>
            <a:ext cx="193172" cy="0"/>
          </a:xfrm>
          <a:prstGeom prst="line">
            <a:avLst/>
          </a:prstGeom>
          <a:ln>
            <a:solidFill>
              <a:srgbClr val="3366FF"/>
            </a:solidFill>
          </a:ln>
        </p:spPr>
        <p:style>
          <a:lnRef idx="2">
            <a:schemeClr val="accent4"/>
          </a:lnRef>
          <a:fillRef idx="0">
            <a:schemeClr val="accent4"/>
          </a:fillRef>
          <a:effectRef idx="1">
            <a:schemeClr val="accent4"/>
          </a:effectRef>
          <a:fontRef idx="minor">
            <a:schemeClr val="tx1"/>
          </a:fontRef>
        </p:style>
      </p:cxnSp>
      <p:sp>
        <p:nvSpPr>
          <p:cNvPr id="93" name="Rectangle 92"/>
          <p:cNvSpPr/>
          <p:nvPr/>
        </p:nvSpPr>
        <p:spPr>
          <a:xfrm>
            <a:off x="3236712" y="2088798"/>
            <a:ext cx="141064" cy="276999"/>
          </a:xfrm>
          <a:prstGeom prst="rect">
            <a:avLst/>
          </a:prstGeom>
        </p:spPr>
        <p:txBody>
          <a:bodyPr wrap="none" lIns="0" tIns="0" rIns="0" bIns="0">
            <a:spAutoFit/>
          </a:bodyPr>
          <a:lstStyle/>
          <a:p>
            <a:r>
              <a:rPr lang="en-US" sz="1800" dirty="0" smtClean="0">
                <a:solidFill>
                  <a:srgbClr val="FF6600"/>
                </a:solidFill>
                <a:latin typeface="+mj-lt"/>
                <a:ea typeface="Zapf Dingbats"/>
                <a:cs typeface="Zapf Dingbats"/>
              </a:rPr>
              <a:t>+</a:t>
            </a:r>
            <a:endParaRPr lang="en-US" sz="1800" dirty="0">
              <a:solidFill>
                <a:srgbClr val="FF6600"/>
              </a:solidFill>
              <a:latin typeface="+mj-lt"/>
            </a:endParaRPr>
          </a:p>
        </p:txBody>
      </p:sp>
      <p:sp>
        <p:nvSpPr>
          <p:cNvPr id="94" name="Rectangle 93"/>
          <p:cNvSpPr/>
          <p:nvPr/>
        </p:nvSpPr>
        <p:spPr>
          <a:xfrm flipH="1">
            <a:off x="2613519" y="2088730"/>
            <a:ext cx="141064" cy="276999"/>
          </a:xfrm>
          <a:prstGeom prst="rect">
            <a:avLst/>
          </a:prstGeom>
        </p:spPr>
        <p:txBody>
          <a:bodyPr wrap="none" lIns="0" tIns="0" rIns="0" bIns="0">
            <a:spAutoFit/>
          </a:bodyPr>
          <a:lstStyle/>
          <a:p>
            <a:r>
              <a:rPr lang="en-US" sz="1800" dirty="0" smtClean="0">
                <a:solidFill>
                  <a:srgbClr val="FF6600"/>
                </a:solidFill>
                <a:latin typeface="+mj-lt"/>
                <a:ea typeface="Zapf Dingbats"/>
                <a:cs typeface="Zapf Dingbats"/>
              </a:rPr>
              <a:t>+</a:t>
            </a:r>
            <a:endParaRPr lang="en-US" sz="1800" dirty="0">
              <a:solidFill>
                <a:srgbClr val="FF6600"/>
              </a:solidFill>
              <a:latin typeface="+mj-lt"/>
            </a:endParaRPr>
          </a:p>
        </p:txBody>
      </p:sp>
      <p:sp>
        <p:nvSpPr>
          <p:cNvPr id="96" name="Rectangle 95"/>
          <p:cNvSpPr/>
          <p:nvPr/>
        </p:nvSpPr>
        <p:spPr>
          <a:xfrm>
            <a:off x="1922344" y="2088730"/>
            <a:ext cx="235289" cy="285707"/>
          </a:xfrm>
          <a:prstGeom prst="rect">
            <a:avLst/>
          </a:prstGeom>
        </p:spPr>
        <p:txBody>
          <a:bodyPr wrap="square" lIns="0" tIns="0" rIns="0" bIns="0">
            <a:spAutoFit/>
          </a:bodyPr>
          <a:lstStyle/>
          <a:p>
            <a:r>
              <a:rPr lang="en-US" sz="1800" dirty="0" smtClean="0">
                <a:solidFill>
                  <a:srgbClr val="FF6600"/>
                </a:solidFill>
                <a:latin typeface="+mj-lt"/>
                <a:ea typeface="Zapf Dingbats"/>
                <a:cs typeface="Zapf Dingbats"/>
              </a:rPr>
              <a:t>+</a:t>
            </a:r>
            <a:endParaRPr lang="en-US" sz="1800" dirty="0">
              <a:solidFill>
                <a:srgbClr val="FF6600"/>
              </a:solidFill>
              <a:latin typeface="+mj-lt"/>
            </a:endParaRPr>
          </a:p>
        </p:txBody>
      </p:sp>
      <p:sp>
        <p:nvSpPr>
          <p:cNvPr id="97" name="Rectangle 96"/>
          <p:cNvSpPr/>
          <p:nvPr/>
        </p:nvSpPr>
        <p:spPr>
          <a:xfrm>
            <a:off x="1583941" y="2016712"/>
            <a:ext cx="261535" cy="369332"/>
          </a:xfrm>
          <a:prstGeom prst="rect">
            <a:avLst/>
          </a:prstGeom>
        </p:spPr>
        <p:txBody>
          <a:bodyPr wrap="none">
            <a:spAutoFit/>
          </a:bodyPr>
          <a:lstStyle/>
          <a:p>
            <a:r>
              <a:rPr lang="en-US" sz="1800" dirty="0" smtClean="0">
                <a:solidFill>
                  <a:schemeClr val="accent4">
                    <a:lumMod val="75000"/>
                  </a:schemeClr>
                </a:solidFill>
                <a:latin typeface="+mj-lt"/>
                <a:ea typeface="Zapf Dingbats"/>
                <a:cs typeface="Zapf Dingbats"/>
              </a:rPr>
              <a:t>-</a:t>
            </a:r>
            <a:endParaRPr lang="en-US" sz="1800" dirty="0">
              <a:solidFill>
                <a:schemeClr val="accent4">
                  <a:lumMod val="75000"/>
                </a:schemeClr>
              </a:solidFill>
              <a:latin typeface="+mj-lt"/>
            </a:endParaRPr>
          </a:p>
        </p:txBody>
      </p:sp>
      <p:sp>
        <p:nvSpPr>
          <p:cNvPr id="51" name="TextBox 50"/>
          <p:cNvSpPr txBox="1"/>
          <p:nvPr/>
        </p:nvSpPr>
        <p:spPr>
          <a:xfrm>
            <a:off x="715524" y="3885011"/>
            <a:ext cx="7947312" cy="1077218"/>
          </a:xfrm>
          <a:prstGeom prst="rect">
            <a:avLst/>
          </a:prstGeom>
          <a:noFill/>
        </p:spPr>
        <p:txBody>
          <a:bodyPr wrap="square" rtlCol="0">
            <a:spAutoFit/>
          </a:bodyPr>
          <a:lstStyle/>
          <a:p>
            <a:pPr marL="342900" indent="-342900">
              <a:buFont typeface="Arial"/>
              <a:buChar char="•"/>
            </a:pPr>
            <a:endParaRPr lang="en-US" sz="1600" dirty="0" smtClean="0"/>
          </a:p>
          <a:p>
            <a:pPr marL="342900" indent="-342900">
              <a:buFont typeface="Arial"/>
              <a:buChar char="•"/>
            </a:pPr>
            <a:endParaRPr lang="en-US" sz="1600" dirty="0"/>
          </a:p>
          <a:p>
            <a:pPr marL="342900" indent="-342900">
              <a:buFont typeface="Arial"/>
              <a:buChar char="•"/>
            </a:pPr>
            <a:endParaRPr lang="en-US" sz="1600" dirty="0" smtClean="0"/>
          </a:p>
          <a:p>
            <a:pPr marL="342900" indent="-342900">
              <a:buFont typeface="Arial"/>
              <a:buChar char="•"/>
            </a:pPr>
            <a:endParaRPr lang="en-US" sz="1600" dirty="0"/>
          </a:p>
        </p:txBody>
      </p:sp>
      <p:sp>
        <p:nvSpPr>
          <p:cNvPr id="52" name="Rectangle 51"/>
          <p:cNvSpPr/>
          <p:nvPr/>
        </p:nvSpPr>
        <p:spPr>
          <a:xfrm>
            <a:off x="4419600" y="1704009"/>
            <a:ext cx="4212761" cy="523220"/>
          </a:xfrm>
          <a:prstGeom prst="rect">
            <a:avLst/>
          </a:prstGeom>
        </p:spPr>
        <p:txBody>
          <a:bodyPr wrap="square">
            <a:spAutoFit/>
          </a:bodyPr>
          <a:lstStyle/>
          <a:p>
            <a:pPr marL="269875" indent="-269875"/>
            <a:r>
              <a:rPr lang="en-US" sz="1400" dirty="0" smtClean="0">
                <a:sym typeface="Wingdings"/>
              </a:rPr>
              <a:t>	</a:t>
            </a:r>
            <a:r>
              <a:rPr lang="en-US" sz="1400" dirty="0" smtClean="0"/>
              <a:t>Literature-based effect TF/UR has on downstream genes</a:t>
            </a:r>
            <a:endParaRPr lang="en-US" sz="1400" dirty="0"/>
          </a:p>
        </p:txBody>
      </p:sp>
      <p:sp>
        <p:nvSpPr>
          <p:cNvPr id="55" name="Rectangle 54"/>
          <p:cNvSpPr/>
          <p:nvPr/>
        </p:nvSpPr>
        <p:spPr>
          <a:xfrm>
            <a:off x="4419600" y="1066800"/>
            <a:ext cx="4474255" cy="523220"/>
          </a:xfrm>
          <a:prstGeom prst="rect">
            <a:avLst/>
          </a:prstGeom>
        </p:spPr>
        <p:txBody>
          <a:bodyPr wrap="square">
            <a:spAutoFit/>
          </a:bodyPr>
          <a:lstStyle/>
          <a:p>
            <a:pPr marL="269875" indent="-269875"/>
            <a:r>
              <a:rPr lang="en-US" sz="1400" dirty="0" smtClean="0">
                <a:sym typeface="Wingdings"/>
              </a:rPr>
              <a:t>	</a:t>
            </a:r>
            <a:r>
              <a:rPr lang="en-US" sz="1400" dirty="0" smtClean="0"/>
              <a:t>Every possible TF &amp; Upstream Regulator in the Ingenuity Knowledge Base is analyzed</a:t>
            </a:r>
            <a:endParaRPr lang="en-US" sz="1400" dirty="0"/>
          </a:p>
        </p:txBody>
      </p:sp>
      <p:cxnSp>
        <p:nvCxnSpPr>
          <p:cNvPr id="9" name="Straight Arrow Connector 8"/>
          <p:cNvCxnSpPr>
            <a:endCxn id="14" idx="0"/>
          </p:cNvCxnSpPr>
          <p:nvPr/>
        </p:nvCxnSpPr>
        <p:spPr>
          <a:xfrm>
            <a:off x="2475283" y="1371610"/>
            <a:ext cx="1167288" cy="147515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1421246" y="1362970"/>
            <a:ext cx="1045398" cy="1382400"/>
          </a:xfrm>
          <a:prstGeom prst="straightConnector1">
            <a:avLst/>
          </a:prstGeom>
          <a:ln>
            <a:solidFill>
              <a:srgbClr val="3366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endCxn id="13" idx="0"/>
          </p:cNvCxnSpPr>
          <p:nvPr/>
        </p:nvCxnSpPr>
        <p:spPr>
          <a:xfrm>
            <a:off x="2458005" y="1371610"/>
            <a:ext cx="727366" cy="147515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19" idx="4"/>
            <a:endCxn id="53" idx="0"/>
          </p:cNvCxnSpPr>
          <p:nvPr/>
        </p:nvCxnSpPr>
        <p:spPr>
          <a:xfrm>
            <a:off x="2473129" y="1634381"/>
            <a:ext cx="249389" cy="122279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60" name="Rectangle 59"/>
          <p:cNvSpPr/>
          <p:nvPr/>
        </p:nvSpPr>
        <p:spPr>
          <a:xfrm flipH="1">
            <a:off x="2941826" y="2088730"/>
            <a:ext cx="141064" cy="276999"/>
          </a:xfrm>
          <a:prstGeom prst="rect">
            <a:avLst/>
          </a:prstGeom>
        </p:spPr>
        <p:txBody>
          <a:bodyPr wrap="none" lIns="0" tIns="0" rIns="0" bIns="0">
            <a:spAutoFit/>
          </a:bodyPr>
          <a:lstStyle/>
          <a:p>
            <a:r>
              <a:rPr lang="en-US" sz="1800" dirty="0" smtClean="0">
                <a:solidFill>
                  <a:srgbClr val="FF6600"/>
                </a:solidFill>
                <a:latin typeface="+mj-lt"/>
                <a:ea typeface="Zapf Dingbats"/>
                <a:cs typeface="Zapf Dingbats"/>
              </a:rPr>
              <a:t>+</a:t>
            </a:r>
            <a:endParaRPr lang="en-US" sz="1800" dirty="0">
              <a:solidFill>
                <a:srgbClr val="FF6600"/>
              </a:solidFill>
              <a:latin typeface="+mj-lt"/>
            </a:endParaRPr>
          </a:p>
        </p:txBody>
      </p:sp>
      <p:cxnSp>
        <p:nvCxnSpPr>
          <p:cNvPr id="61" name="Straight Arrow Connector 60"/>
          <p:cNvCxnSpPr>
            <a:endCxn id="10" idx="0"/>
          </p:cNvCxnSpPr>
          <p:nvPr/>
        </p:nvCxnSpPr>
        <p:spPr>
          <a:xfrm flipH="1">
            <a:off x="2270971" y="1362970"/>
            <a:ext cx="187034" cy="1483797"/>
          </a:xfrm>
          <a:prstGeom prst="straightConnector1">
            <a:avLst/>
          </a:prstGeom>
          <a:ln>
            <a:solidFill>
              <a:srgbClr val="FFF844"/>
            </a:solidFill>
            <a:tailEnd type="arrow"/>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207451" y="2088730"/>
            <a:ext cx="95037" cy="276999"/>
          </a:xfrm>
          <a:prstGeom prst="rect">
            <a:avLst/>
          </a:prstGeom>
        </p:spPr>
        <p:txBody>
          <a:bodyPr wrap="square" lIns="0" tIns="0" rIns="0" bIns="0">
            <a:spAutoFit/>
          </a:bodyPr>
          <a:lstStyle/>
          <a:p>
            <a:r>
              <a:rPr lang="en-US" sz="1800" dirty="0" smtClean="0">
                <a:solidFill>
                  <a:srgbClr val="FF6600"/>
                </a:solidFill>
                <a:latin typeface="+mj-lt"/>
                <a:ea typeface="Zapf Dingbats"/>
                <a:cs typeface="Zapf Dingbats"/>
              </a:rPr>
              <a:t>+</a:t>
            </a:r>
            <a:endParaRPr lang="en-US" sz="1800" dirty="0">
              <a:solidFill>
                <a:srgbClr val="FF6600"/>
              </a:solidFill>
              <a:latin typeface="+mj-lt"/>
            </a:endParaRPr>
          </a:p>
        </p:txBody>
      </p:sp>
      <p:pic>
        <p:nvPicPr>
          <p:cNvPr id="31" name="Picture 30" descr="Screen Shot 2013-07-08 at 12.39.32 PM.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6382" y="4012170"/>
            <a:ext cx="2630985" cy="711726"/>
          </a:xfrm>
          <a:prstGeom prst="rect">
            <a:avLst/>
          </a:prstGeom>
        </p:spPr>
      </p:pic>
      <p:sp>
        <p:nvSpPr>
          <p:cNvPr id="33" name="TextBox 32"/>
          <p:cNvSpPr txBox="1"/>
          <p:nvPr/>
        </p:nvSpPr>
        <p:spPr>
          <a:xfrm>
            <a:off x="3530605" y="4198756"/>
            <a:ext cx="4209294" cy="338554"/>
          </a:xfrm>
          <a:prstGeom prst="rect">
            <a:avLst/>
          </a:prstGeom>
          <a:noFill/>
        </p:spPr>
        <p:txBody>
          <a:bodyPr wrap="none" rtlCol="0">
            <a:spAutoFit/>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dirty="0" smtClean="0">
                <a:latin typeface="Cambria Math"/>
                <a:cs typeface="Cambria Math"/>
              </a:rPr>
              <a:t>=  (7-1)/√8    =  2.12 (= predicted activation)</a:t>
            </a:r>
          </a:p>
        </p:txBody>
      </p:sp>
      <p:sp>
        <p:nvSpPr>
          <p:cNvPr id="68" name="Oval 67"/>
          <p:cNvSpPr/>
          <p:nvPr/>
        </p:nvSpPr>
        <p:spPr>
          <a:xfrm>
            <a:off x="786353" y="2843647"/>
            <a:ext cx="304800" cy="304800"/>
          </a:xfrm>
          <a:prstGeom prst="ellipse">
            <a:avLst/>
          </a:prstGeom>
          <a:solidFill>
            <a:srgbClr val="00B050"/>
          </a:solidFill>
          <a:ln w="12700">
            <a:solidFill>
              <a:srgbClr val="00B050"/>
            </a:solidFill>
          </a:ln>
        </p:spPr>
        <p:style>
          <a:lnRef idx="2">
            <a:schemeClr val="accent3">
              <a:shade val="50000"/>
            </a:schemeClr>
          </a:lnRef>
          <a:fillRef idx="1">
            <a:schemeClr val="accent3"/>
          </a:fillRef>
          <a:effectRef idx="0">
            <a:schemeClr val="accent3"/>
          </a:effectRef>
          <a:fontRef idx="minor">
            <a:schemeClr val="lt1"/>
          </a:fontRef>
        </p:style>
        <p:txBody>
          <a:bodyPr lIns="0" tIns="0" rIns="0" bIns="0" rtlCol="0" anchor="ctr" anchorCtr="1"/>
          <a:lstStyle/>
          <a:p>
            <a:r>
              <a:rPr lang="en-US" sz="1400" b="1" dirty="0" smtClean="0">
                <a:solidFill>
                  <a:srgbClr val="000000"/>
                </a:solidFill>
              </a:rPr>
              <a:t>↓</a:t>
            </a:r>
            <a:endParaRPr lang="en-US" sz="1400" b="1" dirty="0">
              <a:solidFill>
                <a:srgbClr val="000000"/>
              </a:solidFill>
            </a:endParaRPr>
          </a:p>
        </p:txBody>
      </p:sp>
      <p:cxnSp>
        <p:nvCxnSpPr>
          <p:cNvPr id="69" name="Straight Arrow Connector 68"/>
          <p:cNvCxnSpPr/>
          <p:nvPr/>
        </p:nvCxnSpPr>
        <p:spPr>
          <a:xfrm flipH="1">
            <a:off x="946065" y="1328410"/>
            <a:ext cx="1511940" cy="1425600"/>
          </a:xfrm>
          <a:prstGeom prst="straightConnector1">
            <a:avLst/>
          </a:prstGeom>
          <a:ln>
            <a:solidFill>
              <a:srgbClr val="3366FF"/>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853454" y="2752767"/>
            <a:ext cx="193172" cy="0"/>
          </a:xfrm>
          <a:prstGeom prst="line">
            <a:avLst/>
          </a:prstGeom>
          <a:ln>
            <a:solidFill>
              <a:srgbClr val="3366FF"/>
            </a:solidFill>
          </a:ln>
        </p:spPr>
        <p:style>
          <a:lnRef idx="2">
            <a:schemeClr val="accent4"/>
          </a:lnRef>
          <a:fillRef idx="0">
            <a:schemeClr val="accent4"/>
          </a:fillRef>
          <a:effectRef idx="1">
            <a:schemeClr val="accent4"/>
          </a:effectRef>
          <a:fontRef idx="minor">
            <a:schemeClr val="tx1"/>
          </a:fontRef>
        </p:style>
      </p:cxnSp>
      <p:sp>
        <p:nvSpPr>
          <p:cNvPr id="75" name="Rectangle 74"/>
          <p:cNvSpPr/>
          <p:nvPr/>
        </p:nvSpPr>
        <p:spPr>
          <a:xfrm>
            <a:off x="1246997" y="2016712"/>
            <a:ext cx="261535" cy="369332"/>
          </a:xfrm>
          <a:prstGeom prst="rect">
            <a:avLst/>
          </a:prstGeom>
        </p:spPr>
        <p:txBody>
          <a:bodyPr wrap="none">
            <a:spAutoFit/>
          </a:bodyPr>
          <a:lstStyle/>
          <a:p>
            <a:r>
              <a:rPr lang="en-US" sz="1800" dirty="0" smtClean="0">
                <a:solidFill>
                  <a:schemeClr val="accent4">
                    <a:lumMod val="75000"/>
                  </a:schemeClr>
                </a:solidFill>
                <a:latin typeface="+mj-lt"/>
                <a:ea typeface="Zapf Dingbats"/>
                <a:cs typeface="Zapf Dingbats"/>
              </a:rPr>
              <a:t>-</a:t>
            </a:r>
            <a:endParaRPr lang="en-US" sz="1800" dirty="0">
              <a:solidFill>
                <a:schemeClr val="accent4">
                  <a:lumMod val="75000"/>
                </a:schemeClr>
              </a:solidFill>
              <a:latin typeface="+mj-lt"/>
            </a:endParaRPr>
          </a:p>
        </p:txBody>
      </p:sp>
      <p:sp>
        <p:nvSpPr>
          <p:cNvPr id="78" name="Rectangle 77"/>
          <p:cNvSpPr/>
          <p:nvPr/>
        </p:nvSpPr>
        <p:spPr>
          <a:xfrm>
            <a:off x="1207376" y="3359234"/>
            <a:ext cx="298480" cy="338554"/>
          </a:xfrm>
          <a:prstGeom prst="rect">
            <a:avLst/>
          </a:prstGeom>
        </p:spPr>
        <p:txBody>
          <a:bodyPr wrap="none">
            <a:spAutoFit/>
          </a:bodyPr>
          <a:lstStyle/>
          <a:p>
            <a:r>
              <a:rPr lang="en-US" sz="1600" dirty="0" smtClean="0">
                <a:latin typeface="+mn-lt"/>
                <a:ea typeface="Zapf Dingbats"/>
                <a:cs typeface="Century"/>
              </a:rPr>
              <a:t>1</a:t>
            </a:r>
            <a:endParaRPr lang="en-US" sz="1600" dirty="0">
              <a:latin typeface="+mn-lt"/>
              <a:cs typeface="Century"/>
            </a:endParaRPr>
          </a:p>
        </p:txBody>
      </p:sp>
      <p:sp>
        <p:nvSpPr>
          <p:cNvPr id="50" name="Oval 49"/>
          <p:cNvSpPr/>
          <p:nvPr/>
        </p:nvSpPr>
        <p:spPr>
          <a:xfrm>
            <a:off x="3953423" y="2846767"/>
            <a:ext cx="304800" cy="304800"/>
          </a:xfrm>
          <a:prstGeom prst="ellipse">
            <a:avLst/>
          </a:prstGeom>
          <a:solidFill>
            <a:srgbClr val="FF0000"/>
          </a:solidFill>
          <a:ln w="12700">
            <a:solidFill>
              <a:srgbClr val="FF0000"/>
            </a:solidFill>
          </a:ln>
        </p:spPr>
        <p:style>
          <a:lnRef idx="1">
            <a:schemeClr val="accent6"/>
          </a:lnRef>
          <a:fillRef idx="2">
            <a:schemeClr val="accent6"/>
          </a:fillRef>
          <a:effectRef idx="1">
            <a:schemeClr val="accent6"/>
          </a:effectRef>
          <a:fontRef idx="minor">
            <a:schemeClr val="dk1"/>
          </a:fontRef>
        </p:style>
        <p:txBody>
          <a:bodyPr lIns="0" tIns="0" rIns="0" bIns="0" rtlCol="0" anchor="ctr" anchorCtr="1"/>
          <a:lstStyle/>
          <a:p>
            <a:r>
              <a:rPr lang="en-US" sz="1400" b="1" dirty="0" smtClean="0"/>
              <a:t>↑</a:t>
            </a:r>
            <a:endParaRPr lang="en-US" sz="1400" b="1" dirty="0"/>
          </a:p>
        </p:txBody>
      </p:sp>
      <p:sp>
        <p:nvSpPr>
          <p:cNvPr id="54" name="Rectangle 53"/>
          <p:cNvSpPr/>
          <p:nvPr/>
        </p:nvSpPr>
        <p:spPr>
          <a:xfrm>
            <a:off x="3934687" y="3359234"/>
            <a:ext cx="298480" cy="338554"/>
          </a:xfrm>
          <a:prstGeom prst="rect">
            <a:avLst/>
          </a:prstGeom>
        </p:spPr>
        <p:txBody>
          <a:bodyPr wrap="none">
            <a:spAutoFit/>
          </a:bodyPr>
          <a:lstStyle/>
          <a:p>
            <a:r>
              <a:rPr lang="en-US" sz="1600" dirty="0" smtClean="0">
                <a:latin typeface="+mn-lt"/>
                <a:ea typeface="Zapf Dingbats"/>
                <a:cs typeface="Century"/>
              </a:rPr>
              <a:t>1</a:t>
            </a:r>
            <a:endParaRPr lang="en-US" sz="1600" dirty="0">
              <a:latin typeface="+mn-lt"/>
              <a:cs typeface="Century"/>
            </a:endParaRPr>
          </a:p>
        </p:txBody>
      </p:sp>
      <p:cxnSp>
        <p:nvCxnSpPr>
          <p:cNvPr id="58" name="Straight Arrow Connector 57"/>
          <p:cNvCxnSpPr>
            <a:endCxn id="50" idx="0"/>
          </p:cNvCxnSpPr>
          <p:nvPr/>
        </p:nvCxnSpPr>
        <p:spPr>
          <a:xfrm>
            <a:off x="2523832" y="1371610"/>
            <a:ext cx="1581991" cy="147515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3539102" y="2088798"/>
            <a:ext cx="141064" cy="276999"/>
          </a:xfrm>
          <a:prstGeom prst="rect">
            <a:avLst/>
          </a:prstGeom>
        </p:spPr>
        <p:txBody>
          <a:bodyPr wrap="none" lIns="0" tIns="0" rIns="0" bIns="0">
            <a:spAutoFit/>
          </a:bodyPr>
          <a:lstStyle/>
          <a:p>
            <a:r>
              <a:rPr lang="en-US" sz="1800" dirty="0" smtClean="0">
                <a:solidFill>
                  <a:srgbClr val="FF6600"/>
                </a:solidFill>
                <a:latin typeface="+mj-lt"/>
                <a:ea typeface="Zapf Dingbats"/>
                <a:cs typeface="Zapf Dingbats"/>
              </a:rPr>
              <a:t>+</a:t>
            </a:r>
            <a:endParaRPr lang="en-US" sz="1800" dirty="0">
              <a:solidFill>
                <a:srgbClr val="FF6600"/>
              </a:solidFill>
              <a:latin typeface="+mj-lt"/>
            </a:endParaRPr>
          </a:p>
        </p:txBody>
      </p:sp>
      <p:sp>
        <p:nvSpPr>
          <p:cNvPr id="19" name="Oval 18"/>
          <p:cNvSpPr/>
          <p:nvPr/>
        </p:nvSpPr>
        <p:spPr>
          <a:xfrm>
            <a:off x="2206429" y="1100981"/>
            <a:ext cx="533400" cy="533400"/>
          </a:xfrm>
          <a:prstGeom prst="ellipse">
            <a:avLst/>
          </a:prstGeom>
          <a:solidFill>
            <a:srgbClr val="FF6600"/>
          </a:solidFill>
          <a:ln w="19050">
            <a:solidFill>
              <a:srgbClr val="F07828"/>
            </a:solidFill>
          </a:ln>
        </p:spPr>
        <p:style>
          <a:lnRef idx="2">
            <a:schemeClr val="dk1"/>
          </a:lnRef>
          <a:fillRef idx="1">
            <a:schemeClr val="lt1"/>
          </a:fillRef>
          <a:effectRef idx="0">
            <a:schemeClr val="dk1"/>
          </a:effectRef>
          <a:fontRef idx="minor">
            <a:schemeClr val="dk1"/>
          </a:fontRef>
        </p:style>
        <p:txBody>
          <a:bodyPr lIns="0" tIns="0" rIns="0" bIns="0" rtlCol="0" anchor="ctr" anchorCtr="1"/>
          <a:lstStyle/>
          <a:p>
            <a:pPr algn="ctr"/>
            <a:endParaRPr lang="en-US" sz="1400" b="1" dirty="0">
              <a:solidFill>
                <a:srgbClr val="000000"/>
              </a:solidFill>
            </a:endParaRPr>
          </a:p>
        </p:txBody>
      </p:sp>
      <p:sp>
        <p:nvSpPr>
          <p:cNvPr id="65" name="Rectangle 64"/>
          <p:cNvSpPr/>
          <p:nvPr/>
        </p:nvSpPr>
        <p:spPr>
          <a:xfrm>
            <a:off x="4419600" y="2852981"/>
            <a:ext cx="3296031" cy="677108"/>
          </a:xfrm>
          <a:prstGeom prst="rect">
            <a:avLst/>
          </a:prstGeom>
        </p:spPr>
        <p:txBody>
          <a:bodyPr wrap="none">
            <a:spAutoFit/>
          </a:bodyPr>
          <a:lstStyle/>
          <a:p>
            <a:pPr marL="285750" indent="-285750">
              <a:buFont typeface="Wingdings"/>
              <a:buChar char="ß"/>
            </a:pPr>
            <a:r>
              <a:rPr lang="en-US" sz="1400" dirty="0" smtClean="0">
                <a:solidFill>
                  <a:srgbClr val="000000"/>
                </a:solidFill>
              </a:rPr>
              <a:t>Predicted </a:t>
            </a:r>
            <a:r>
              <a:rPr lang="en-US" sz="1400" dirty="0">
                <a:solidFill>
                  <a:srgbClr val="000000"/>
                </a:solidFill>
              </a:rPr>
              <a:t>activation state of </a:t>
            </a:r>
            <a:r>
              <a:rPr lang="en-US" sz="1400" dirty="0" smtClean="0">
                <a:solidFill>
                  <a:srgbClr val="000000"/>
                </a:solidFill>
              </a:rPr>
              <a:t>TF/UR:</a:t>
            </a:r>
          </a:p>
          <a:p>
            <a:pPr marL="269875" indent="-269875">
              <a:tabLst>
                <a:tab pos="539750" algn="l"/>
              </a:tabLst>
            </a:pPr>
            <a:r>
              <a:rPr lang="en-US" sz="1200" dirty="0" smtClean="0">
                <a:solidFill>
                  <a:srgbClr val="000000"/>
                </a:solidFill>
              </a:rPr>
              <a:t>	1	= </a:t>
            </a:r>
            <a:r>
              <a:rPr lang="en-US" sz="1200" dirty="0">
                <a:solidFill>
                  <a:srgbClr val="000000"/>
                </a:solidFill>
              </a:rPr>
              <a:t>Consistent with activation of UR</a:t>
            </a:r>
          </a:p>
          <a:p>
            <a:pPr marL="269875" indent="-269875">
              <a:tabLst>
                <a:tab pos="539750" algn="l"/>
              </a:tabLst>
            </a:pPr>
            <a:r>
              <a:rPr lang="en-US" sz="1200" dirty="0" smtClean="0">
                <a:solidFill>
                  <a:srgbClr val="000000"/>
                </a:solidFill>
              </a:rPr>
              <a:t>	-1	= </a:t>
            </a:r>
            <a:r>
              <a:rPr lang="en-US" sz="1200" dirty="0">
                <a:solidFill>
                  <a:srgbClr val="000000"/>
                </a:solidFill>
              </a:rPr>
              <a:t>Consistent with inhibition of UR</a:t>
            </a:r>
          </a:p>
        </p:txBody>
      </p:sp>
      <p:sp>
        <p:nvSpPr>
          <p:cNvPr id="66" name="TextBox 65"/>
          <p:cNvSpPr txBox="1"/>
          <p:nvPr/>
        </p:nvSpPr>
        <p:spPr>
          <a:xfrm>
            <a:off x="499367" y="4688388"/>
            <a:ext cx="8189979" cy="1815882"/>
          </a:xfrm>
          <a:prstGeom prst="rect">
            <a:avLst/>
          </a:prstGeom>
          <a:solidFill>
            <a:srgbClr val="FFFFFF"/>
          </a:solidFill>
        </p:spPr>
        <p:txBody>
          <a:bodyPr wrap="square" rtlCol="0">
            <a:spAutoFit/>
          </a:bodyPr>
          <a:lstStyle/>
          <a:p>
            <a:r>
              <a:rPr lang="en-US" sz="1600" dirty="0" smtClean="0"/>
              <a:t>For a given Upstream Regulator:</a:t>
            </a:r>
          </a:p>
          <a:p>
            <a:pPr marL="342900" indent="-342900">
              <a:buFont typeface="Arial"/>
              <a:buChar char="•"/>
            </a:pPr>
            <a:r>
              <a:rPr lang="en-US" sz="1600" dirty="0" smtClean="0"/>
              <a:t>measures the correlation between expected gene expression values and actual gene expression values.</a:t>
            </a:r>
          </a:p>
          <a:p>
            <a:pPr marL="800100" lvl="1" indent="-342900">
              <a:buFont typeface="Arial"/>
              <a:buChar char="•"/>
            </a:pPr>
            <a:r>
              <a:rPr lang="en-US" sz="1600" dirty="0" smtClean="0"/>
              <a:t>-</a:t>
            </a:r>
            <a:r>
              <a:rPr lang="en-US" sz="1600" dirty="0" err="1" smtClean="0"/>
              <a:t>ve</a:t>
            </a:r>
            <a:r>
              <a:rPr lang="en-US" sz="1600" dirty="0" smtClean="0"/>
              <a:t> z-score = decreased</a:t>
            </a:r>
          </a:p>
          <a:p>
            <a:pPr marL="800100" lvl="1" indent="-342900">
              <a:buFont typeface="Arial"/>
              <a:buChar char="•"/>
            </a:pPr>
            <a:r>
              <a:rPr lang="en-US" sz="1600" dirty="0" smtClean="0"/>
              <a:t>+</a:t>
            </a:r>
            <a:r>
              <a:rPr lang="en-US" sz="1600" dirty="0" err="1" smtClean="0"/>
              <a:t>ve</a:t>
            </a:r>
            <a:r>
              <a:rPr lang="en-US" sz="1600" dirty="0" smtClean="0"/>
              <a:t> z-score = increased</a:t>
            </a:r>
          </a:p>
          <a:p>
            <a:pPr marL="342900" indent="-342900">
              <a:buFont typeface="Arial"/>
              <a:buChar char="•"/>
            </a:pPr>
            <a:r>
              <a:rPr lang="en-US" sz="1600" dirty="0"/>
              <a:t>weighted by relationship, relationship bias, data </a:t>
            </a:r>
            <a:r>
              <a:rPr lang="en-US" sz="1600" dirty="0" smtClean="0"/>
              <a:t>bias</a:t>
            </a:r>
          </a:p>
          <a:p>
            <a:pPr marL="342900" indent="-342900">
              <a:buFont typeface="Arial"/>
              <a:buChar char="•"/>
            </a:pPr>
            <a:r>
              <a:rPr lang="en-US" sz="1600" dirty="0"/>
              <a:t>z-score &gt; 2 or &lt; -2 is considered </a:t>
            </a:r>
            <a:r>
              <a:rPr lang="en-US" sz="1600" dirty="0" smtClean="0"/>
              <a:t>significant</a:t>
            </a:r>
            <a:endParaRPr lang="en-US" sz="1600" dirty="0"/>
          </a:p>
        </p:txBody>
      </p:sp>
    </p:spTree>
    <p:extLst>
      <p:ext uri="{BB962C8B-B14F-4D97-AF65-F5344CB8AC3E}">
        <p14:creationId xmlns:p14="http://schemas.microsoft.com/office/powerpoint/2010/main" val="10264746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93" name="Straight Arrow Connector 92"/>
          <p:cNvCxnSpPr>
            <a:stCxn id="6" idx="4"/>
            <a:endCxn id="30" idx="0"/>
          </p:cNvCxnSpPr>
          <p:nvPr/>
        </p:nvCxnSpPr>
        <p:spPr>
          <a:xfrm>
            <a:off x="2247900" y="3248000"/>
            <a:ext cx="762000" cy="17526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a:stCxn id="6" idx="4"/>
            <a:endCxn id="32" idx="0"/>
          </p:cNvCxnSpPr>
          <p:nvPr/>
        </p:nvCxnSpPr>
        <p:spPr>
          <a:xfrm>
            <a:off x="2247900" y="3248000"/>
            <a:ext cx="1524000" cy="17526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6" idx="4"/>
            <a:endCxn id="26" idx="7"/>
          </p:cNvCxnSpPr>
          <p:nvPr/>
        </p:nvCxnSpPr>
        <p:spPr>
          <a:xfrm flipH="1">
            <a:off x="1566722" y="3248000"/>
            <a:ext cx="681178" cy="17860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6" idx="4"/>
            <a:endCxn id="27" idx="0"/>
          </p:cNvCxnSpPr>
          <p:nvPr/>
        </p:nvCxnSpPr>
        <p:spPr>
          <a:xfrm flipH="1">
            <a:off x="1866900" y="3248000"/>
            <a:ext cx="381000" cy="17526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6" idx="4"/>
            <a:endCxn id="28" idx="0"/>
          </p:cNvCxnSpPr>
          <p:nvPr/>
        </p:nvCxnSpPr>
        <p:spPr>
          <a:xfrm>
            <a:off x="2247900" y="3248000"/>
            <a:ext cx="0" cy="17526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4" name="Title 3"/>
          <p:cNvSpPr>
            <a:spLocks noGrp="1"/>
          </p:cNvSpPr>
          <p:nvPr>
            <p:ph type="title"/>
          </p:nvPr>
        </p:nvSpPr>
        <p:spPr/>
        <p:txBody>
          <a:bodyPr/>
          <a:lstStyle/>
          <a:p>
            <a:pPr algn="l"/>
            <a:r>
              <a:rPr lang="en-US" dirty="0" smtClean="0"/>
              <a:t>Mechanistic Network Algorithm</a:t>
            </a:r>
            <a:endParaRPr lang="en-US" dirty="0"/>
          </a:p>
        </p:txBody>
      </p:sp>
      <p:sp>
        <p:nvSpPr>
          <p:cNvPr id="5" name="Content Placeholder 4"/>
          <p:cNvSpPr>
            <a:spLocks noGrp="1"/>
          </p:cNvSpPr>
          <p:nvPr>
            <p:ph idx="4294967295"/>
          </p:nvPr>
        </p:nvSpPr>
        <p:spPr>
          <a:xfrm>
            <a:off x="439522" y="896938"/>
            <a:ext cx="8229600" cy="5351462"/>
          </a:xfrm>
        </p:spPr>
        <p:txBody>
          <a:bodyPr/>
          <a:lstStyle/>
          <a:p>
            <a:r>
              <a:rPr lang="en-US" sz="1800" dirty="0" smtClean="0">
                <a:solidFill>
                  <a:schemeClr val="tx2"/>
                </a:solidFill>
              </a:rPr>
              <a:t>Algorithm seeks large overlaps between an upstream regulator’s targets and a more downstream regulator’s targets</a:t>
            </a:r>
          </a:p>
        </p:txBody>
      </p:sp>
      <p:sp>
        <p:nvSpPr>
          <p:cNvPr id="6" name="Oval 5"/>
          <p:cNvSpPr/>
          <p:nvPr/>
        </p:nvSpPr>
        <p:spPr>
          <a:xfrm>
            <a:off x="1981200" y="2714600"/>
            <a:ext cx="533400" cy="533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cxnSp>
        <p:nvCxnSpPr>
          <p:cNvPr id="9" name="Straight Arrow Connector 8"/>
          <p:cNvCxnSpPr>
            <a:stCxn id="6" idx="4"/>
            <a:endCxn id="10" idx="0"/>
          </p:cNvCxnSpPr>
          <p:nvPr/>
        </p:nvCxnSpPr>
        <p:spPr>
          <a:xfrm flipH="1">
            <a:off x="1409700" y="3248000"/>
            <a:ext cx="838200" cy="5334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1143000" y="3781400"/>
            <a:ext cx="533400" cy="533400"/>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FFFFFF"/>
                </a:solidFill>
              </a:rPr>
              <a:t>B</a:t>
            </a:r>
            <a:endParaRPr lang="en-US" dirty="0">
              <a:solidFill>
                <a:srgbClr val="FFFFFF"/>
              </a:solidFill>
            </a:endParaRPr>
          </a:p>
        </p:txBody>
      </p:sp>
      <p:sp>
        <p:nvSpPr>
          <p:cNvPr id="24" name="Oval 23"/>
          <p:cNvSpPr/>
          <p:nvPr/>
        </p:nvSpPr>
        <p:spPr>
          <a:xfrm>
            <a:off x="6096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25" name="Oval 24"/>
          <p:cNvSpPr/>
          <p:nvPr/>
        </p:nvSpPr>
        <p:spPr>
          <a:xfrm>
            <a:off x="9906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26" name="Oval 25"/>
          <p:cNvSpPr/>
          <p:nvPr/>
        </p:nvSpPr>
        <p:spPr>
          <a:xfrm>
            <a:off x="13716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27" name="Oval 26"/>
          <p:cNvSpPr/>
          <p:nvPr/>
        </p:nvSpPr>
        <p:spPr>
          <a:xfrm>
            <a:off x="17526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28" name="Oval 27"/>
          <p:cNvSpPr/>
          <p:nvPr/>
        </p:nvSpPr>
        <p:spPr>
          <a:xfrm>
            <a:off x="21336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29" name="Oval 28"/>
          <p:cNvSpPr/>
          <p:nvPr/>
        </p:nvSpPr>
        <p:spPr>
          <a:xfrm>
            <a:off x="25146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30" name="Oval 29"/>
          <p:cNvSpPr/>
          <p:nvPr/>
        </p:nvSpPr>
        <p:spPr>
          <a:xfrm>
            <a:off x="28956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31" name="Oval 30"/>
          <p:cNvSpPr/>
          <p:nvPr/>
        </p:nvSpPr>
        <p:spPr>
          <a:xfrm>
            <a:off x="32766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32" name="Oval 31"/>
          <p:cNvSpPr/>
          <p:nvPr/>
        </p:nvSpPr>
        <p:spPr>
          <a:xfrm>
            <a:off x="36576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cxnSp>
        <p:nvCxnSpPr>
          <p:cNvPr id="33" name="Straight Arrow Connector 32"/>
          <p:cNvCxnSpPr>
            <a:stCxn id="10" idx="4"/>
            <a:endCxn id="24" idx="0"/>
          </p:cNvCxnSpPr>
          <p:nvPr/>
        </p:nvCxnSpPr>
        <p:spPr>
          <a:xfrm flipH="1">
            <a:off x="723900" y="4314800"/>
            <a:ext cx="6858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6" idx="4"/>
            <a:endCxn id="25" idx="7"/>
          </p:cNvCxnSpPr>
          <p:nvPr/>
        </p:nvCxnSpPr>
        <p:spPr>
          <a:xfrm flipH="1">
            <a:off x="1185722" y="3248000"/>
            <a:ext cx="1062178" cy="17860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stCxn id="10" idx="4"/>
            <a:endCxn id="25" idx="0"/>
          </p:cNvCxnSpPr>
          <p:nvPr/>
        </p:nvCxnSpPr>
        <p:spPr>
          <a:xfrm flipH="1">
            <a:off x="1104900" y="4314800"/>
            <a:ext cx="3048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10" idx="4"/>
            <a:endCxn id="26" idx="0"/>
          </p:cNvCxnSpPr>
          <p:nvPr/>
        </p:nvCxnSpPr>
        <p:spPr>
          <a:xfrm>
            <a:off x="1409700" y="4314800"/>
            <a:ext cx="762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10" idx="4"/>
            <a:endCxn id="27" idx="1"/>
          </p:cNvCxnSpPr>
          <p:nvPr/>
        </p:nvCxnSpPr>
        <p:spPr>
          <a:xfrm>
            <a:off x="1409700" y="4314800"/>
            <a:ext cx="376378" cy="7192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8" name="Straight Arrow Connector 77"/>
          <p:cNvCxnSpPr>
            <a:stCxn id="6" idx="4"/>
            <a:endCxn id="29" idx="0"/>
          </p:cNvCxnSpPr>
          <p:nvPr/>
        </p:nvCxnSpPr>
        <p:spPr>
          <a:xfrm>
            <a:off x="2247900" y="3248000"/>
            <a:ext cx="381000" cy="17526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10" idx="4"/>
            <a:endCxn id="28" idx="1"/>
          </p:cNvCxnSpPr>
          <p:nvPr/>
        </p:nvCxnSpPr>
        <p:spPr>
          <a:xfrm>
            <a:off x="1409700" y="4314800"/>
            <a:ext cx="757378" cy="7192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0" idx="4"/>
            <a:endCxn id="29" idx="0"/>
          </p:cNvCxnSpPr>
          <p:nvPr/>
        </p:nvCxnSpPr>
        <p:spPr>
          <a:xfrm>
            <a:off x="1409700" y="4314800"/>
            <a:ext cx="12192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10" idx="4"/>
            <a:endCxn id="30" idx="1"/>
          </p:cNvCxnSpPr>
          <p:nvPr/>
        </p:nvCxnSpPr>
        <p:spPr>
          <a:xfrm>
            <a:off x="1409700" y="4314800"/>
            <a:ext cx="1519378" cy="7192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6" idx="4"/>
            <a:endCxn id="31" idx="1"/>
          </p:cNvCxnSpPr>
          <p:nvPr/>
        </p:nvCxnSpPr>
        <p:spPr>
          <a:xfrm>
            <a:off x="2247900" y="3248000"/>
            <a:ext cx="1062178" cy="17860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37" name="Rectangle 36"/>
          <p:cNvSpPr/>
          <p:nvPr/>
        </p:nvSpPr>
        <p:spPr>
          <a:xfrm>
            <a:off x="225084" y="2040700"/>
            <a:ext cx="3762102" cy="584776"/>
          </a:xfrm>
          <a:prstGeom prst="rect">
            <a:avLst/>
          </a:prstGeom>
        </p:spPr>
        <p:txBody>
          <a:bodyPr wrap="square">
            <a:spAutoFit/>
          </a:bodyPr>
          <a:lstStyle/>
          <a:p>
            <a:pPr algn="ctr"/>
            <a:r>
              <a:rPr lang="en-US" sz="1600" kern="0" dirty="0" smtClean="0">
                <a:solidFill>
                  <a:srgbClr val="000000"/>
                </a:solidFill>
                <a:latin typeface="Arial"/>
                <a:cs typeface="Arial"/>
              </a:rPr>
              <a:t>Upstream molecule </a:t>
            </a:r>
            <a:r>
              <a:rPr lang="en-US" sz="1600" b="1" kern="0" dirty="0" smtClean="0">
                <a:solidFill>
                  <a:srgbClr val="000000"/>
                </a:solidFill>
                <a:latin typeface="Arial"/>
                <a:cs typeface="Arial"/>
              </a:rPr>
              <a:t>likely </a:t>
            </a:r>
            <a:r>
              <a:rPr lang="en-US" sz="1600" kern="0" dirty="0" smtClean="0">
                <a:solidFill>
                  <a:srgbClr val="000000"/>
                </a:solidFill>
                <a:latin typeface="Arial"/>
                <a:cs typeface="Arial"/>
              </a:rPr>
              <a:t>to operate thru this more downstream regulator</a:t>
            </a:r>
            <a:endParaRPr lang="en-US" sz="1600" dirty="0">
              <a:solidFill>
                <a:srgbClr val="000000"/>
              </a:solidFill>
            </a:endParaRPr>
          </a:p>
        </p:txBody>
      </p:sp>
      <p:cxnSp>
        <p:nvCxnSpPr>
          <p:cNvPr id="60" name="Straight Arrow Connector 59"/>
          <p:cNvCxnSpPr>
            <a:stCxn id="67" idx="4"/>
            <a:endCxn id="82" idx="0"/>
          </p:cNvCxnSpPr>
          <p:nvPr/>
        </p:nvCxnSpPr>
        <p:spPr>
          <a:xfrm>
            <a:off x="6743700" y="3248000"/>
            <a:ext cx="762000" cy="17526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67" idx="4"/>
            <a:endCxn id="85" idx="0"/>
          </p:cNvCxnSpPr>
          <p:nvPr/>
        </p:nvCxnSpPr>
        <p:spPr>
          <a:xfrm>
            <a:off x="6743700" y="3248000"/>
            <a:ext cx="1524000" cy="17526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67" name="Oval 66"/>
          <p:cNvSpPr/>
          <p:nvPr/>
        </p:nvSpPr>
        <p:spPr>
          <a:xfrm>
            <a:off x="6477000" y="2714600"/>
            <a:ext cx="533400" cy="533400"/>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000000"/>
                </a:solidFill>
              </a:rPr>
              <a:t>A</a:t>
            </a:r>
            <a:endParaRPr lang="en-US" dirty="0">
              <a:solidFill>
                <a:srgbClr val="000000"/>
              </a:solidFill>
            </a:endParaRPr>
          </a:p>
        </p:txBody>
      </p:sp>
      <p:cxnSp>
        <p:nvCxnSpPr>
          <p:cNvPr id="68" name="Straight Arrow Connector 67"/>
          <p:cNvCxnSpPr>
            <a:stCxn id="67" idx="4"/>
            <a:endCxn id="70" idx="0"/>
          </p:cNvCxnSpPr>
          <p:nvPr/>
        </p:nvCxnSpPr>
        <p:spPr>
          <a:xfrm flipH="1">
            <a:off x="5905500" y="3248000"/>
            <a:ext cx="838200" cy="5334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5638800" y="3781400"/>
            <a:ext cx="533400" cy="533400"/>
          </a:xfrm>
          <a:prstGeom prst="ellipse">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rgbClr val="FFFFFF"/>
                </a:solidFill>
              </a:rPr>
              <a:t>B</a:t>
            </a:r>
            <a:endParaRPr lang="en-US" dirty="0">
              <a:solidFill>
                <a:srgbClr val="000000"/>
              </a:solidFill>
            </a:endParaRPr>
          </a:p>
        </p:txBody>
      </p:sp>
      <p:sp>
        <p:nvSpPr>
          <p:cNvPr id="71" name="Oval 70"/>
          <p:cNvSpPr/>
          <p:nvPr/>
        </p:nvSpPr>
        <p:spPr>
          <a:xfrm>
            <a:off x="51054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72" name="Oval 71"/>
          <p:cNvSpPr/>
          <p:nvPr/>
        </p:nvSpPr>
        <p:spPr>
          <a:xfrm>
            <a:off x="54864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74" name="Oval 73"/>
          <p:cNvSpPr/>
          <p:nvPr/>
        </p:nvSpPr>
        <p:spPr>
          <a:xfrm>
            <a:off x="58674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75" name="Oval 74"/>
          <p:cNvSpPr/>
          <p:nvPr/>
        </p:nvSpPr>
        <p:spPr>
          <a:xfrm>
            <a:off x="62484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79" name="Oval 78"/>
          <p:cNvSpPr/>
          <p:nvPr/>
        </p:nvSpPr>
        <p:spPr>
          <a:xfrm>
            <a:off x="66294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80" name="Oval 79"/>
          <p:cNvSpPr/>
          <p:nvPr/>
        </p:nvSpPr>
        <p:spPr>
          <a:xfrm>
            <a:off x="70104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82" name="Oval 81"/>
          <p:cNvSpPr/>
          <p:nvPr/>
        </p:nvSpPr>
        <p:spPr>
          <a:xfrm>
            <a:off x="7391400" y="5000600"/>
            <a:ext cx="228600" cy="228600"/>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83" name="Oval 82"/>
          <p:cNvSpPr/>
          <p:nvPr/>
        </p:nvSpPr>
        <p:spPr>
          <a:xfrm>
            <a:off x="77724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85" name="Oval 84"/>
          <p:cNvSpPr/>
          <p:nvPr/>
        </p:nvSpPr>
        <p:spPr>
          <a:xfrm>
            <a:off x="8153400" y="5000600"/>
            <a:ext cx="228600" cy="228600"/>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cxnSp>
        <p:nvCxnSpPr>
          <p:cNvPr id="86" name="Straight Arrow Connector 85"/>
          <p:cNvCxnSpPr>
            <a:stCxn id="70" idx="4"/>
            <a:endCxn id="71" idx="0"/>
          </p:cNvCxnSpPr>
          <p:nvPr/>
        </p:nvCxnSpPr>
        <p:spPr>
          <a:xfrm flipH="1">
            <a:off x="5219700" y="4314800"/>
            <a:ext cx="6858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a:stCxn id="70" idx="4"/>
            <a:endCxn id="72" idx="0"/>
          </p:cNvCxnSpPr>
          <p:nvPr/>
        </p:nvCxnSpPr>
        <p:spPr>
          <a:xfrm flipH="1">
            <a:off x="5600700" y="4314800"/>
            <a:ext cx="3048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1" name="Straight Arrow Connector 90"/>
          <p:cNvCxnSpPr>
            <a:stCxn id="70" idx="4"/>
            <a:endCxn id="74" idx="0"/>
          </p:cNvCxnSpPr>
          <p:nvPr/>
        </p:nvCxnSpPr>
        <p:spPr>
          <a:xfrm>
            <a:off x="5905500" y="4314800"/>
            <a:ext cx="762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2" name="Straight Arrow Connector 91"/>
          <p:cNvCxnSpPr>
            <a:stCxn id="70" idx="4"/>
            <a:endCxn id="75" idx="1"/>
          </p:cNvCxnSpPr>
          <p:nvPr/>
        </p:nvCxnSpPr>
        <p:spPr>
          <a:xfrm>
            <a:off x="5905500" y="4314800"/>
            <a:ext cx="376378" cy="7192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a:stCxn id="70" idx="4"/>
            <a:endCxn id="79" idx="1"/>
          </p:cNvCxnSpPr>
          <p:nvPr/>
        </p:nvCxnSpPr>
        <p:spPr>
          <a:xfrm>
            <a:off x="5905500" y="4314800"/>
            <a:ext cx="757378" cy="7192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a:stCxn id="70" idx="4"/>
            <a:endCxn id="80" idx="0"/>
          </p:cNvCxnSpPr>
          <p:nvPr/>
        </p:nvCxnSpPr>
        <p:spPr>
          <a:xfrm>
            <a:off x="5905500" y="4314800"/>
            <a:ext cx="1219200" cy="685800"/>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a:stCxn id="70" idx="4"/>
            <a:endCxn id="82" idx="1"/>
          </p:cNvCxnSpPr>
          <p:nvPr/>
        </p:nvCxnSpPr>
        <p:spPr>
          <a:xfrm>
            <a:off x="5905500" y="4314800"/>
            <a:ext cx="1519378" cy="7192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a:stCxn id="67" idx="4"/>
            <a:endCxn id="83" idx="1"/>
          </p:cNvCxnSpPr>
          <p:nvPr/>
        </p:nvCxnSpPr>
        <p:spPr>
          <a:xfrm>
            <a:off x="6743700" y="3248000"/>
            <a:ext cx="1062178" cy="1786078"/>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8" name="Left Bracket 7"/>
          <p:cNvSpPr/>
          <p:nvPr/>
        </p:nvSpPr>
        <p:spPr>
          <a:xfrm rot="16200000">
            <a:off x="1778000" y="3949040"/>
            <a:ext cx="111760" cy="269240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62" name="Left Bracket 61"/>
          <p:cNvSpPr/>
          <p:nvPr/>
        </p:nvSpPr>
        <p:spPr>
          <a:xfrm rot="16200000">
            <a:off x="6289040" y="3949040"/>
            <a:ext cx="111760" cy="269240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srgbClr val="000000"/>
              </a:solidFill>
            </a:endParaRPr>
          </a:p>
        </p:txBody>
      </p:sp>
      <p:sp>
        <p:nvSpPr>
          <p:cNvPr id="63" name="Rectangle 62"/>
          <p:cNvSpPr/>
          <p:nvPr/>
        </p:nvSpPr>
        <p:spPr>
          <a:xfrm>
            <a:off x="4324811" y="2040700"/>
            <a:ext cx="4276578" cy="584776"/>
          </a:xfrm>
          <a:prstGeom prst="rect">
            <a:avLst/>
          </a:prstGeom>
        </p:spPr>
        <p:txBody>
          <a:bodyPr wrap="square">
            <a:spAutoFit/>
          </a:bodyPr>
          <a:lstStyle/>
          <a:p>
            <a:pPr algn="ctr"/>
            <a:r>
              <a:rPr lang="en-US" sz="1600" kern="0" dirty="0" smtClean="0">
                <a:solidFill>
                  <a:srgbClr val="000000"/>
                </a:solidFill>
                <a:latin typeface="Arial"/>
                <a:cs typeface="Arial"/>
              </a:rPr>
              <a:t>Upstream molecule </a:t>
            </a:r>
            <a:r>
              <a:rPr lang="en-US" sz="1600" b="1" kern="0" dirty="0" smtClean="0">
                <a:solidFill>
                  <a:srgbClr val="000000"/>
                </a:solidFill>
                <a:latin typeface="Arial"/>
                <a:cs typeface="Arial"/>
              </a:rPr>
              <a:t>less</a:t>
            </a:r>
            <a:r>
              <a:rPr lang="en-US" sz="1600" kern="0" dirty="0" smtClean="0">
                <a:solidFill>
                  <a:srgbClr val="000000"/>
                </a:solidFill>
                <a:latin typeface="Arial"/>
                <a:cs typeface="Arial"/>
              </a:rPr>
              <a:t> </a:t>
            </a:r>
            <a:r>
              <a:rPr lang="en-US" sz="1600" b="1" kern="0" dirty="0" smtClean="0">
                <a:solidFill>
                  <a:srgbClr val="000000"/>
                </a:solidFill>
                <a:latin typeface="Arial"/>
                <a:cs typeface="Arial"/>
              </a:rPr>
              <a:t>likely </a:t>
            </a:r>
            <a:r>
              <a:rPr lang="en-US" sz="1600" kern="0" dirty="0" smtClean="0">
                <a:solidFill>
                  <a:srgbClr val="000000"/>
                </a:solidFill>
                <a:latin typeface="Arial"/>
                <a:cs typeface="Arial"/>
              </a:rPr>
              <a:t>to operate thru this more downstream regulator</a:t>
            </a:r>
            <a:endParaRPr lang="en-US" sz="1600" dirty="0">
              <a:solidFill>
                <a:srgbClr val="000000"/>
              </a:solidFill>
            </a:endParaRPr>
          </a:p>
        </p:txBody>
      </p:sp>
      <p:sp>
        <p:nvSpPr>
          <p:cNvPr id="64" name="TextBox 63"/>
          <p:cNvSpPr txBox="1"/>
          <p:nvPr/>
        </p:nvSpPr>
        <p:spPr>
          <a:xfrm>
            <a:off x="5230836" y="5618620"/>
            <a:ext cx="3499171" cy="523220"/>
          </a:xfrm>
          <a:prstGeom prst="rect">
            <a:avLst/>
          </a:prstGeom>
          <a:noFill/>
        </p:spPr>
        <p:txBody>
          <a:bodyPr wrap="square" rtlCol="0">
            <a:spAutoFit/>
          </a:bodyPr>
          <a:lstStyle/>
          <a:p>
            <a:r>
              <a:rPr lang="en-US" sz="1400" dirty="0" smtClean="0">
                <a:solidFill>
                  <a:srgbClr val="000000"/>
                </a:solidFill>
              </a:rPr>
              <a:t>Shares </a:t>
            </a:r>
            <a:r>
              <a:rPr lang="en-US" sz="1400" b="1" dirty="0" smtClean="0">
                <a:solidFill>
                  <a:srgbClr val="000000"/>
                </a:solidFill>
              </a:rPr>
              <a:t>1 of 7 </a:t>
            </a:r>
            <a:r>
              <a:rPr lang="en-US" sz="1400" dirty="0" smtClean="0">
                <a:solidFill>
                  <a:srgbClr val="000000"/>
                </a:solidFill>
              </a:rPr>
              <a:t>of the more downstream regulator’s targets</a:t>
            </a:r>
            <a:endParaRPr lang="en-US" sz="1400" dirty="0">
              <a:solidFill>
                <a:srgbClr val="000000"/>
              </a:solidFill>
            </a:endParaRPr>
          </a:p>
        </p:txBody>
      </p:sp>
      <p:sp>
        <p:nvSpPr>
          <p:cNvPr id="65" name="TextBox 64"/>
          <p:cNvSpPr txBox="1"/>
          <p:nvPr/>
        </p:nvSpPr>
        <p:spPr>
          <a:xfrm>
            <a:off x="713097" y="5618620"/>
            <a:ext cx="3499171" cy="523220"/>
          </a:xfrm>
          <a:prstGeom prst="rect">
            <a:avLst/>
          </a:prstGeom>
          <a:noFill/>
        </p:spPr>
        <p:txBody>
          <a:bodyPr wrap="square" rtlCol="0">
            <a:spAutoFit/>
          </a:bodyPr>
          <a:lstStyle/>
          <a:p>
            <a:r>
              <a:rPr lang="en-US" sz="1400" dirty="0" smtClean="0">
                <a:solidFill>
                  <a:srgbClr val="000000"/>
                </a:solidFill>
              </a:rPr>
              <a:t>Shares </a:t>
            </a:r>
            <a:r>
              <a:rPr lang="en-US" sz="1400" b="1" dirty="0" smtClean="0">
                <a:solidFill>
                  <a:srgbClr val="000000"/>
                </a:solidFill>
              </a:rPr>
              <a:t>6 of 7 </a:t>
            </a:r>
            <a:r>
              <a:rPr lang="en-US" sz="1400" dirty="0" smtClean="0">
                <a:solidFill>
                  <a:srgbClr val="000000"/>
                </a:solidFill>
              </a:rPr>
              <a:t>of the more downstream regulator’s targets</a:t>
            </a:r>
            <a:endParaRPr lang="en-US" sz="1400" dirty="0">
              <a:solidFill>
                <a:srgbClr val="000000"/>
              </a:solidFill>
            </a:endParaRPr>
          </a:p>
        </p:txBody>
      </p:sp>
      <p:pic>
        <p:nvPicPr>
          <p:cNvPr id="59" name="Picture 58"/>
          <p:cNvPicPr>
            <a:picLocks noChangeAspect="1"/>
          </p:cNvPicPr>
          <p:nvPr/>
        </p:nvPicPr>
        <p:blipFill>
          <a:blip r:embed="rId3"/>
          <a:stretch>
            <a:fillRect/>
          </a:stretch>
        </p:blipFill>
        <p:spPr>
          <a:xfrm>
            <a:off x="8466809" y="6178493"/>
            <a:ext cx="631005" cy="262687"/>
          </a:xfrm>
          <a:prstGeom prst="rect">
            <a:avLst/>
          </a:prstGeom>
        </p:spPr>
      </p:pic>
      <p:sp>
        <p:nvSpPr>
          <p:cNvPr id="2" name="Footer Placeholder 1"/>
          <p:cNvSpPr>
            <a:spLocks noGrp="1"/>
          </p:cNvSpPr>
          <p:nvPr>
            <p:ph type="ftr" sz="quarter" idx="3"/>
          </p:nvPr>
        </p:nvSpPr>
        <p:spPr/>
        <p:txBody>
          <a:bodyPr/>
          <a:lstStyle/>
          <a:p>
            <a:r>
              <a:rPr lang="en-GB" noProof="0" smtClean="0"/>
              <a:t>Qiagen, RWC </a:t>
            </a:r>
            <a:endParaRPr lang="en-GB" noProof="0"/>
          </a:p>
        </p:txBody>
      </p:sp>
      <p:sp>
        <p:nvSpPr>
          <p:cNvPr id="3" name="Slide Number Placeholder 2"/>
          <p:cNvSpPr>
            <a:spLocks noGrp="1"/>
          </p:cNvSpPr>
          <p:nvPr>
            <p:ph type="sldNum" sz="quarter" idx="4"/>
          </p:nvPr>
        </p:nvSpPr>
        <p:spPr/>
        <p:txBody>
          <a:bodyPr/>
          <a:lstStyle/>
          <a:p>
            <a:fld id="{8D1E4346-5F76-40D0-9BC1-ECCF6BA4DB79}" type="slidenum">
              <a:rPr lang="en-GB" noProof="0" smtClean="0"/>
              <a:pPr/>
              <a:t>59</a:t>
            </a:fld>
            <a:endParaRPr lang="en-GB" noProof="0"/>
          </a:p>
        </p:txBody>
      </p:sp>
    </p:spTree>
    <p:extLst>
      <p:ext uri="{BB962C8B-B14F-4D97-AF65-F5344CB8AC3E}">
        <p14:creationId xmlns:p14="http://schemas.microsoft.com/office/powerpoint/2010/main" val="687335549"/>
      </p:ext>
    </p:extLst>
  </p:cSld>
  <p:clrMapOvr>
    <a:masterClrMapping/>
  </p:clrMapOvr>
  <mc:AlternateContent xmlns:mc="http://schemas.openxmlformats.org/markup-compatibility/2006">
    <mc:Choice xmlns:p14="http://schemas.microsoft.com/office/powerpoint/2010/main" Requires="p14">
      <p:transition p14:dur="250">
        <p:fade/>
      </p:transition>
    </mc:Choice>
    <mc:Fallback>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6</a:t>
            </a:fld>
            <a:endParaRPr lang="en-US">
              <a:solidFill>
                <a:srgbClr val="FFFFFF"/>
              </a:solidFill>
            </a:endParaRPr>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1" name="Content Placeholder 2"/>
          <p:cNvSpPr>
            <a:spLocks noGrp="1"/>
          </p:cNvSpPr>
          <p:nvPr>
            <p:ph idx="1"/>
          </p:nvPr>
        </p:nvSpPr>
        <p:spPr>
          <a:xfrm>
            <a:off x="2915770" y="685850"/>
            <a:ext cx="5923542" cy="1902959"/>
          </a:xfrm>
          <a:solidFill>
            <a:srgbClr val="FFFFFF"/>
          </a:solidFill>
        </p:spPr>
        <p:txBody>
          <a:bodyPr/>
          <a:lstStyle/>
          <a:p>
            <a:pPr>
              <a:spcAft>
                <a:spcPts val="1200"/>
              </a:spcAft>
            </a:pPr>
            <a:r>
              <a:rPr lang="en-US" b="1" dirty="0" smtClean="0">
                <a:solidFill>
                  <a:srgbClr val="606060"/>
                </a:solidFill>
              </a:rPr>
              <a:t>What we need network models for:</a:t>
            </a:r>
          </a:p>
          <a:p>
            <a:pPr lvl="1">
              <a:spcAft>
                <a:spcPts val="1200"/>
              </a:spcAft>
            </a:pPr>
            <a:r>
              <a:rPr lang="en-US" dirty="0"/>
              <a:t>P</a:t>
            </a:r>
            <a:r>
              <a:rPr lang="en-US" dirty="0" smtClean="0"/>
              <a:t>rovide </a:t>
            </a:r>
            <a:r>
              <a:rPr lang="en-US" dirty="0"/>
              <a:t>a framework for organizing existing data, </a:t>
            </a:r>
            <a:endParaRPr lang="en-US" dirty="0" smtClean="0"/>
          </a:p>
          <a:p>
            <a:pPr lvl="1">
              <a:spcAft>
                <a:spcPts val="1200"/>
              </a:spcAft>
            </a:pPr>
            <a:r>
              <a:rPr lang="en-US" dirty="0" smtClean="0"/>
              <a:t>Generate </a:t>
            </a:r>
            <a:r>
              <a:rPr lang="en-US" dirty="0"/>
              <a:t>novel mechanistic </a:t>
            </a:r>
            <a:r>
              <a:rPr lang="en-US" dirty="0" smtClean="0"/>
              <a:t>hypotheses</a:t>
            </a:r>
            <a:endParaRPr lang="en-US" dirty="0"/>
          </a:p>
          <a:p>
            <a:pPr lvl="1">
              <a:spcAft>
                <a:spcPts val="1200"/>
              </a:spcAft>
            </a:pPr>
            <a:r>
              <a:rPr lang="en-US" dirty="0" smtClean="0"/>
              <a:t>Determine focus of validation </a:t>
            </a:r>
            <a:r>
              <a:rPr lang="en-US" dirty="0"/>
              <a:t>experiments in time and space</a:t>
            </a:r>
            <a:r>
              <a:rPr lang="en-US" dirty="0" smtClean="0"/>
              <a:t>.</a:t>
            </a:r>
          </a:p>
          <a:p>
            <a:endParaRPr lang="en-US" sz="2000" dirty="0" smtClean="0">
              <a:ea typeface="Geneva"/>
            </a:endParaRPr>
          </a:p>
          <a:p>
            <a:pPr eaLnBrk="1" hangingPunct="1"/>
            <a:endParaRPr lang="en-US" sz="2000" dirty="0" smtClean="0">
              <a:ea typeface="Geneva"/>
            </a:endParaRPr>
          </a:p>
          <a:p>
            <a:pPr eaLnBrk="1" hangingPunct="1"/>
            <a:endParaRPr lang="en-US" sz="2000" dirty="0" smtClean="0">
              <a:ea typeface="Geneva"/>
            </a:endParaRPr>
          </a:p>
          <a:p>
            <a:pPr marL="349250" lvl="2" indent="-177800">
              <a:buNone/>
            </a:pPr>
            <a:endParaRPr lang="en-US" sz="1800" dirty="0"/>
          </a:p>
          <a:p>
            <a:pPr eaLnBrk="1" hangingPunct="1"/>
            <a:endParaRPr lang="en-US" sz="1800" dirty="0"/>
          </a:p>
        </p:txBody>
      </p:sp>
      <p:sp>
        <p:nvSpPr>
          <p:cNvPr id="16" name="Title 2"/>
          <p:cNvSpPr>
            <a:spLocks noGrp="1"/>
          </p:cNvSpPr>
          <p:nvPr>
            <p:ph type="title"/>
          </p:nvPr>
        </p:nvSpPr>
        <p:spPr>
          <a:xfrm>
            <a:off x="2915770" y="0"/>
            <a:ext cx="6048843" cy="450000"/>
          </a:xfrm>
        </p:spPr>
        <p:txBody>
          <a:bodyPr/>
          <a:lstStyle/>
          <a:p>
            <a:r>
              <a:rPr lang="en-US" dirty="0" smtClean="0"/>
              <a:t>IPA and Model Networks</a:t>
            </a:r>
            <a:endParaRPr lang="en-US" dirty="0"/>
          </a:p>
        </p:txBody>
      </p:sp>
      <p:sp>
        <p:nvSpPr>
          <p:cNvPr id="7" name="Rectangle 6"/>
          <p:cNvSpPr/>
          <p:nvPr/>
        </p:nvSpPr>
        <p:spPr>
          <a:xfrm>
            <a:off x="2915770" y="3404744"/>
            <a:ext cx="1499378" cy="317542"/>
          </a:xfrm>
          <a:prstGeom prst="rect">
            <a:avLst/>
          </a:prstGeom>
          <a:solidFill>
            <a:srgbClr val="FFFFFF"/>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r>
              <a:rPr lang="en-US" sz="1600" b="1" dirty="0" smtClean="0">
                <a:solidFill>
                  <a:schemeClr val="accent1">
                    <a:lumMod val="75000"/>
                  </a:schemeClr>
                </a:solidFill>
                <a:latin typeface="Arial"/>
              </a:rPr>
              <a:t>-</a:t>
            </a:r>
            <a:r>
              <a:rPr lang="en-US" sz="1600" b="1" dirty="0" err="1" smtClean="0">
                <a:solidFill>
                  <a:schemeClr val="accent1">
                    <a:lumMod val="75000"/>
                  </a:schemeClr>
                </a:solidFill>
                <a:latin typeface="Arial"/>
              </a:rPr>
              <a:t>omics</a:t>
            </a:r>
            <a:r>
              <a:rPr lang="en-US" sz="1600" b="1" dirty="0" smtClean="0">
                <a:solidFill>
                  <a:schemeClr val="accent1">
                    <a:lumMod val="75000"/>
                  </a:schemeClr>
                </a:solidFill>
                <a:latin typeface="Arial"/>
              </a:rPr>
              <a:t> data</a:t>
            </a:r>
          </a:p>
        </p:txBody>
      </p:sp>
      <p:cxnSp>
        <p:nvCxnSpPr>
          <p:cNvPr id="10" name="Straight Arrow Connector 9"/>
          <p:cNvCxnSpPr/>
          <p:nvPr/>
        </p:nvCxnSpPr>
        <p:spPr>
          <a:xfrm>
            <a:off x="3651426" y="3722286"/>
            <a:ext cx="0" cy="540445"/>
          </a:xfrm>
          <a:prstGeom prst="straightConnector1">
            <a:avLst/>
          </a:prstGeom>
          <a:ln w="635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915770" y="4262731"/>
            <a:ext cx="4722237" cy="941412"/>
          </a:xfrm>
          <a:prstGeom prst="rect">
            <a:avLst/>
          </a:prstGeom>
          <a:solidFill>
            <a:schemeClr val="accent3"/>
          </a:solidFill>
          <a:ln>
            <a:solidFill>
              <a:srgbClr val="384D6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a:solidFill>
                <a:schemeClr val="tx1"/>
              </a:solidFill>
              <a:latin typeface="Arial"/>
            </a:endParaRPr>
          </a:p>
          <a:p>
            <a:pPr algn="ctr">
              <a:spcBef>
                <a:spcPct val="20000"/>
              </a:spcBef>
              <a:buClr>
                <a:srgbClr val="000000"/>
              </a:buClr>
              <a:buSzPct val="100000"/>
            </a:pPr>
            <a:r>
              <a:rPr lang="en-US" sz="1600" b="1" dirty="0" smtClean="0">
                <a:solidFill>
                  <a:schemeClr val="tx1"/>
                </a:solidFill>
                <a:latin typeface="Arial"/>
              </a:rPr>
              <a:t>Computational Model/Simulation</a:t>
            </a:r>
          </a:p>
        </p:txBody>
      </p:sp>
      <p:sp>
        <p:nvSpPr>
          <p:cNvPr id="15" name="Rectangle 14"/>
          <p:cNvSpPr/>
          <p:nvPr/>
        </p:nvSpPr>
        <p:spPr>
          <a:xfrm>
            <a:off x="5325605" y="5744588"/>
            <a:ext cx="2965073" cy="747358"/>
          </a:xfrm>
          <a:prstGeom prst="rect">
            <a:avLst/>
          </a:prstGeom>
          <a:solidFill>
            <a:srgbClr val="FFFFFF"/>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r>
              <a:rPr lang="en-US" sz="1600" b="1" dirty="0" smtClean="0">
                <a:solidFill>
                  <a:schemeClr val="tx1"/>
                </a:solidFill>
                <a:latin typeface="Arial"/>
              </a:rPr>
              <a:t>GENERATION of HYPOTHESES for experimental testing</a:t>
            </a:r>
          </a:p>
        </p:txBody>
      </p:sp>
      <p:cxnSp>
        <p:nvCxnSpPr>
          <p:cNvPr id="17" name="Straight Arrow Connector 16"/>
          <p:cNvCxnSpPr/>
          <p:nvPr/>
        </p:nvCxnSpPr>
        <p:spPr>
          <a:xfrm>
            <a:off x="6573265" y="5204143"/>
            <a:ext cx="0" cy="540445"/>
          </a:xfrm>
          <a:prstGeom prst="straightConnector1">
            <a:avLst/>
          </a:prstGeom>
          <a:ln w="635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4607" y="3157769"/>
            <a:ext cx="588969" cy="877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7815" y="3236020"/>
            <a:ext cx="555580" cy="798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09319" y="5506988"/>
            <a:ext cx="1052933" cy="111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54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10" name="Title 5"/>
          <p:cNvSpPr>
            <a:spLocks noGrp="1"/>
          </p:cNvSpPr>
          <p:nvPr>
            <p:ph type="title"/>
          </p:nvPr>
        </p:nvSpPr>
        <p:spPr/>
        <p:txBody>
          <a:bodyPr/>
          <a:lstStyle/>
          <a:p>
            <a:r>
              <a:rPr lang="en-US" dirty="0" smtClean="0">
                <a:ea typeface="Geneva" charset="0"/>
              </a:rPr>
              <a:t>Upstream Analysis</a:t>
            </a:r>
            <a:endParaRPr lang="en-US" sz="2400" i="1" dirty="0">
              <a:ea typeface="Geneva" charset="0"/>
            </a:endParaRPr>
          </a:p>
        </p:txBody>
      </p:sp>
      <p:sp>
        <p:nvSpPr>
          <p:cNvPr id="5" name="Footer Placeholder 4"/>
          <p:cNvSpPr>
            <a:spLocks noGrp="1"/>
          </p:cNvSpPr>
          <p:nvPr>
            <p:ph type="ftr" sz="quarter" idx="11"/>
          </p:nvPr>
        </p:nvSpPr>
        <p:spPr/>
        <p:txBody>
          <a:bodyPr/>
          <a:lstStyle/>
          <a:p>
            <a:r>
              <a:rPr lang="en-GB" noProof="0" smtClean="0"/>
              <a:t>Ingenuity Pathway Analysis – Finding The Connections</a:t>
            </a:r>
            <a:endParaRPr lang="en-GB" noProof="0"/>
          </a:p>
        </p:txBody>
      </p:sp>
      <p:sp>
        <p:nvSpPr>
          <p:cNvPr id="6" name="Slide Number Placeholder 5"/>
          <p:cNvSpPr>
            <a:spLocks noGrp="1"/>
          </p:cNvSpPr>
          <p:nvPr>
            <p:ph type="sldNum" sz="quarter" idx="12"/>
          </p:nvPr>
        </p:nvSpPr>
        <p:spPr/>
        <p:txBody>
          <a:bodyPr/>
          <a:lstStyle/>
          <a:p>
            <a:fld id="{8D1E4346-5F76-40D0-9BC1-ECCF6BA4DB79}" type="slidenum">
              <a:rPr lang="en-GB" noProof="0" smtClean="0"/>
              <a:pPr/>
              <a:t>60</a:t>
            </a:fld>
            <a:endParaRPr lang="en-GB" noProof="0"/>
          </a:p>
        </p:txBody>
      </p:sp>
      <p:sp>
        <p:nvSpPr>
          <p:cNvPr id="7" name="Text Placeholder 6"/>
          <p:cNvSpPr>
            <a:spLocks noGrp="1"/>
          </p:cNvSpPr>
          <p:nvPr>
            <p:ph type="body" sz="quarter" idx="13"/>
          </p:nvPr>
        </p:nvSpPr>
        <p:spPr/>
        <p:txBody>
          <a:bodyPr/>
          <a:lstStyle/>
          <a:p>
            <a:r>
              <a:rPr lang="en-US" dirty="0" smtClean="0"/>
              <a:t>Power </a:t>
            </a:r>
            <a:r>
              <a:rPr lang="en-US" dirty="0"/>
              <a:t>to explain expression changes</a:t>
            </a:r>
          </a:p>
        </p:txBody>
      </p:sp>
      <p:sp>
        <p:nvSpPr>
          <p:cNvPr id="137" name="TextBox 136"/>
          <p:cNvSpPr txBox="1"/>
          <p:nvPr/>
        </p:nvSpPr>
        <p:spPr>
          <a:xfrm>
            <a:off x="524490" y="1225374"/>
            <a:ext cx="2365627" cy="369332"/>
          </a:xfrm>
          <a:prstGeom prst="rect">
            <a:avLst/>
          </a:prstGeom>
          <a:noFill/>
        </p:spPr>
        <p:txBody>
          <a:bodyPr wrap="none" rtlCol="0">
            <a:spAutoFit/>
          </a:bodyPr>
          <a:lstStyle/>
          <a:p>
            <a:r>
              <a:rPr lang="en-US" sz="1800" dirty="0" smtClean="0"/>
              <a:t>Upstream Regulators</a:t>
            </a:r>
            <a:endParaRPr lang="en-US" sz="1800" dirty="0"/>
          </a:p>
        </p:txBody>
      </p:sp>
      <p:sp>
        <p:nvSpPr>
          <p:cNvPr id="138" name="Oval 137"/>
          <p:cNvSpPr/>
          <p:nvPr/>
        </p:nvSpPr>
        <p:spPr>
          <a:xfrm>
            <a:off x="1382621" y="1758774"/>
            <a:ext cx="438002" cy="394023"/>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rtlCol="0" anchor="ctr"/>
          <a:lstStyle/>
          <a:p>
            <a:pPr algn="ctr"/>
            <a:r>
              <a:rPr lang="en-US" sz="2000" dirty="0" smtClean="0">
                <a:solidFill>
                  <a:srgbClr val="000000"/>
                </a:solidFill>
              </a:rPr>
              <a:t>A</a:t>
            </a:r>
            <a:endParaRPr lang="en-US" sz="2000" dirty="0">
              <a:solidFill>
                <a:srgbClr val="000000"/>
              </a:solidFill>
            </a:endParaRPr>
          </a:p>
        </p:txBody>
      </p:sp>
      <p:sp>
        <p:nvSpPr>
          <p:cNvPr id="139" name="Oval 138"/>
          <p:cNvSpPr/>
          <p:nvPr/>
        </p:nvSpPr>
        <p:spPr>
          <a:xfrm>
            <a:off x="1014320" y="2741249"/>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40" name="Oval 139"/>
          <p:cNvSpPr/>
          <p:nvPr/>
        </p:nvSpPr>
        <p:spPr>
          <a:xfrm>
            <a:off x="1359878" y="2741249"/>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41" name="Oval 140"/>
          <p:cNvSpPr/>
          <p:nvPr/>
        </p:nvSpPr>
        <p:spPr>
          <a:xfrm>
            <a:off x="1705436" y="2741249"/>
            <a:ext cx="207335" cy="196150"/>
          </a:xfrm>
          <a:prstGeom prst="ellipse">
            <a:avLst/>
          </a:prstGeom>
          <a:solidFill>
            <a:srgbClr val="FF0000"/>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cxnSp>
        <p:nvCxnSpPr>
          <p:cNvPr id="142" name="Straight Arrow Connector 141"/>
          <p:cNvCxnSpPr>
            <a:stCxn id="138" idx="4"/>
            <a:endCxn id="139" idx="0"/>
          </p:cNvCxnSpPr>
          <p:nvPr/>
        </p:nvCxnSpPr>
        <p:spPr>
          <a:xfrm flipH="1">
            <a:off x="1117988" y="2152797"/>
            <a:ext cx="483634" cy="5884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38" idx="4"/>
            <a:endCxn id="140" idx="0"/>
          </p:cNvCxnSpPr>
          <p:nvPr/>
        </p:nvCxnSpPr>
        <p:spPr>
          <a:xfrm flipH="1">
            <a:off x="1463546" y="2152797"/>
            <a:ext cx="138076" cy="5884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4" name="Straight Arrow Connector 143"/>
          <p:cNvCxnSpPr>
            <a:stCxn id="138" idx="4"/>
            <a:endCxn id="141" idx="0"/>
          </p:cNvCxnSpPr>
          <p:nvPr/>
        </p:nvCxnSpPr>
        <p:spPr>
          <a:xfrm>
            <a:off x="1601622" y="2152797"/>
            <a:ext cx="207482" cy="5884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45" name="Straight Arrow Connector 144"/>
          <p:cNvCxnSpPr>
            <a:stCxn id="138" idx="4"/>
          </p:cNvCxnSpPr>
          <p:nvPr/>
        </p:nvCxnSpPr>
        <p:spPr>
          <a:xfrm>
            <a:off x="1601622" y="2152797"/>
            <a:ext cx="479736" cy="6171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47" name="Oval 146"/>
          <p:cNvSpPr/>
          <p:nvPr/>
        </p:nvSpPr>
        <p:spPr>
          <a:xfrm>
            <a:off x="2030320" y="2723974"/>
            <a:ext cx="207335" cy="196150"/>
          </a:xfrm>
          <a:prstGeom prst="ellipse">
            <a:avLst/>
          </a:prstGeom>
          <a:solidFill>
            <a:srgbClr val="54B847"/>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48" name="TextBox 147"/>
          <p:cNvSpPr txBox="1"/>
          <p:nvPr/>
        </p:nvSpPr>
        <p:spPr>
          <a:xfrm>
            <a:off x="624467" y="2964692"/>
            <a:ext cx="2107079" cy="307777"/>
          </a:xfrm>
          <a:prstGeom prst="rect">
            <a:avLst/>
          </a:prstGeom>
          <a:noFill/>
        </p:spPr>
        <p:txBody>
          <a:bodyPr wrap="square" rtlCol="0">
            <a:spAutoFit/>
          </a:bodyPr>
          <a:lstStyle/>
          <a:p>
            <a:r>
              <a:rPr lang="en-US" sz="1400" dirty="0" smtClean="0"/>
              <a:t>Targets in the dataset</a:t>
            </a:r>
            <a:endParaRPr lang="en-US" sz="1400" dirty="0"/>
          </a:p>
        </p:txBody>
      </p:sp>
      <p:sp>
        <p:nvSpPr>
          <p:cNvPr id="163" name="TextBox 162"/>
          <p:cNvSpPr txBox="1"/>
          <p:nvPr/>
        </p:nvSpPr>
        <p:spPr>
          <a:xfrm>
            <a:off x="1820623" y="1713761"/>
            <a:ext cx="1274964" cy="523220"/>
          </a:xfrm>
          <a:prstGeom prst="rect">
            <a:avLst/>
          </a:prstGeom>
          <a:noFill/>
        </p:spPr>
        <p:txBody>
          <a:bodyPr wrap="square" rtlCol="0">
            <a:spAutoFit/>
          </a:bodyPr>
          <a:lstStyle/>
          <a:p>
            <a:r>
              <a:rPr lang="en-US" sz="1400" dirty="0" smtClean="0"/>
              <a:t>Upstream Regulator</a:t>
            </a:r>
            <a:endParaRPr lang="en-US" sz="1400" dirty="0"/>
          </a:p>
        </p:txBody>
      </p:sp>
      <p:grpSp>
        <p:nvGrpSpPr>
          <p:cNvPr id="9" name="Group 8"/>
          <p:cNvGrpSpPr/>
          <p:nvPr/>
        </p:nvGrpSpPr>
        <p:grpSpPr>
          <a:xfrm>
            <a:off x="4380497" y="1232756"/>
            <a:ext cx="4133637" cy="2294754"/>
            <a:chOff x="4380497" y="1232756"/>
            <a:chExt cx="4133637" cy="2294754"/>
          </a:xfrm>
        </p:grpSpPr>
        <p:sp>
          <p:nvSpPr>
            <p:cNvPr id="136" name="TextBox 135"/>
            <p:cNvSpPr txBox="1"/>
            <p:nvPr/>
          </p:nvSpPr>
          <p:spPr>
            <a:xfrm>
              <a:off x="5034938" y="1232756"/>
              <a:ext cx="2719426" cy="369332"/>
            </a:xfrm>
            <a:prstGeom prst="rect">
              <a:avLst/>
            </a:prstGeom>
            <a:noFill/>
          </p:spPr>
          <p:txBody>
            <a:bodyPr wrap="square" rtlCol="0">
              <a:spAutoFit/>
            </a:bodyPr>
            <a:lstStyle/>
            <a:p>
              <a:r>
                <a:rPr lang="en-US" sz="1800" dirty="0" smtClean="0"/>
                <a:t>Mechanistic Network</a:t>
              </a:r>
              <a:endParaRPr lang="en-US" sz="1800" dirty="0"/>
            </a:p>
          </p:txBody>
        </p:sp>
        <p:grpSp>
          <p:nvGrpSpPr>
            <p:cNvPr id="8" name="Group 7"/>
            <p:cNvGrpSpPr/>
            <p:nvPr/>
          </p:nvGrpSpPr>
          <p:grpSpPr>
            <a:xfrm>
              <a:off x="4380497" y="1551157"/>
              <a:ext cx="4133637" cy="1976353"/>
              <a:chOff x="2921069" y="1506852"/>
              <a:chExt cx="4133637" cy="1976353"/>
            </a:xfrm>
          </p:grpSpPr>
          <p:cxnSp>
            <p:nvCxnSpPr>
              <p:cNvPr id="106" name="Straight Arrow Connector 105"/>
              <p:cNvCxnSpPr>
                <a:stCxn id="111" idx="4"/>
                <a:endCxn id="120" idx="0"/>
              </p:cNvCxnSpPr>
              <p:nvPr/>
            </p:nvCxnSpPr>
            <p:spPr>
              <a:xfrm>
                <a:off x="4845850" y="1939776"/>
                <a:ext cx="496992"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7" name="Straight Arrow Connector 106"/>
              <p:cNvCxnSpPr>
                <a:stCxn id="111" idx="4"/>
                <a:endCxn id="122" idx="0"/>
              </p:cNvCxnSpPr>
              <p:nvPr/>
            </p:nvCxnSpPr>
            <p:spPr>
              <a:xfrm>
                <a:off x="4845850" y="1939776"/>
                <a:ext cx="993985"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8" name="Straight Arrow Connector 107"/>
              <p:cNvCxnSpPr>
                <a:stCxn id="111" idx="4"/>
                <a:endCxn id="116" idx="7"/>
              </p:cNvCxnSpPr>
              <p:nvPr/>
            </p:nvCxnSpPr>
            <p:spPr>
              <a:xfrm flipH="1">
                <a:off x="4401572" y="1939776"/>
                <a:ext cx="444279" cy="1035169"/>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111" idx="4"/>
                <a:endCxn id="117" idx="0"/>
              </p:cNvCxnSpPr>
              <p:nvPr/>
            </p:nvCxnSpPr>
            <p:spPr>
              <a:xfrm flipH="1">
                <a:off x="4597354" y="1939776"/>
                <a:ext cx="248496"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111" idx="4"/>
                <a:endCxn id="118" idx="0"/>
              </p:cNvCxnSpPr>
              <p:nvPr/>
            </p:nvCxnSpPr>
            <p:spPr>
              <a:xfrm>
                <a:off x="4845850" y="1939776"/>
                <a:ext cx="0"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1" name="Oval 110"/>
              <p:cNvSpPr/>
              <p:nvPr/>
            </p:nvSpPr>
            <p:spPr>
              <a:xfrm>
                <a:off x="4671903" y="1630630"/>
                <a:ext cx="347895" cy="309146"/>
              </a:xfrm>
              <a:prstGeom prst="ellips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a:solidFill>
                    <a:srgbClr val="000000"/>
                  </a:solidFill>
                </a:endParaRPr>
              </a:p>
            </p:txBody>
          </p:sp>
          <p:cxnSp>
            <p:nvCxnSpPr>
              <p:cNvPr id="112" name="Straight Arrow Connector 111"/>
              <p:cNvCxnSpPr>
                <a:stCxn id="111" idx="4"/>
                <a:endCxn id="113" idx="0"/>
              </p:cNvCxnSpPr>
              <p:nvPr/>
            </p:nvCxnSpPr>
            <p:spPr>
              <a:xfrm flipH="1">
                <a:off x="4299159" y="1939776"/>
                <a:ext cx="546692" cy="30914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13" name="Oval 112"/>
              <p:cNvSpPr/>
              <p:nvPr/>
            </p:nvSpPr>
            <p:spPr>
              <a:xfrm>
                <a:off x="4125211" y="2248922"/>
                <a:ext cx="347895" cy="309146"/>
              </a:xfrm>
              <a:prstGeom prst="ellipse">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sz="2000">
                  <a:solidFill>
                    <a:srgbClr val="FFFFFF"/>
                  </a:solidFill>
                </a:endParaRPr>
              </a:p>
            </p:txBody>
          </p:sp>
          <p:sp>
            <p:nvSpPr>
              <p:cNvPr id="114" name="Oval 113"/>
              <p:cNvSpPr/>
              <p:nvPr/>
            </p:nvSpPr>
            <p:spPr>
              <a:xfrm>
                <a:off x="3777317"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15" name="Oval 114"/>
              <p:cNvSpPr/>
              <p:nvPr/>
            </p:nvSpPr>
            <p:spPr>
              <a:xfrm>
                <a:off x="4025813"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16" name="Oval 115"/>
              <p:cNvSpPr/>
              <p:nvPr/>
            </p:nvSpPr>
            <p:spPr>
              <a:xfrm>
                <a:off x="4274309"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sp>
            <p:nvSpPr>
              <p:cNvPr id="117" name="Oval 116"/>
              <p:cNvSpPr/>
              <p:nvPr/>
            </p:nvSpPr>
            <p:spPr>
              <a:xfrm>
                <a:off x="4522805"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18" name="Oval 117"/>
              <p:cNvSpPr/>
              <p:nvPr/>
            </p:nvSpPr>
            <p:spPr>
              <a:xfrm>
                <a:off x="4771302"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sp>
            <p:nvSpPr>
              <p:cNvPr id="119" name="Oval 118"/>
              <p:cNvSpPr/>
              <p:nvPr/>
            </p:nvSpPr>
            <p:spPr>
              <a:xfrm>
                <a:off x="5019798"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20" name="Oval 119"/>
              <p:cNvSpPr/>
              <p:nvPr/>
            </p:nvSpPr>
            <p:spPr>
              <a:xfrm>
                <a:off x="5268294" y="2955542"/>
                <a:ext cx="149098" cy="132491"/>
              </a:xfrm>
              <a:prstGeom prst="ellipse">
                <a:avLst/>
              </a:prstGeom>
              <a:solidFill>
                <a:srgbClr val="54B847"/>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sz="2000">
                  <a:solidFill>
                    <a:srgbClr val="FFFFFF"/>
                  </a:solidFill>
                </a:endParaRPr>
              </a:p>
            </p:txBody>
          </p:sp>
          <p:sp>
            <p:nvSpPr>
              <p:cNvPr id="121" name="Oval 120"/>
              <p:cNvSpPr/>
              <p:nvPr/>
            </p:nvSpPr>
            <p:spPr>
              <a:xfrm>
                <a:off x="5516790"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sp>
            <p:nvSpPr>
              <p:cNvPr id="122" name="Oval 121"/>
              <p:cNvSpPr/>
              <p:nvPr/>
            </p:nvSpPr>
            <p:spPr>
              <a:xfrm>
                <a:off x="5765286" y="2955542"/>
                <a:ext cx="149098" cy="132491"/>
              </a:xfrm>
              <a:prstGeom prst="ellipse">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2000">
                  <a:solidFill>
                    <a:srgbClr val="FFFFFF"/>
                  </a:solidFill>
                </a:endParaRPr>
              </a:p>
            </p:txBody>
          </p:sp>
          <p:cxnSp>
            <p:nvCxnSpPr>
              <p:cNvPr id="123" name="Straight Arrow Connector 122"/>
              <p:cNvCxnSpPr>
                <a:stCxn id="113" idx="4"/>
                <a:endCxn id="114" idx="0"/>
              </p:cNvCxnSpPr>
              <p:nvPr/>
            </p:nvCxnSpPr>
            <p:spPr>
              <a:xfrm flipH="1">
                <a:off x="3851866" y="2558068"/>
                <a:ext cx="447293"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111" idx="4"/>
                <a:endCxn id="115" idx="7"/>
              </p:cNvCxnSpPr>
              <p:nvPr/>
            </p:nvCxnSpPr>
            <p:spPr>
              <a:xfrm flipH="1">
                <a:off x="4153076" y="1939776"/>
                <a:ext cx="692775" cy="1035169"/>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7" name="Straight Arrow Connector 126"/>
              <p:cNvCxnSpPr>
                <a:stCxn id="113" idx="4"/>
                <a:endCxn id="115" idx="0"/>
              </p:cNvCxnSpPr>
              <p:nvPr/>
            </p:nvCxnSpPr>
            <p:spPr>
              <a:xfrm flipH="1">
                <a:off x="4100362" y="2558068"/>
                <a:ext cx="198797"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a:stCxn id="113" idx="4"/>
                <a:endCxn id="116" idx="0"/>
              </p:cNvCxnSpPr>
              <p:nvPr/>
            </p:nvCxnSpPr>
            <p:spPr>
              <a:xfrm>
                <a:off x="4299159" y="2558068"/>
                <a:ext cx="49699"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29" name="Straight Arrow Connector 128"/>
              <p:cNvCxnSpPr>
                <a:stCxn id="113" idx="4"/>
                <a:endCxn id="117" idx="1"/>
              </p:cNvCxnSpPr>
              <p:nvPr/>
            </p:nvCxnSpPr>
            <p:spPr>
              <a:xfrm>
                <a:off x="4299159" y="2558068"/>
                <a:ext cx="245482" cy="4168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a:stCxn id="111" idx="4"/>
                <a:endCxn id="119" idx="0"/>
              </p:cNvCxnSpPr>
              <p:nvPr/>
            </p:nvCxnSpPr>
            <p:spPr>
              <a:xfrm>
                <a:off x="4845850" y="1939776"/>
                <a:ext cx="248496" cy="1015766"/>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1" name="Straight Arrow Connector 130"/>
              <p:cNvCxnSpPr>
                <a:stCxn id="113" idx="4"/>
                <a:endCxn id="118" idx="1"/>
              </p:cNvCxnSpPr>
              <p:nvPr/>
            </p:nvCxnSpPr>
            <p:spPr>
              <a:xfrm>
                <a:off x="4299159" y="2558068"/>
                <a:ext cx="493978" cy="4168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a:stCxn id="113" idx="4"/>
                <a:endCxn id="119" idx="0"/>
              </p:cNvCxnSpPr>
              <p:nvPr/>
            </p:nvCxnSpPr>
            <p:spPr>
              <a:xfrm>
                <a:off x="4299159" y="2558068"/>
                <a:ext cx="795188" cy="397474"/>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3" name="Straight Arrow Connector 132"/>
              <p:cNvCxnSpPr>
                <a:stCxn id="113" idx="4"/>
                <a:endCxn id="120" idx="1"/>
              </p:cNvCxnSpPr>
              <p:nvPr/>
            </p:nvCxnSpPr>
            <p:spPr>
              <a:xfrm>
                <a:off x="4299159" y="2558068"/>
                <a:ext cx="990970" cy="4168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a:stCxn id="111" idx="4"/>
                <a:endCxn id="121" idx="1"/>
              </p:cNvCxnSpPr>
              <p:nvPr/>
            </p:nvCxnSpPr>
            <p:spPr>
              <a:xfrm>
                <a:off x="4845850" y="1939776"/>
                <a:ext cx="692775" cy="1035169"/>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35" name="Left Bracket 134"/>
              <p:cNvSpPr/>
              <p:nvPr/>
            </p:nvSpPr>
            <p:spPr>
              <a:xfrm rot="16200000">
                <a:off x="4543431" y="2248288"/>
                <a:ext cx="64773" cy="1756040"/>
              </a:xfrm>
              <a:prstGeom prst="leftBracket">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2000">
                  <a:solidFill>
                    <a:srgbClr val="000000"/>
                  </a:solidFill>
                </a:endParaRPr>
              </a:p>
            </p:txBody>
          </p:sp>
          <p:sp>
            <p:nvSpPr>
              <p:cNvPr id="104" name="Rectangle 103"/>
              <p:cNvSpPr/>
              <p:nvPr/>
            </p:nvSpPr>
            <p:spPr>
              <a:xfrm>
                <a:off x="4659253" y="1576858"/>
                <a:ext cx="286154" cy="399554"/>
              </a:xfrm>
              <a:prstGeom prst="rect">
                <a:avLst/>
              </a:prstGeom>
            </p:spPr>
            <p:txBody>
              <a:bodyPr wrap="square">
                <a:spAutoFit/>
              </a:bodyPr>
              <a:lstStyle/>
              <a:p>
                <a:pPr algn="ctr"/>
                <a:r>
                  <a:rPr lang="en-US" sz="2000" dirty="0">
                    <a:solidFill>
                      <a:srgbClr val="000000"/>
                    </a:solidFill>
                  </a:rPr>
                  <a:t>A</a:t>
                </a:r>
              </a:p>
            </p:txBody>
          </p:sp>
          <p:sp>
            <p:nvSpPr>
              <p:cNvPr id="105" name="Rectangle 104"/>
              <p:cNvSpPr/>
              <p:nvPr/>
            </p:nvSpPr>
            <p:spPr>
              <a:xfrm>
                <a:off x="4131205" y="2189216"/>
                <a:ext cx="286154" cy="399554"/>
              </a:xfrm>
              <a:prstGeom prst="rect">
                <a:avLst/>
              </a:prstGeom>
              <a:noFill/>
              <a:ln>
                <a:noFill/>
              </a:ln>
            </p:spPr>
            <p:style>
              <a:lnRef idx="1">
                <a:schemeClr val="accent2"/>
              </a:lnRef>
              <a:fillRef idx="3">
                <a:schemeClr val="accent2"/>
              </a:fillRef>
              <a:effectRef idx="2">
                <a:schemeClr val="accent2"/>
              </a:effectRef>
              <a:fontRef idx="minor">
                <a:schemeClr val="lt1"/>
              </a:fontRef>
            </p:style>
            <p:txBody>
              <a:bodyPr wrap="square">
                <a:spAutoFit/>
              </a:bodyPr>
              <a:lstStyle/>
              <a:p>
                <a:pPr algn="ctr"/>
                <a:r>
                  <a:rPr lang="en-US" sz="2000" dirty="0">
                    <a:solidFill>
                      <a:srgbClr val="000000"/>
                    </a:solidFill>
                  </a:rPr>
                  <a:t>B</a:t>
                </a:r>
              </a:p>
            </p:txBody>
          </p:sp>
          <p:sp>
            <p:nvSpPr>
              <p:cNvPr id="164" name="TextBox 163"/>
              <p:cNvSpPr txBox="1"/>
              <p:nvPr/>
            </p:nvSpPr>
            <p:spPr>
              <a:xfrm>
                <a:off x="5006447" y="1506852"/>
                <a:ext cx="1274964" cy="523220"/>
              </a:xfrm>
              <a:prstGeom prst="rect">
                <a:avLst/>
              </a:prstGeom>
              <a:noFill/>
            </p:spPr>
            <p:txBody>
              <a:bodyPr wrap="square" rtlCol="0">
                <a:spAutoFit/>
              </a:bodyPr>
              <a:lstStyle/>
              <a:p>
                <a:r>
                  <a:rPr lang="en-US" sz="1400" dirty="0" smtClean="0"/>
                  <a:t>Upstream Regulator</a:t>
                </a:r>
                <a:endParaRPr lang="en-US" sz="1400" dirty="0"/>
              </a:p>
            </p:txBody>
          </p:sp>
          <p:sp>
            <p:nvSpPr>
              <p:cNvPr id="165" name="TextBox 164"/>
              <p:cNvSpPr txBox="1"/>
              <p:nvPr/>
            </p:nvSpPr>
            <p:spPr>
              <a:xfrm>
                <a:off x="2921069" y="2041141"/>
                <a:ext cx="1274964" cy="523220"/>
              </a:xfrm>
              <a:prstGeom prst="rect">
                <a:avLst/>
              </a:prstGeom>
              <a:noFill/>
            </p:spPr>
            <p:txBody>
              <a:bodyPr wrap="square" rtlCol="0">
                <a:spAutoFit/>
              </a:bodyPr>
              <a:lstStyle/>
              <a:p>
                <a:r>
                  <a:rPr lang="en-US" sz="1400" dirty="0" smtClean="0"/>
                  <a:t>Upstream </a:t>
                </a:r>
                <a:r>
                  <a:rPr lang="en-US" sz="1400" dirty="0" err="1" smtClean="0"/>
                  <a:t>Regulator:TF</a:t>
                </a:r>
                <a:endParaRPr lang="en-US" sz="1400" dirty="0"/>
              </a:p>
            </p:txBody>
          </p:sp>
          <p:sp>
            <p:nvSpPr>
              <p:cNvPr id="166" name="TextBox 165"/>
              <p:cNvSpPr txBox="1"/>
              <p:nvPr/>
            </p:nvSpPr>
            <p:spPr>
              <a:xfrm>
                <a:off x="3396752" y="3175428"/>
                <a:ext cx="3657954" cy="307777"/>
              </a:xfrm>
              <a:prstGeom prst="rect">
                <a:avLst/>
              </a:prstGeom>
              <a:noFill/>
            </p:spPr>
            <p:txBody>
              <a:bodyPr wrap="square" rtlCol="0">
                <a:spAutoFit/>
              </a:bodyPr>
              <a:lstStyle/>
              <a:p>
                <a:r>
                  <a:rPr lang="en-US" sz="1400" dirty="0" smtClean="0"/>
                  <a:t>Significant Overlap in the Regulation</a:t>
                </a:r>
                <a:endParaRPr lang="en-US" sz="1400" dirty="0"/>
              </a:p>
            </p:txBody>
          </p:sp>
        </p:grpSp>
      </p:grpSp>
      <p:grpSp>
        <p:nvGrpSpPr>
          <p:cNvPr id="191" name="Group 190"/>
          <p:cNvGrpSpPr/>
          <p:nvPr/>
        </p:nvGrpSpPr>
        <p:grpSpPr>
          <a:xfrm>
            <a:off x="2737704" y="4350909"/>
            <a:ext cx="2774835" cy="1056769"/>
            <a:chOff x="1887090" y="4442349"/>
            <a:chExt cx="2774835" cy="1056769"/>
          </a:xfrm>
        </p:grpSpPr>
        <p:sp>
          <p:nvSpPr>
            <p:cNvPr id="192" name="Rounded Rectangle 191"/>
            <p:cNvSpPr/>
            <p:nvPr/>
          </p:nvSpPr>
          <p:spPr>
            <a:xfrm>
              <a:off x="2925585" y="4442349"/>
              <a:ext cx="761999" cy="270934"/>
            </a:xfrm>
            <a:prstGeom prst="roundRect">
              <a:avLst/>
            </a:prstGeom>
            <a:solidFill>
              <a:srgbClr val="D4F0FF"/>
            </a:solidFill>
            <a:ln>
              <a:noFill/>
            </a:ln>
            <a:effectLst>
              <a:outerShdw blurRad="50800" dist="38100" dir="270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r>
                <a:rPr lang="en-US" sz="1400" dirty="0" smtClean="0">
                  <a:solidFill>
                    <a:schemeClr val="tx1"/>
                  </a:solidFill>
                </a:rPr>
                <a:t> Scoring</a:t>
              </a:r>
              <a:endParaRPr lang="en-US" sz="1400" dirty="0">
                <a:solidFill>
                  <a:schemeClr val="tx1"/>
                </a:solidFill>
              </a:endParaRPr>
            </a:p>
          </p:txBody>
        </p:sp>
        <p:cxnSp>
          <p:nvCxnSpPr>
            <p:cNvPr id="193" name="Straight Arrow Connector 192"/>
            <p:cNvCxnSpPr>
              <a:stCxn id="168" idx="6"/>
              <a:endCxn id="192" idx="1"/>
            </p:cNvCxnSpPr>
            <p:nvPr/>
          </p:nvCxnSpPr>
          <p:spPr>
            <a:xfrm>
              <a:off x="1887090" y="4526609"/>
              <a:ext cx="1038495" cy="51207"/>
            </a:xfrm>
            <a:prstGeom prst="straightConnector1">
              <a:avLst/>
            </a:prstGeom>
            <a:ln>
              <a:solidFill>
                <a:schemeClr val="accent1"/>
              </a:solidFill>
              <a:tailEnd type="arrow"/>
            </a:ln>
          </p:spPr>
          <p:style>
            <a:lnRef idx="2">
              <a:schemeClr val="accent1"/>
            </a:lnRef>
            <a:fillRef idx="0">
              <a:schemeClr val="accent1"/>
            </a:fillRef>
            <a:effectRef idx="1">
              <a:schemeClr val="accent1"/>
            </a:effectRef>
            <a:fontRef idx="minor">
              <a:schemeClr val="tx1"/>
            </a:fontRef>
          </p:style>
        </p:cxnSp>
        <p:sp>
          <p:nvSpPr>
            <p:cNvPr id="194" name="TextBox 193"/>
            <p:cNvSpPr txBox="1"/>
            <p:nvPr/>
          </p:nvSpPr>
          <p:spPr>
            <a:xfrm>
              <a:off x="2875458" y="4668121"/>
              <a:ext cx="1786467" cy="830997"/>
            </a:xfrm>
            <a:prstGeom prst="rect">
              <a:avLst/>
            </a:prstGeom>
            <a:solidFill>
              <a:schemeClr val="accent4">
                <a:lumMod val="40000"/>
                <a:lumOff val="60000"/>
              </a:schemeClr>
            </a:solidFill>
            <a:effectLst>
              <a:outerShdw blurRad="50800" dist="38100" dir="2700000" algn="tl" rotWithShape="0">
                <a:srgbClr val="000000">
                  <a:alpha val="43000"/>
                </a:srgbClr>
              </a:outerShdw>
            </a:effectLst>
          </p:spPr>
          <p:txBody>
            <a:bodyPr wrap="square" rtlCol="0">
              <a:spAutoFit/>
            </a:bodyPr>
            <a:lstStyle/>
            <a:p>
              <a:r>
                <a:rPr lang="en-US" sz="1200" dirty="0" smtClean="0"/>
                <a:t>Casual connection to disease, phenotype, function, or gene of interest</a:t>
              </a:r>
              <a:endParaRPr lang="en-US" sz="1200" dirty="0"/>
            </a:p>
          </p:txBody>
        </p:sp>
      </p:grpSp>
      <p:grpSp>
        <p:nvGrpSpPr>
          <p:cNvPr id="3" name="Group 2"/>
          <p:cNvGrpSpPr/>
          <p:nvPr/>
        </p:nvGrpSpPr>
        <p:grpSpPr>
          <a:xfrm>
            <a:off x="590665" y="3669074"/>
            <a:ext cx="3135407" cy="2682880"/>
            <a:chOff x="1403449" y="3669074"/>
            <a:chExt cx="3135407" cy="2682880"/>
          </a:xfrm>
        </p:grpSpPr>
        <p:grpSp>
          <p:nvGrpSpPr>
            <p:cNvPr id="11" name="Group 10"/>
            <p:cNvGrpSpPr/>
            <p:nvPr/>
          </p:nvGrpSpPr>
          <p:grpSpPr>
            <a:xfrm>
              <a:off x="2178325" y="3669074"/>
              <a:ext cx="2360531" cy="2682880"/>
              <a:chOff x="4474183" y="3585514"/>
              <a:chExt cx="2360531" cy="2682880"/>
            </a:xfrm>
          </p:grpSpPr>
          <p:cxnSp>
            <p:nvCxnSpPr>
              <p:cNvPr id="167" name="Straight Arrow Connector 166"/>
              <p:cNvCxnSpPr>
                <a:stCxn id="168" idx="4"/>
                <a:endCxn id="171" idx="0"/>
              </p:cNvCxnSpPr>
              <p:nvPr/>
            </p:nvCxnSpPr>
            <p:spPr>
              <a:xfrm flipH="1">
                <a:off x="5268967" y="4568424"/>
                <a:ext cx="348202" cy="1503820"/>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68" name="Oval 167"/>
              <p:cNvSpPr/>
              <p:nvPr/>
            </p:nvSpPr>
            <p:spPr>
              <a:xfrm>
                <a:off x="5387991" y="4134794"/>
                <a:ext cx="458355" cy="433630"/>
              </a:xfrm>
              <a:prstGeom prst="ellipse">
                <a:avLst/>
              </a:prstGeom>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r>
                  <a:rPr lang="en-US" sz="2000" dirty="0">
                    <a:solidFill>
                      <a:srgbClr val="000000"/>
                    </a:solidFill>
                  </a:rPr>
                  <a:t>C</a:t>
                </a:r>
              </a:p>
            </p:txBody>
          </p:sp>
          <p:sp>
            <p:nvSpPr>
              <p:cNvPr id="169" name="Oval 168"/>
              <p:cNvSpPr/>
              <p:nvPr/>
            </p:nvSpPr>
            <p:spPr>
              <a:xfrm>
                <a:off x="4474183"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0" name="Oval 169"/>
              <p:cNvSpPr/>
              <p:nvPr/>
            </p:nvSpPr>
            <p:spPr>
              <a:xfrm>
                <a:off x="4819741"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1" name="Oval 170"/>
              <p:cNvSpPr/>
              <p:nvPr/>
            </p:nvSpPr>
            <p:spPr>
              <a:xfrm>
                <a:off x="5165299" y="6072244"/>
                <a:ext cx="207335" cy="196150"/>
              </a:xfrm>
              <a:prstGeom prst="ellipse">
                <a:avLst/>
              </a:prstGeom>
              <a:solidFill>
                <a:srgbClr val="FF0000"/>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72" name="Oval 171"/>
              <p:cNvSpPr/>
              <p:nvPr/>
            </p:nvSpPr>
            <p:spPr>
              <a:xfrm>
                <a:off x="5510857" y="6072244"/>
                <a:ext cx="207335" cy="196150"/>
              </a:xfrm>
              <a:prstGeom prst="ellipse">
                <a:avLst/>
              </a:prstGeom>
              <a:solidFill>
                <a:srgbClr val="54B847"/>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3" name="Oval 172"/>
              <p:cNvSpPr/>
              <p:nvPr/>
            </p:nvSpPr>
            <p:spPr>
              <a:xfrm>
                <a:off x="5856416" y="6072244"/>
                <a:ext cx="207335" cy="196150"/>
              </a:xfrm>
              <a:prstGeom prst="ellipse">
                <a:avLst/>
              </a:prstGeom>
              <a:solidFill>
                <a:srgbClr val="54B847"/>
              </a:solidFill>
              <a:ln>
                <a:solidFill>
                  <a:srgbClr val="595959"/>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174" name="Oval 173"/>
              <p:cNvSpPr/>
              <p:nvPr/>
            </p:nvSpPr>
            <p:spPr>
              <a:xfrm>
                <a:off x="6201974"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5" name="Oval 174"/>
              <p:cNvSpPr/>
              <p:nvPr/>
            </p:nvSpPr>
            <p:spPr>
              <a:xfrm>
                <a:off x="6547532" y="6072244"/>
                <a:ext cx="207335" cy="196150"/>
              </a:xfrm>
              <a:prstGeom prst="ellipse">
                <a:avLst/>
              </a:prstGeom>
              <a:solidFill>
                <a:srgbClr val="FF0000"/>
              </a:solidFill>
              <a:ln>
                <a:solidFill>
                  <a:srgbClr val="595959"/>
                </a:solid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76" name="TextBox 175"/>
              <p:cNvSpPr txBox="1"/>
              <p:nvPr/>
            </p:nvSpPr>
            <p:spPr>
              <a:xfrm>
                <a:off x="4905392" y="3585514"/>
                <a:ext cx="1929322" cy="369332"/>
              </a:xfrm>
              <a:prstGeom prst="rect">
                <a:avLst/>
              </a:prstGeom>
              <a:noFill/>
            </p:spPr>
            <p:txBody>
              <a:bodyPr wrap="none" rtlCol="0">
                <a:spAutoFit/>
              </a:bodyPr>
              <a:lstStyle/>
              <a:p>
                <a:r>
                  <a:rPr lang="en-US" sz="1800" dirty="0" smtClean="0"/>
                  <a:t>Causal Networks</a:t>
                </a:r>
                <a:endParaRPr lang="en-US" sz="1800" dirty="0"/>
              </a:p>
            </p:txBody>
          </p:sp>
          <p:cxnSp>
            <p:nvCxnSpPr>
              <p:cNvPr id="177" name="Straight Arrow Connector 176"/>
              <p:cNvCxnSpPr>
                <a:endCxn id="178" idx="0"/>
              </p:cNvCxnSpPr>
              <p:nvPr/>
            </p:nvCxnSpPr>
            <p:spPr>
              <a:xfrm flipH="1">
                <a:off x="5119225" y="4568424"/>
                <a:ext cx="457672" cy="610245"/>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sp>
            <p:nvSpPr>
              <p:cNvPr id="178" name="Oval 177"/>
              <p:cNvSpPr/>
              <p:nvPr/>
            </p:nvSpPr>
            <p:spPr>
              <a:xfrm>
                <a:off x="4957964" y="5178669"/>
                <a:ext cx="322521" cy="305123"/>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FFFF"/>
                  </a:solidFill>
                </a:endParaRPr>
              </a:p>
            </p:txBody>
          </p:sp>
          <p:sp>
            <p:nvSpPr>
              <p:cNvPr id="179" name="Oval 178"/>
              <p:cNvSpPr/>
              <p:nvPr/>
            </p:nvSpPr>
            <p:spPr>
              <a:xfrm>
                <a:off x="5540392" y="5191369"/>
                <a:ext cx="322521" cy="305123"/>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FFFF"/>
                  </a:solidFill>
                </a:endParaRPr>
              </a:p>
            </p:txBody>
          </p:sp>
          <p:cxnSp>
            <p:nvCxnSpPr>
              <p:cNvPr id="180" name="Straight Arrow Connector 179"/>
              <p:cNvCxnSpPr>
                <a:endCxn id="179" idx="0"/>
              </p:cNvCxnSpPr>
              <p:nvPr/>
            </p:nvCxnSpPr>
            <p:spPr>
              <a:xfrm>
                <a:off x="5617169" y="4568424"/>
                <a:ext cx="84484" cy="622945"/>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1" name="Straight Arrow Connector 180"/>
              <p:cNvCxnSpPr>
                <a:stCxn id="178" idx="4"/>
              </p:cNvCxnSpPr>
              <p:nvPr/>
            </p:nvCxnSpPr>
            <p:spPr>
              <a:xfrm flipH="1">
                <a:off x="4577850" y="5483792"/>
                <a:ext cx="541374"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2" name="Straight Arrow Connector 181"/>
              <p:cNvCxnSpPr>
                <a:stCxn id="178" idx="4"/>
              </p:cNvCxnSpPr>
              <p:nvPr/>
            </p:nvCxnSpPr>
            <p:spPr>
              <a:xfrm flipH="1">
                <a:off x="4923409" y="5483792"/>
                <a:ext cx="195816"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3" name="Straight Arrow Connector 182"/>
              <p:cNvCxnSpPr>
                <a:stCxn id="178" idx="4"/>
              </p:cNvCxnSpPr>
              <p:nvPr/>
            </p:nvCxnSpPr>
            <p:spPr>
              <a:xfrm>
                <a:off x="5119225" y="5483792"/>
                <a:ext cx="149742"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4" name="Straight Arrow Connector 183"/>
              <p:cNvCxnSpPr>
                <a:stCxn id="178" idx="4"/>
              </p:cNvCxnSpPr>
              <p:nvPr/>
            </p:nvCxnSpPr>
            <p:spPr>
              <a:xfrm>
                <a:off x="5119225" y="5483792"/>
                <a:ext cx="421996" cy="617177"/>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5" name="Straight Arrow Connector 184"/>
              <p:cNvCxnSpPr>
                <a:stCxn id="179" idx="4"/>
              </p:cNvCxnSpPr>
              <p:nvPr/>
            </p:nvCxnSpPr>
            <p:spPr>
              <a:xfrm flipH="1">
                <a:off x="5614525" y="5496492"/>
                <a:ext cx="87128" cy="5757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6" name="Straight Arrow Connector 185"/>
              <p:cNvCxnSpPr>
                <a:stCxn id="179" idx="4"/>
              </p:cNvCxnSpPr>
              <p:nvPr/>
            </p:nvCxnSpPr>
            <p:spPr>
              <a:xfrm>
                <a:off x="5701653" y="5496492"/>
                <a:ext cx="220330" cy="588451"/>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sp>
            <p:nvSpPr>
              <p:cNvPr id="187" name="Oval 186"/>
              <p:cNvSpPr/>
              <p:nvPr/>
            </p:nvSpPr>
            <p:spPr>
              <a:xfrm>
                <a:off x="6022992" y="5216769"/>
                <a:ext cx="322521" cy="305123"/>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solidFill>
                    <a:srgbClr val="FFFFFF"/>
                  </a:solidFill>
                </a:endParaRPr>
              </a:p>
            </p:txBody>
          </p:sp>
          <p:cxnSp>
            <p:nvCxnSpPr>
              <p:cNvPr id="188" name="Straight Arrow Connector 187"/>
              <p:cNvCxnSpPr>
                <a:endCxn id="187" idx="0"/>
              </p:cNvCxnSpPr>
              <p:nvPr/>
            </p:nvCxnSpPr>
            <p:spPr>
              <a:xfrm>
                <a:off x="5617169" y="4568424"/>
                <a:ext cx="567084" cy="648345"/>
              </a:xfrm>
              <a:prstGeom prst="straightConnector1">
                <a:avLst/>
              </a:prstGeom>
              <a:ln w="38100" cmpd="sng">
                <a:solidFill>
                  <a:schemeClr val="tx1">
                    <a:lumMod val="65000"/>
                    <a:lumOff val="3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9" name="Straight Arrow Connector 188"/>
              <p:cNvCxnSpPr>
                <a:stCxn id="187" idx="4"/>
              </p:cNvCxnSpPr>
              <p:nvPr/>
            </p:nvCxnSpPr>
            <p:spPr>
              <a:xfrm>
                <a:off x="6184253" y="5521892"/>
                <a:ext cx="121389" cy="5503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0" name="Straight Arrow Connector 189"/>
              <p:cNvCxnSpPr>
                <a:stCxn id="187" idx="4"/>
              </p:cNvCxnSpPr>
              <p:nvPr/>
            </p:nvCxnSpPr>
            <p:spPr>
              <a:xfrm>
                <a:off x="6184253" y="5521892"/>
                <a:ext cx="466947" cy="550352"/>
              </a:xfrm>
              <a:prstGeom prst="straightConnector1">
                <a:avLst/>
              </a:prstGeom>
              <a:ln>
                <a:solidFill>
                  <a:schemeClr val="bg1">
                    <a:lumMod val="65000"/>
                  </a:schemeClr>
                </a:solidFill>
                <a:tailEnd type="arrow"/>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1403449" y="4311293"/>
              <a:ext cx="1569660" cy="307777"/>
            </a:xfrm>
            <a:prstGeom prst="rect">
              <a:avLst/>
            </a:prstGeom>
          </p:spPr>
          <p:txBody>
            <a:bodyPr wrap="none">
              <a:spAutoFit/>
            </a:bodyPr>
            <a:lstStyle/>
            <a:p>
              <a:r>
                <a:rPr lang="en-US" sz="1400" dirty="0" smtClean="0"/>
                <a:t>Master Regulator</a:t>
              </a:r>
              <a:endParaRPr lang="en-US" sz="1400" dirty="0"/>
            </a:p>
          </p:txBody>
        </p:sp>
        <p:sp>
          <p:nvSpPr>
            <p:cNvPr id="82" name="Rectangle 81"/>
            <p:cNvSpPr/>
            <p:nvPr/>
          </p:nvSpPr>
          <p:spPr>
            <a:xfrm>
              <a:off x="2133981" y="5253789"/>
              <a:ext cx="404002" cy="307777"/>
            </a:xfrm>
            <a:prstGeom prst="rect">
              <a:avLst/>
            </a:prstGeom>
          </p:spPr>
          <p:txBody>
            <a:bodyPr wrap="none">
              <a:spAutoFit/>
            </a:bodyPr>
            <a:lstStyle/>
            <a:p>
              <a:r>
                <a:rPr lang="en-US" sz="1400" dirty="0" smtClean="0"/>
                <a:t>TF</a:t>
              </a:r>
              <a:endParaRPr lang="en-US" sz="1400" dirty="0"/>
            </a:p>
          </p:txBody>
        </p:sp>
      </p:grpSp>
      <p:sp>
        <p:nvSpPr>
          <p:cNvPr id="86" name="TextBox 85"/>
          <p:cNvSpPr txBox="1"/>
          <p:nvPr/>
        </p:nvSpPr>
        <p:spPr>
          <a:xfrm>
            <a:off x="5791200" y="5029200"/>
            <a:ext cx="3149964" cy="1200329"/>
          </a:xfrm>
          <a:prstGeom prst="rect">
            <a:avLst/>
          </a:prstGeom>
          <a:noFill/>
        </p:spPr>
        <p:txBody>
          <a:bodyPr wrap="square" rtlCol="0">
            <a:spAutoFit/>
          </a:bodyPr>
          <a:lstStyle/>
          <a:p>
            <a:pPr marR="0" algn="l" defTabSz="914400" rtl="0" eaLnBrk="1" fontAlgn="base" latinLnBrk="0" hangingPunct="1">
              <a:lnSpc>
                <a:spcPct val="100000"/>
              </a:lnSpc>
              <a:spcBef>
                <a:spcPct val="0"/>
              </a:spcBef>
              <a:spcAft>
                <a:spcPct val="0"/>
              </a:spcAft>
              <a:buClrTx/>
              <a:buSzTx/>
              <a:tabLst/>
            </a:pPr>
            <a:r>
              <a:rPr lang="en-US" sz="1800" dirty="0" smtClean="0"/>
              <a:t>Regulator (s) are</a:t>
            </a:r>
            <a:r>
              <a:rPr lang="en-US" sz="1800" i="1" dirty="0" smtClean="0"/>
              <a:t> not </a:t>
            </a:r>
            <a:r>
              <a:rPr lang="en-US" sz="1800" dirty="0" smtClean="0"/>
              <a:t>require to share a significant overlap in the dataset regulated genes. </a:t>
            </a:r>
          </a:p>
        </p:txBody>
      </p:sp>
    </p:spTree>
    <p:extLst>
      <p:ext uri="{BB962C8B-B14F-4D97-AF65-F5344CB8AC3E}">
        <p14:creationId xmlns:p14="http://schemas.microsoft.com/office/powerpoint/2010/main" val="6725271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blinds(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6"/>
                                        </p:tgtEl>
                                        <p:attrNameLst>
                                          <p:attrName>style.visibility</p:attrName>
                                        </p:attrNameLst>
                                      </p:cBhvr>
                                      <p:to>
                                        <p:strVal val="visible"/>
                                      </p:to>
                                    </p:set>
                                    <p:animEffect transition="in" filter="blinds(horizontal)">
                                      <p:cBhvr>
                                        <p:cTn id="2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 name="Group 42"/>
          <p:cNvGrpSpPr/>
          <p:nvPr/>
        </p:nvGrpSpPr>
        <p:grpSpPr>
          <a:xfrm>
            <a:off x="564221" y="1744727"/>
            <a:ext cx="2404950" cy="510327"/>
            <a:chOff x="856324" y="1548577"/>
            <a:chExt cx="2404950" cy="510327"/>
          </a:xfrm>
        </p:grpSpPr>
        <p:sp>
          <p:nvSpPr>
            <p:cNvPr id="35" name="Oval 34"/>
            <p:cNvSpPr/>
            <p:nvPr/>
          </p:nvSpPr>
          <p:spPr>
            <a:xfrm>
              <a:off x="906445" y="1860986"/>
              <a:ext cx="207335" cy="196150"/>
            </a:xfrm>
            <a:prstGeom prst="ellipse">
              <a:avLst/>
            </a:prstGeom>
            <a:solidFill>
              <a:srgbClr val="54B847"/>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000000"/>
                </a:solidFill>
              </a:endParaRPr>
            </a:p>
          </p:txBody>
        </p:sp>
        <p:cxnSp>
          <p:nvCxnSpPr>
            <p:cNvPr id="36" name="Straight Arrow Connector 35"/>
            <p:cNvCxnSpPr>
              <a:endCxn id="35" idx="6"/>
            </p:cNvCxnSpPr>
            <p:nvPr/>
          </p:nvCxnSpPr>
          <p:spPr>
            <a:xfrm flipH="1">
              <a:off x="1113780" y="1820764"/>
              <a:ext cx="997763" cy="138297"/>
            </a:xfrm>
            <a:prstGeom prst="straightConnector1">
              <a:avLst/>
            </a:prstGeom>
            <a:ln w="12700">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endCxn id="38" idx="6"/>
            </p:cNvCxnSpPr>
            <p:nvPr/>
          </p:nvCxnSpPr>
          <p:spPr>
            <a:xfrm flipH="1" flipV="1">
              <a:off x="1063659" y="1658306"/>
              <a:ext cx="1062777" cy="140641"/>
            </a:xfrm>
            <a:prstGeom prst="straightConnector1">
              <a:avLst/>
            </a:prstGeom>
            <a:ln w="12700">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38" name="Oval 37"/>
            <p:cNvSpPr/>
            <p:nvPr/>
          </p:nvSpPr>
          <p:spPr>
            <a:xfrm>
              <a:off x="856324" y="1560231"/>
              <a:ext cx="207335" cy="196150"/>
            </a:xfrm>
            <a:prstGeom prst="ellipse">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000000"/>
                </a:solidFill>
              </a:endParaRPr>
            </a:p>
          </p:txBody>
        </p:sp>
        <p:sp>
          <p:nvSpPr>
            <p:cNvPr id="39" name="Oval 38"/>
            <p:cNvSpPr/>
            <p:nvPr/>
          </p:nvSpPr>
          <p:spPr>
            <a:xfrm>
              <a:off x="3025607" y="1862754"/>
              <a:ext cx="207335" cy="196150"/>
            </a:xfrm>
            <a:prstGeom prst="ellipse">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000000"/>
                </a:solidFill>
              </a:endParaRPr>
            </a:p>
          </p:txBody>
        </p:sp>
        <p:cxnSp>
          <p:nvCxnSpPr>
            <p:cNvPr id="40" name="Straight Arrow Connector 39"/>
            <p:cNvCxnSpPr>
              <a:endCxn id="39" idx="2"/>
            </p:cNvCxnSpPr>
            <p:nvPr/>
          </p:nvCxnSpPr>
          <p:spPr>
            <a:xfrm>
              <a:off x="2009627" y="1768092"/>
              <a:ext cx="1015980" cy="192737"/>
            </a:xfrm>
            <a:prstGeom prst="straightConnector1">
              <a:avLst/>
            </a:prstGeom>
            <a:ln w="12700">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sp>
          <p:nvSpPr>
            <p:cNvPr id="41" name="Oval 40"/>
            <p:cNvSpPr/>
            <p:nvPr/>
          </p:nvSpPr>
          <p:spPr>
            <a:xfrm>
              <a:off x="3053939" y="1548577"/>
              <a:ext cx="207335" cy="196150"/>
            </a:xfrm>
            <a:prstGeom prst="ellipse">
              <a:avLst/>
            </a:prstGeom>
            <a:solidFill>
              <a:srgbClr val="54B847"/>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000000"/>
                </a:solidFill>
              </a:endParaRPr>
            </a:p>
          </p:txBody>
        </p:sp>
        <p:cxnSp>
          <p:nvCxnSpPr>
            <p:cNvPr id="42" name="Straight Arrow Connector 41"/>
            <p:cNvCxnSpPr>
              <a:endCxn id="41" idx="2"/>
            </p:cNvCxnSpPr>
            <p:nvPr/>
          </p:nvCxnSpPr>
          <p:spPr>
            <a:xfrm flipV="1">
              <a:off x="2046979" y="1646652"/>
              <a:ext cx="1006960" cy="152295"/>
            </a:xfrm>
            <a:prstGeom prst="straightConnector1">
              <a:avLst/>
            </a:prstGeom>
            <a:ln w="12700">
              <a:solidFill>
                <a:schemeClr val="bg1">
                  <a:lumMod val="65000"/>
                </a:schemeClr>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p:txBody>
          <a:bodyPr/>
          <a:lstStyle/>
          <a:p>
            <a:r>
              <a:rPr lang="en-US" dirty="0">
                <a:solidFill>
                  <a:srgbClr val="5F5F5F"/>
                </a:solidFill>
              </a:rPr>
              <a:t>Concept of “Regulator Effects</a:t>
            </a:r>
            <a:r>
              <a:rPr lang="en-US" dirty="0" smtClean="0">
                <a:solidFill>
                  <a:srgbClr val="5F5F5F"/>
                </a:solidFill>
              </a:rPr>
              <a:t>” - Spring 2014</a:t>
            </a:r>
            <a:endParaRPr lang="en-US" dirty="0"/>
          </a:p>
        </p:txBody>
      </p:sp>
      <p:sp>
        <p:nvSpPr>
          <p:cNvPr id="3" name="Footer Placeholder 2"/>
          <p:cNvSpPr>
            <a:spLocks noGrp="1"/>
          </p:cNvSpPr>
          <p:nvPr>
            <p:ph type="ftr" sz="quarter" idx="11"/>
          </p:nvPr>
        </p:nvSpPr>
        <p:spPr/>
        <p:txBody>
          <a:bodyPr/>
          <a:lstStyle/>
          <a:p>
            <a:r>
              <a:rPr lang="en-GB" smtClean="0"/>
              <a:t>Ingenuity Pathway Analysis – Finding The Connections</a:t>
            </a:r>
            <a:endParaRPr lang="en-GB"/>
          </a:p>
        </p:txBody>
      </p:sp>
      <p:sp>
        <p:nvSpPr>
          <p:cNvPr id="4" name="Slide Number Placeholder 3"/>
          <p:cNvSpPr>
            <a:spLocks noGrp="1"/>
          </p:cNvSpPr>
          <p:nvPr>
            <p:ph type="sldNum" sz="quarter" idx="12"/>
          </p:nvPr>
        </p:nvSpPr>
        <p:spPr/>
        <p:txBody>
          <a:bodyPr/>
          <a:lstStyle/>
          <a:p>
            <a:fld id="{8D1E4346-5F76-40D0-9BC1-ECCF6BA4DB79}" type="slidenum">
              <a:rPr lang="en-GB" smtClean="0"/>
              <a:t>61</a:t>
            </a:fld>
            <a:endParaRPr lang="en-GB"/>
          </a:p>
        </p:txBody>
      </p:sp>
      <p:sp>
        <p:nvSpPr>
          <p:cNvPr id="5" name="Text Placeholder 4"/>
          <p:cNvSpPr>
            <a:spLocks noGrp="1"/>
          </p:cNvSpPr>
          <p:nvPr>
            <p:ph type="body" sz="quarter" idx="13"/>
          </p:nvPr>
        </p:nvSpPr>
        <p:spPr>
          <a:xfrm>
            <a:off x="2916000" y="616122"/>
            <a:ext cx="6048000" cy="288000"/>
          </a:xfrm>
        </p:spPr>
        <p:txBody>
          <a:bodyPr/>
          <a:lstStyle/>
          <a:p>
            <a:r>
              <a:rPr lang="en-US" dirty="0"/>
              <a:t>Hypotheses for how activated or inhibited upstream regulators cause downstream effects on </a:t>
            </a:r>
            <a:r>
              <a:rPr lang="en-US" dirty="0" smtClean="0"/>
              <a:t>biology</a:t>
            </a:r>
            <a:endParaRPr lang="en-US" dirty="0"/>
          </a:p>
        </p:txBody>
      </p:sp>
      <p:sp>
        <p:nvSpPr>
          <p:cNvPr id="6" name="TextBox 5"/>
          <p:cNvSpPr txBox="1"/>
          <p:nvPr/>
        </p:nvSpPr>
        <p:spPr>
          <a:xfrm>
            <a:off x="524490" y="1225374"/>
            <a:ext cx="2259853" cy="338554"/>
          </a:xfrm>
          <a:prstGeom prst="rect">
            <a:avLst/>
          </a:prstGeom>
          <a:noFill/>
        </p:spPr>
        <p:txBody>
          <a:bodyPr wrap="none" rtlCol="0">
            <a:spAutoFit/>
          </a:bodyPr>
          <a:lstStyle/>
          <a:p>
            <a:r>
              <a:rPr lang="en-US" sz="1600" b="1" dirty="0" smtClean="0"/>
              <a:t>Upstream Regulators</a:t>
            </a:r>
            <a:endParaRPr lang="en-US" sz="1600" b="1" dirty="0"/>
          </a:p>
        </p:txBody>
      </p:sp>
      <p:sp>
        <p:nvSpPr>
          <p:cNvPr id="7" name="Oval 6"/>
          <p:cNvSpPr/>
          <p:nvPr/>
        </p:nvSpPr>
        <p:spPr>
          <a:xfrm>
            <a:off x="1382621" y="1758774"/>
            <a:ext cx="438002" cy="394023"/>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rtlCol="0" anchor="ctr"/>
          <a:lstStyle/>
          <a:p>
            <a:pPr algn="ctr"/>
            <a:r>
              <a:rPr lang="en-US" sz="2000" dirty="0" smtClean="0">
                <a:solidFill>
                  <a:srgbClr val="000000"/>
                </a:solidFill>
              </a:rPr>
              <a:t>A</a:t>
            </a:r>
            <a:endParaRPr lang="en-US" sz="2000" dirty="0">
              <a:solidFill>
                <a:srgbClr val="000000"/>
              </a:solidFill>
            </a:endParaRPr>
          </a:p>
        </p:txBody>
      </p:sp>
      <p:sp>
        <p:nvSpPr>
          <p:cNvPr id="8" name="Oval 7"/>
          <p:cNvSpPr/>
          <p:nvPr/>
        </p:nvSpPr>
        <p:spPr>
          <a:xfrm>
            <a:off x="1014320" y="274124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9" name="Oval 8"/>
          <p:cNvSpPr/>
          <p:nvPr/>
        </p:nvSpPr>
        <p:spPr>
          <a:xfrm>
            <a:off x="1359878" y="274124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0" name="Oval 9"/>
          <p:cNvSpPr/>
          <p:nvPr/>
        </p:nvSpPr>
        <p:spPr>
          <a:xfrm>
            <a:off x="1705436" y="274124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cxnSp>
        <p:nvCxnSpPr>
          <p:cNvPr id="11" name="Straight Arrow Connector 10"/>
          <p:cNvCxnSpPr>
            <a:stCxn id="7" idx="4"/>
            <a:endCxn id="8" idx="0"/>
          </p:cNvCxnSpPr>
          <p:nvPr/>
        </p:nvCxnSpPr>
        <p:spPr>
          <a:xfrm flipH="1">
            <a:off x="1117988" y="2152797"/>
            <a:ext cx="483634" cy="58845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2" name="Straight Arrow Connector 11"/>
          <p:cNvCxnSpPr>
            <a:stCxn id="7" idx="4"/>
            <a:endCxn id="9" idx="0"/>
          </p:cNvCxnSpPr>
          <p:nvPr/>
        </p:nvCxnSpPr>
        <p:spPr>
          <a:xfrm flipH="1">
            <a:off x="1463546" y="2152797"/>
            <a:ext cx="138076" cy="58845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3" name="Straight Arrow Connector 12"/>
          <p:cNvCxnSpPr>
            <a:stCxn id="7" idx="4"/>
            <a:endCxn id="10" idx="0"/>
          </p:cNvCxnSpPr>
          <p:nvPr/>
        </p:nvCxnSpPr>
        <p:spPr>
          <a:xfrm>
            <a:off x="1601622" y="2152797"/>
            <a:ext cx="207482" cy="58845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4" name="Straight Arrow Connector 13"/>
          <p:cNvCxnSpPr>
            <a:stCxn id="7" idx="4"/>
          </p:cNvCxnSpPr>
          <p:nvPr/>
        </p:nvCxnSpPr>
        <p:spPr>
          <a:xfrm>
            <a:off x="1601622" y="2152797"/>
            <a:ext cx="479736" cy="61717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15" name="Oval 14"/>
          <p:cNvSpPr/>
          <p:nvPr/>
        </p:nvSpPr>
        <p:spPr>
          <a:xfrm>
            <a:off x="2030320" y="2723974"/>
            <a:ext cx="207335" cy="196150"/>
          </a:xfrm>
          <a:prstGeom prst="ellipse">
            <a:avLst/>
          </a:prstGeom>
          <a:solidFill>
            <a:srgbClr val="54B847"/>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6" name="TextBox 15"/>
          <p:cNvSpPr txBox="1"/>
          <p:nvPr/>
        </p:nvSpPr>
        <p:spPr>
          <a:xfrm>
            <a:off x="624467" y="3461708"/>
            <a:ext cx="2107079" cy="307777"/>
          </a:xfrm>
          <a:prstGeom prst="rect">
            <a:avLst/>
          </a:prstGeom>
          <a:noFill/>
        </p:spPr>
        <p:txBody>
          <a:bodyPr wrap="square" rtlCol="0">
            <a:spAutoFit/>
          </a:bodyPr>
          <a:lstStyle/>
          <a:p>
            <a:r>
              <a:rPr lang="en-US" sz="1400" dirty="0" smtClean="0"/>
              <a:t>Targets in the dataset</a:t>
            </a:r>
            <a:endParaRPr lang="en-US" sz="1400" dirty="0"/>
          </a:p>
        </p:txBody>
      </p:sp>
      <p:sp>
        <p:nvSpPr>
          <p:cNvPr id="18" name="Oval 17"/>
          <p:cNvSpPr/>
          <p:nvPr/>
        </p:nvSpPr>
        <p:spPr>
          <a:xfrm>
            <a:off x="1014865" y="399812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19" name="Oval 18"/>
          <p:cNvSpPr/>
          <p:nvPr/>
        </p:nvSpPr>
        <p:spPr>
          <a:xfrm>
            <a:off x="1360423" y="399812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20" name="Oval 19"/>
          <p:cNvSpPr/>
          <p:nvPr/>
        </p:nvSpPr>
        <p:spPr>
          <a:xfrm>
            <a:off x="1705981" y="399812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sp>
        <p:nvSpPr>
          <p:cNvPr id="21" name="Oval 20"/>
          <p:cNvSpPr/>
          <p:nvPr/>
        </p:nvSpPr>
        <p:spPr>
          <a:xfrm>
            <a:off x="2030865" y="3980854"/>
            <a:ext cx="207335" cy="196150"/>
          </a:xfrm>
          <a:prstGeom prst="ellipse">
            <a:avLst/>
          </a:prstGeom>
          <a:solidFill>
            <a:srgbClr val="54B847"/>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22" name="Oval 21"/>
          <p:cNvSpPr/>
          <p:nvPr/>
        </p:nvSpPr>
        <p:spPr>
          <a:xfrm>
            <a:off x="837228" y="4715688"/>
            <a:ext cx="1656230" cy="504070"/>
          </a:xfrm>
          <a:prstGeom prst="ellipse">
            <a:avLst/>
          </a:prstGeom>
          <a:ln/>
        </p:spPr>
        <p:style>
          <a:lnRef idx="0">
            <a:schemeClr val="accent1"/>
          </a:lnRef>
          <a:fillRef idx="3">
            <a:schemeClr val="accent1"/>
          </a:fillRef>
          <a:effectRef idx="3">
            <a:schemeClr val="accent1"/>
          </a:effectRef>
          <a:fontRef idx="minor">
            <a:schemeClr val="lt1"/>
          </a:fontRef>
        </p:style>
        <p:txBody>
          <a:bodyPr lIns="0" tIns="45720" rIns="0" rtlCol="0" anchor="ctr"/>
          <a:lstStyle/>
          <a:p>
            <a:pPr algn="ctr"/>
            <a:r>
              <a:rPr lang="en-US" sz="1400" dirty="0" smtClean="0">
                <a:solidFill>
                  <a:schemeClr val="bg1"/>
                </a:solidFill>
              </a:rPr>
              <a:t>Disease or Function</a:t>
            </a:r>
            <a:endParaRPr lang="en-US" sz="1400" dirty="0">
              <a:solidFill>
                <a:schemeClr val="bg1"/>
              </a:solidFill>
            </a:endParaRPr>
          </a:p>
        </p:txBody>
      </p:sp>
      <p:cxnSp>
        <p:nvCxnSpPr>
          <p:cNvPr id="24" name="Straight Arrow Connector 23"/>
          <p:cNvCxnSpPr>
            <a:stCxn id="18" idx="4"/>
          </p:cNvCxnSpPr>
          <p:nvPr/>
        </p:nvCxnSpPr>
        <p:spPr>
          <a:xfrm>
            <a:off x="1118533" y="4194279"/>
            <a:ext cx="103667" cy="52140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6" name="Straight Arrow Connector 25"/>
          <p:cNvCxnSpPr>
            <a:stCxn id="19" idx="4"/>
          </p:cNvCxnSpPr>
          <p:nvPr/>
        </p:nvCxnSpPr>
        <p:spPr>
          <a:xfrm flipH="1">
            <a:off x="1463546" y="4194279"/>
            <a:ext cx="545" cy="52140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8" name="Straight Arrow Connector 27"/>
          <p:cNvCxnSpPr>
            <a:stCxn id="20" idx="4"/>
          </p:cNvCxnSpPr>
          <p:nvPr/>
        </p:nvCxnSpPr>
        <p:spPr>
          <a:xfrm flipH="1">
            <a:off x="1809104" y="4194279"/>
            <a:ext cx="545" cy="52140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2" name="Straight Arrow Connector 31"/>
          <p:cNvCxnSpPr/>
          <p:nvPr/>
        </p:nvCxnSpPr>
        <p:spPr>
          <a:xfrm flipH="1">
            <a:off x="1961295" y="4148278"/>
            <a:ext cx="177516" cy="56741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4" name="Oval 43"/>
          <p:cNvSpPr/>
          <p:nvPr/>
        </p:nvSpPr>
        <p:spPr>
          <a:xfrm>
            <a:off x="629893" y="4300767"/>
            <a:ext cx="207335" cy="196150"/>
          </a:xfrm>
          <a:prstGeom prst="ellipse">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000000"/>
              </a:solidFill>
            </a:endParaRPr>
          </a:p>
        </p:txBody>
      </p:sp>
      <p:cxnSp>
        <p:nvCxnSpPr>
          <p:cNvPr id="45" name="Straight Arrow Connector 44"/>
          <p:cNvCxnSpPr>
            <a:endCxn id="44" idx="5"/>
          </p:cNvCxnSpPr>
          <p:nvPr/>
        </p:nvCxnSpPr>
        <p:spPr>
          <a:xfrm flipH="1" flipV="1">
            <a:off x="806864" y="4468191"/>
            <a:ext cx="208001" cy="307510"/>
          </a:xfrm>
          <a:prstGeom prst="straightConnector1">
            <a:avLst/>
          </a:prstGeom>
          <a:ln w="12700" cmpd="sng">
            <a:solidFill>
              <a:schemeClr val="bg1">
                <a:lumMod val="6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48" name="Oval 47"/>
          <p:cNvSpPr/>
          <p:nvPr/>
        </p:nvSpPr>
        <p:spPr>
          <a:xfrm>
            <a:off x="2710630" y="4398842"/>
            <a:ext cx="207335" cy="196150"/>
          </a:xfrm>
          <a:prstGeom prst="ellipse">
            <a:avLst/>
          </a:prstGeom>
          <a:solidFill>
            <a:srgbClr val="FF0000"/>
          </a:solidFill>
          <a:ln>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000000"/>
              </a:solidFill>
            </a:endParaRPr>
          </a:p>
        </p:txBody>
      </p:sp>
      <p:cxnSp>
        <p:nvCxnSpPr>
          <p:cNvPr id="49" name="Straight Arrow Connector 48"/>
          <p:cNvCxnSpPr>
            <a:endCxn id="48" idx="3"/>
          </p:cNvCxnSpPr>
          <p:nvPr/>
        </p:nvCxnSpPr>
        <p:spPr>
          <a:xfrm flipV="1">
            <a:off x="2264714" y="4566266"/>
            <a:ext cx="476280" cy="209435"/>
          </a:xfrm>
          <a:prstGeom prst="straightConnector1">
            <a:avLst/>
          </a:prstGeom>
          <a:ln w="12700" cmpd="sng">
            <a:solidFill>
              <a:schemeClr val="bg1">
                <a:lumMod val="6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51" name="Rectangle 50"/>
          <p:cNvSpPr/>
          <p:nvPr/>
        </p:nvSpPr>
        <p:spPr>
          <a:xfrm>
            <a:off x="462487" y="5508476"/>
            <a:ext cx="3050635" cy="338554"/>
          </a:xfrm>
          <a:prstGeom prst="rect">
            <a:avLst/>
          </a:prstGeom>
        </p:spPr>
        <p:txBody>
          <a:bodyPr wrap="none">
            <a:spAutoFit/>
          </a:bodyPr>
          <a:lstStyle/>
          <a:p>
            <a:r>
              <a:rPr lang="en-US" sz="1600" b="1" dirty="0">
                <a:solidFill>
                  <a:srgbClr val="000000"/>
                </a:solidFill>
              </a:rPr>
              <a:t>Downstream Effects Analysis</a:t>
            </a:r>
          </a:p>
        </p:txBody>
      </p:sp>
      <p:cxnSp>
        <p:nvCxnSpPr>
          <p:cNvPr id="52" name="Straight Arrow Connector 51"/>
          <p:cNvCxnSpPr/>
          <p:nvPr/>
        </p:nvCxnSpPr>
        <p:spPr>
          <a:xfrm>
            <a:off x="3525717" y="3309490"/>
            <a:ext cx="1368190" cy="0"/>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53" name="TextBox 52"/>
          <p:cNvSpPr txBox="1"/>
          <p:nvPr/>
        </p:nvSpPr>
        <p:spPr>
          <a:xfrm>
            <a:off x="3597727" y="2949440"/>
            <a:ext cx="1008140" cy="307777"/>
          </a:xfrm>
          <a:prstGeom prst="rect">
            <a:avLst/>
          </a:prstGeom>
          <a:noFill/>
        </p:spPr>
        <p:txBody>
          <a:bodyPr wrap="square" rtlCol="0">
            <a:spAutoFit/>
          </a:bodyPr>
          <a:lstStyle/>
          <a:p>
            <a:r>
              <a:rPr lang="en-US" sz="1400" dirty="0" smtClean="0">
                <a:solidFill>
                  <a:srgbClr val="000000"/>
                </a:solidFill>
              </a:rPr>
              <a:t>Algorithm</a:t>
            </a:r>
            <a:endParaRPr lang="en-US" sz="1400" dirty="0">
              <a:solidFill>
                <a:srgbClr val="000000"/>
              </a:solidFill>
            </a:endParaRPr>
          </a:p>
        </p:txBody>
      </p:sp>
      <p:sp>
        <p:nvSpPr>
          <p:cNvPr id="54" name="TextBox 53"/>
          <p:cNvSpPr txBox="1"/>
          <p:nvPr/>
        </p:nvSpPr>
        <p:spPr>
          <a:xfrm>
            <a:off x="3432727" y="3298720"/>
            <a:ext cx="1368190" cy="369332"/>
          </a:xfrm>
          <a:prstGeom prst="rect">
            <a:avLst/>
          </a:prstGeom>
          <a:noFill/>
        </p:spPr>
        <p:txBody>
          <a:bodyPr wrap="square" lIns="91440" tIns="91440" rIns="91440" bIns="91440" rtlCol="0" anchor="ctr" anchorCtr="0">
            <a:spAutoFit/>
          </a:bodyPr>
          <a:lstStyle/>
          <a:p>
            <a:pPr algn="ctr"/>
            <a:r>
              <a:rPr lang="en-US" sz="1200" b="1" dirty="0" smtClean="0">
                <a:solidFill>
                  <a:srgbClr val="000000"/>
                </a:solidFill>
              </a:rPr>
              <a:t>First iteration</a:t>
            </a:r>
            <a:endParaRPr lang="en-US" sz="1200" b="1" dirty="0">
              <a:solidFill>
                <a:srgbClr val="000000"/>
              </a:solidFill>
            </a:endParaRPr>
          </a:p>
        </p:txBody>
      </p:sp>
      <p:sp>
        <p:nvSpPr>
          <p:cNvPr id="55" name="Rectangle 54"/>
          <p:cNvSpPr/>
          <p:nvPr/>
        </p:nvSpPr>
        <p:spPr>
          <a:xfrm>
            <a:off x="5435082" y="1225360"/>
            <a:ext cx="3411411" cy="338554"/>
          </a:xfrm>
          <a:prstGeom prst="rect">
            <a:avLst/>
          </a:prstGeom>
        </p:spPr>
        <p:txBody>
          <a:bodyPr wrap="none">
            <a:spAutoFit/>
          </a:bodyPr>
          <a:lstStyle/>
          <a:p>
            <a:r>
              <a:rPr lang="en-US" sz="1600" b="1" dirty="0"/>
              <a:t>Simplest Regulator Effects result</a:t>
            </a:r>
          </a:p>
        </p:txBody>
      </p:sp>
      <p:sp>
        <p:nvSpPr>
          <p:cNvPr id="65" name="Oval 64"/>
          <p:cNvSpPr/>
          <p:nvPr/>
        </p:nvSpPr>
        <p:spPr>
          <a:xfrm>
            <a:off x="7029358" y="2161544"/>
            <a:ext cx="438002" cy="394023"/>
          </a:xfrm>
          <a:prstGeom prst="ellipse">
            <a:avLst/>
          </a:prstGeom>
          <a:ln/>
        </p:spPr>
        <p:style>
          <a:lnRef idx="0">
            <a:schemeClr val="accent3"/>
          </a:lnRef>
          <a:fillRef idx="3">
            <a:schemeClr val="accent3"/>
          </a:fillRef>
          <a:effectRef idx="3">
            <a:schemeClr val="accent3"/>
          </a:effectRef>
          <a:fontRef idx="minor">
            <a:schemeClr val="lt1"/>
          </a:fontRef>
        </p:style>
        <p:txBody>
          <a:bodyPr lIns="0" tIns="0" rIns="0" rtlCol="0" anchor="ctr"/>
          <a:lstStyle/>
          <a:p>
            <a:pPr algn="ctr"/>
            <a:r>
              <a:rPr lang="en-US" sz="2000" dirty="0" smtClean="0">
                <a:solidFill>
                  <a:srgbClr val="000000"/>
                </a:solidFill>
              </a:rPr>
              <a:t>A</a:t>
            </a:r>
            <a:endParaRPr lang="en-US" sz="2000" dirty="0">
              <a:solidFill>
                <a:srgbClr val="000000"/>
              </a:solidFill>
            </a:endParaRPr>
          </a:p>
        </p:txBody>
      </p:sp>
      <p:sp>
        <p:nvSpPr>
          <p:cNvPr id="66" name="Oval 65"/>
          <p:cNvSpPr/>
          <p:nvPr/>
        </p:nvSpPr>
        <p:spPr>
          <a:xfrm>
            <a:off x="6661057" y="314401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67" name="Oval 66"/>
          <p:cNvSpPr/>
          <p:nvPr/>
        </p:nvSpPr>
        <p:spPr>
          <a:xfrm>
            <a:off x="7006615" y="314401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68" name="Oval 67"/>
          <p:cNvSpPr/>
          <p:nvPr/>
        </p:nvSpPr>
        <p:spPr>
          <a:xfrm>
            <a:off x="7352173" y="3144019"/>
            <a:ext cx="207335" cy="196150"/>
          </a:xfrm>
          <a:prstGeom prst="ellipse">
            <a:avLst/>
          </a:prstGeom>
          <a:solidFill>
            <a:srgbClr val="FF0000"/>
          </a:solidFill>
          <a:ln>
            <a:solidFill>
              <a:srgbClr val="595959"/>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srgbClr val="FFFFFF"/>
              </a:solidFill>
            </a:endParaRPr>
          </a:p>
        </p:txBody>
      </p:sp>
      <p:cxnSp>
        <p:nvCxnSpPr>
          <p:cNvPr id="69" name="Straight Arrow Connector 68"/>
          <p:cNvCxnSpPr>
            <a:stCxn id="65" idx="4"/>
            <a:endCxn id="66" idx="0"/>
          </p:cNvCxnSpPr>
          <p:nvPr/>
        </p:nvCxnSpPr>
        <p:spPr>
          <a:xfrm flipH="1">
            <a:off x="6764725" y="2555567"/>
            <a:ext cx="483634" cy="58845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0" name="Straight Arrow Connector 69"/>
          <p:cNvCxnSpPr>
            <a:stCxn id="65" idx="4"/>
            <a:endCxn id="67" idx="0"/>
          </p:cNvCxnSpPr>
          <p:nvPr/>
        </p:nvCxnSpPr>
        <p:spPr>
          <a:xfrm flipH="1">
            <a:off x="7110283" y="2555567"/>
            <a:ext cx="138076" cy="58845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1" name="Straight Arrow Connector 70"/>
          <p:cNvCxnSpPr>
            <a:stCxn id="65" idx="4"/>
            <a:endCxn id="68" idx="0"/>
          </p:cNvCxnSpPr>
          <p:nvPr/>
        </p:nvCxnSpPr>
        <p:spPr>
          <a:xfrm>
            <a:off x="7248359" y="2555567"/>
            <a:ext cx="207482" cy="58845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2" name="Straight Arrow Connector 71"/>
          <p:cNvCxnSpPr>
            <a:stCxn id="65" idx="4"/>
          </p:cNvCxnSpPr>
          <p:nvPr/>
        </p:nvCxnSpPr>
        <p:spPr>
          <a:xfrm>
            <a:off x="7248359" y="2555567"/>
            <a:ext cx="479736" cy="61717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73" name="Oval 72"/>
          <p:cNvSpPr/>
          <p:nvPr/>
        </p:nvSpPr>
        <p:spPr>
          <a:xfrm>
            <a:off x="7677057" y="3126744"/>
            <a:ext cx="207335" cy="196150"/>
          </a:xfrm>
          <a:prstGeom prst="ellipse">
            <a:avLst/>
          </a:prstGeom>
          <a:solidFill>
            <a:srgbClr val="54B847"/>
          </a:solidFill>
          <a:ln>
            <a:solidFill>
              <a:srgbClr val="595959"/>
            </a:solid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solidFill>
                <a:srgbClr val="FFFFFF"/>
              </a:solidFill>
            </a:endParaRPr>
          </a:p>
        </p:txBody>
      </p:sp>
      <p:sp>
        <p:nvSpPr>
          <p:cNvPr id="74" name="Oval 73"/>
          <p:cNvSpPr/>
          <p:nvPr/>
        </p:nvSpPr>
        <p:spPr>
          <a:xfrm>
            <a:off x="6496024" y="3905299"/>
            <a:ext cx="1656230" cy="504070"/>
          </a:xfrm>
          <a:prstGeom prst="ellipse">
            <a:avLst/>
          </a:prstGeom>
          <a:ln/>
        </p:spPr>
        <p:style>
          <a:lnRef idx="0">
            <a:schemeClr val="accent1"/>
          </a:lnRef>
          <a:fillRef idx="3">
            <a:schemeClr val="accent1"/>
          </a:fillRef>
          <a:effectRef idx="3">
            <a:schemeClr val="accent1"/>
          </a:effectRef>
          <a:fontRef idx="minor">
            <a:schemeClr val="lt1"/>
          </a:fontRef>
        </p:style>
        <p:txBody>
          <a:bodyPr lIns="0" tIns="45720" rIns="0" rtlCol="0" anchor="ctr"/>
          <a:lstStyle/>
          <a:p>
            <a:pPr algn="ctr"/>
            <a:r>
              <a:rPr lang="en-US" sz="1400" dirty="0" smtClean="0">
                <a:solidFill>
                  <a:schemeClr val="bg1"/>
                </a:solidFill>
              </a:rPr>
              <a:t>Disease or Function</a:t>
            </a:r>
            <a:endParaRPr lang="en-US" sz="1400" dirty="0">
              <a:solidFill>
                <a:schemeClr val="bg1"/>
              </a:solidFill>
            </a:endParaRPr>
          </a:p>
        </p:txBody>
      </p:sp>
      <p:cxnSp>
        <p:nvCxnSpPr>
          <p:cNvPr id="75" name="Straight Arrow Connector 74"/>
          <p:cNvCxnSpPr/>
          <p:nvPr/>
        </p:nvCxnSpPr>
        <p:spPr>
          <a:xfrm>
            <a:off x="6777329" y="3383890"/>
            <a:ext cx="103667" cy="52140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6" name="Straight Arrow Connector 75"/>
          <p:cNvCxnSpPr/>
          <p:nvPr/>
        </p:nvCxnSpPr>
        <p:spPr>
          <a:xfrm flipH="1">
            <a:off x="7122342" y="3383890"/>
            <a:ext cx="545" cy="52140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7" name="Straight Arrow Connector 76"/>
          <p:cNvCxnSpPr/>
          <p:nvPr/>
        </p:nvCxnSpPr>
        <p:spPr>
          <a:xfrm flipH="1">
            <a:off x="7467900" y="3383890"/>
            <a:ext cx="545" cy="52140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78" name="Straight Arrow Connector 77"/>
          <p:cNvCxnSpPr/>
          <p:nvPr/>
        </p:nvCxnSpPr>
        <p:spPr>
          <a:xfrm flipH="1">
            <a:off x="7620091" y="3337889"/>
            <a:ext cx="177516" cy="56741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80" name="Straight Arrow Connector 79"/>
          <p:cNvCxnSpPr>
            <a:stCxn id="65" idx="4"/>
            <a:endCxn id="74" idx="0"/>
          </p:cNvCxnSpPr>
          <p:nvPr/>
        </p:nvCxnSpPr>
        <p:spPr>
          <a:xfrm>
            <a:off x="7248359" y="2555567"/>
            <a:ext cx="75780" cy="1349732"/>
          </a:xfrm>
          <a:prstGeom prst="straightConnector1">
            <a:avLst/>
          </a:prstGeom>
          <a:ln>
            <a:prstDash val="dash"/>
            <a:tailEnd type="arrow"/>
          </a:ln>
        </p:spPr>
        <p:style>
          <a:lnRef idx="2">
            <a:schemeClr val="accent6"/>
          </a:lnRef>
          <a:fillRef idx="0">
            <a:schemeClr val="accent6"/>
          </a:fillRef>
          <a:effectRef idx="1">
            <a:schemeClr val="accent6"/>
          </a:effectRef>
          <a:fontRef idx="minor">
            <a:schemeClr val="tx1"/>
          </a:fontRef>
        </p:style>
      </p:cxnSp>
      <p:sp>
        <p:nvSpPr>
          <p:cNvPr id="81" name="TextBox 80"/>
          <p:cNvSpPr txBox="1"/>
          <p:nvPr/>
        </p:nvSpPr>
        <p:spPr>
          <a:xfrm>
            <a:off x="5897011" y="4503254"/>
            <a:ext cx="2937933" cy="523220"/>
          </a:xfrm>
          <a:prstGeom prst="rect">
            <a:avLst/>
          </a:prstGeom>
          <a:noFill/>
        </p:spPr>
        <p:txBody>
          <a:bodyPr wrap="square" lIns="91440" tIns="91440" rIns="91440" bIns="91440" rtlCol="0" anchor="ctr" anchorCtr="0">
            <a:spAutoFit/>
          </a:bodyPr>
          <a:lstStyle/>
          <a:p>
            <a:pPr algn="ctr"/>
            <a:r>
              <a:rPr lang="en-US" sz="1100" dirty="0" smtClean="0">
                <a:solidFill>
                  <a:srgbClr val="000000"/>
                </a:solidFill>
              </a:rPr>
              <a:t>Displays a relationship between the </a:t>
            </a:r>
          </a:p>
          <a:p>
            <a:pPr algn="ctr"/>
            <a:r>
              <a:rPr lang="en-US" sz="1100" dirty="0" smtClean="0">
                <a:solidFill>
                  <a:srgbClr val="000000"/>
                </a:solidFill>
              </a:rPr>
              <a:t>regulator and disease/function if it exists</a:t>
            </a:r>
            <a:endParaRPr lang="en-US" sz="1100" dirty="0">
              <a:solidFill>
                <a:srgbClr val="000000"/>
              </a:solidFill>
            </a:endParaRPr>
          </a:p>
        </p:txBody>
      </p:sp>
      <p:sp>
        <p:nvSpPr>
          <p:cNvPr id="82" name="TextBox 81"/>
          <p:cNvSpPr txBox="1"/>
          <p:nvPr/>
        </p:nvSpPr>
        <p:spPr>
          <a:xfrm>
            <a:off x="397934" y="5888551"/>
            <a:ext cx="8525933" cy="584776"/>
          </a:xfrm>
          <a:prstGeom prst="rect">
            <a:avLst/>
          </a:prstGeom>
          <a:noFill/>
        </p:spPr>
        <p:txBody>
          <a:bodyPr wrap="square" rtlCol="0">
            <a:spAutoFit/>
          </a:bodyPr>
          <a:lstStyle/>
          <a:p>
            <a:pPr algn="ctr"/>
            <a:r>
              <a:rPr lang="en-US" sz="1600" dirty="0" smtClean="0">
                <a:solidFill>
                  <a:srgbClr val="000000"/>
                </a:solidFill>
              </a:rPr>
              <a:t>Causally consistent networks score higher</a:t>
            </a:r>
          </a:p>
          <a:p>
            <a:pPr algn="ctr"/>
            <a:r>
              <a:rPr lang="en-US" sz="1600" dirty="0" smtClean="0">
                <a:solidFill>
                  <a:srgbClr val="000000"/>
                </a:solidFill>
              </a:rPr>
              <a:t> The algorithm runs iteratively to merge additional regulators with diseases and functions</a:t>
            </a:r>
            <a:endParaRPr lang="en-US" sz="1600" dirty="0">
              <a:solidFill>
                <a:srgbClr val="000000"/>
              </a:solidFill>
            </a:endParaRPr>
          </a:p>
        </p:txBody>
      </p:sp>
    </p:spTree>
    <p:extLst>
      <p:ext uri="{BB962C8B-B14F-4D97-AF65-F5344CB8AC3E}">
        <p14:creationId xmlns:p14="http://schemas.microsoft.com/office/powerpoint/2010/main" val="573096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xmlns:p14="http://schemas.microsoft.com/office/powerpoint/2010/mai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linds(horizontal)">
                                      <p:cBhvr>
                                        <p:cTn id="10" dur="500"/>
                                        <p:tgtEl>
                                          <p:spTgt spid="19"/>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linds(horizontal)">
                                      <p:cBhvr>
                                        <p:cTn id="16" dur="500"/>
                                        <p:tgtEl>
                                          <p:spTgt spid="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par>
                                <p:cTn id="20" presetID="3"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par>
                                <p:cTn id="23" presetID="3" presetClass="entr" presetSubtype="1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par>
                                <p:cTn id="26" presetID="3" presetClass="entr" presetSubtype="1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linds(horizontal)">
                                      <p:cBhvr>
                                        <p:cTn id="28" dur="500"/>
                                        <p:tgtEl>
                                          <p:spTgt spid="28"/>
                                        </p:tgtEl>
                                      </p:cBhvr>
                                    </p:animEffect>
                                  </p:childTnLst>
                                </p:cTn>
                              </p:par>
                              <p:par>
                                <p:cTn id="29" presetID="3"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linds(horizontal)">
                                      <p:cBhvr>
                                        <p:cTn id="31" dur="500"/>
                                        <p:tgtEl>
                                          <p:spTgt spid="32"/>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blinds(horizontal)">
                                      <p:cBhvr>
                                        <p:cTn id="34" dur="500"/>
                                        <p:tgtEl>
                                          <p:spTgt spid="44"/>
                                        </p:tgtEl>
                                      </p:cBhvr>
                                    </p:animEffect>
                                  </p:childTnLst>
                                </p:cTn>
                              </p:par>
                              <p:par>
                                <p:cTn id="35" presetID="3" presetClass="entr" presetSubtype="10" fill="hold" nodeType="with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blinds(horizontal)">
                                      <p:cBhvr>
                                        <p:cTn id="37" dur="500"/>
                                        <p:tgtEl>
                                          <p:spTgt spid="45"/>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8"/>
                                        </p:tgtEl>
                                        <p:attrNameLst>
                                          <p:attrName>style.visibility</p:attrName>
                                        </p:attrNameLst>
                                      </p:cBhvr>
                                      <p:to>
                                        <p:strVal val="visible"/>
                                      </p:to>
                                    </p:set>
                                    <p:animEffect transition="in" filter="blinds(horizontal)">
                                      <p:cBhvr>
                                        <p:cTn id="40" dur="500"/>
                                        <p:tgtEl>
                                          <p:spTgt spid="48"/>
                                        </p:tgtEl>
                                      </p:cBhvr>
                                    </p:animEffect>
                                  </p:childTnLst>
                                </p:cTn>
                              </p:par>
                              <p:par>
                                <p:cTn id="41" presetID="3" presetClass="entr" presetSubtype="10" fill="hold" nodeType="with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blinds(horizontal)">
                                      <p:cBhvr>
                                        <p:cTn id="43" dur="500"/>
                                        <p:tgtEl>
                                          <p:spTgt spid="49"/>
                                        </p:tgtEl>
                                      </p:cBhvr>
                                    </p:animEffect>
                                  </p:childTnLst>
                                </p:cTn>
                              </p:par>
                              <p:par>
                                <p:cTn id="44" presetID="3" presetClass="entr" presetSubtype="1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blinds(horizontal)">
                                      <p:cBhvr>
                                        <p:cTn id="46" dur="500"/>
                                        <p:tgtEl>
                                          <p:spTgt spid="51"/>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ntr" presetSubtype="10" fill="hold"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blinds(horizontal)">
                                      <p:cBhvr>
                                        <p:cTn id="51" dur="500"/>
                                        <p:tgtEl>
                                          <p:spTgt spid="5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blinds(horizontal)">
                                      <p:cBhvr>
                                        <p:cTn id="54" dur="500"/>
                                        <p:tgtEl>
                                          <p:spTgt spid="53"/>
                                        </p:tgtEl>
                                      </p:cBhvr>
                                    </p:animEffect>
                                  </p:childTnLst>
                                </p:cTn>
                              </p:par>
                              <p:par>
                                <p:cTn id="55" presetID="3" presetClass="entr" presetSubtype="10" fill="hold" grpId="0" nodeType="withEffect">
                                  <p:stCondLst>
                                    <p:cond delay="0"/>
                                  </p:stCondLst>
                                  <p:childTnLst>
                                    <p:set>
                                      <p:cBhvr>
                                        <p:cTn id="56" dur="1" fill="hold">
                                          <p:stCondLst>
                                            <p:cond delay="0"/>
                                          </p:stCondLst>
                                        </p:cTn>
                                        <p:tgtEl>
                                          <p:spTgt spid="54"/>
                                        </p:tgtEl>
                                        <p:attrNameLst>
                                          <p:attrName>style.visibility</p:attrName>
                                        </p:attrNameLst>
                                      </p:cBhvr>
                                      <p:to>
                                        <p:strVal val="visible"/>
                                      </p:to>
                                    </p:set>
                                    <p:animEffect transition="in" filter="blinds(horizontal)">
                                      <p:cBhvr>
                                        <p:cTn id="57" dur="500"/>
                                        <p:tgtEl>
                                          <p:spTgt spid="54"/>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blinds(horizontal)">
                                      <p:cBhvr>
                                        <p:cTn id="60" dur="500"/>
                                        <p:tgtEl>
                                          <p:spTgt spid="6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6"/>
                                        </p:tgtEl>
                                        <p:attrNameLst>
                                          <p:attrName>style.visibility</p:attrName>
                                        </p:attrNameLst>
                                      </p:cBhvr>
                                      <p:to>
                                        <p:strVal val="visible"/>
                                      </p:to>
                                    </p:set>
                                    <p:animEffect transition="in" filter="blinds(horizontal)">
                                      <p:cBhvr>
                                        <p:cTn id="63" dur="500"/>
                                        <p:tgtEl>
                                          <p:spTgt spid="6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linds(horizontal)">
                                      <p:cBhvr>
                                        <p:cTn id="66" dur="500"/>
                                        <p:tgtEl>
                                          <p:spTgt spid="6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blinds(horizontal)">
                                      <p:cBhvr>
                                        <p:cTn id="69" dur="500"/>
                                        <p:tgtEl>
                                          <p:spTgt spid="68"/>
                                        </p:tgtEl>
                                      </p:cBhvr>
                                    </p:animEffect>
                                  </p:childTnLst>
                                </p:cTn>
                              </p:par>
                              <p:par>
                                <p:cTn id="70" presetID="3" presetClass="entr" presetSubtype="10" fill="hold" nodeType="withEffect">
                                  <p:stCondLst>
                                    <p:cond delay="0"/>
                                  </p:stCondLst>
                                  <p:childTnLst>
                                    <p:set>
                                      <p:cBhvr>
                                        <p:cTn id="71" dur="1" fill="hold">
                                          <p:stCondLst>
                                            <p:cond delay="0"/>
                                          </p:stCondLst>
                                        </p:cTn>
                                        <p:tgtEl>
                                          <p:spTgt spid="69"/>
                                        </p:tgtEl>
                                        <p:attrNameLst>
                                          <p:attrName>style.visibility</p:attrName>
                                        </p:attrNameLst>
                                      </p:cBhvr>
                                      <p:to>
                                        <p:strVal val="visible"/>
                                      </p:to>
                                    </p:set>
                                    <p:animEffect transition="in" filter="blinds(horizontal)">
                                      <p:cBhvr>
                                        <p:cTn id="72" dur="500"/>
                                        <p:tgtEl>
                                          <p:spTgt spid="69"/>
                                        </p:tgtEl>
                                      </p:cBhvr>
                                    </p:animEffect>
                                  </p:childTnLst>
                                </p:cTn>
                              </p:par>
                              <p:par>
                                <p:cTn id="73" presetID="3" presetClass="entr" presetSubtype="10"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Effect transition="in" filter="blinds(horizontal)">
                                      <p:cBhvr>
                                        <p:cTn id="75" dur="500"/>
                                        <p:tgtEl>
                                          <p:spTgt spid="70"/>
                                        </p:tgtEl>
                                      </p:cBhvr>
                                    </p:animEffect>
                                  </p:childTnLst>
                                </p:cTn>
                              </p:par>
                              <p:par>
                                <p:cTn id="76" presetID="3" presetClass="entr" presetSubtype="10" fill="hold"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blinds(horizontal)">
                                      <p:cBhvr>
                                        <p:cTn id="78" dur="500"/>
                                        <p:tgtEl>
                                          <p:spTgt spid="71"/>
                                        </p:tgtEl>
                                      </p:cBhvr>
                                    </p:animEffect>
                                  </p:childTnLst>
                                </p:cTn>
                              </p:par>
                              <p:par>
                                <p:cTn id="79" presetID="3" presetClass="entr" presetSubtype="10" fill="hold" nodeType="withEffect">
                                  <p:stCondLst>
                                    <p:cond delay="0"/>
                                  </p:stCondLst>
                                  <p:childTnLst>
                                    <p:set>
                                      <p:cBhvr>
                                        <p:cTn id="80" dur="1" fill="hold">
                                          <p:stCondLst>
                                            <p:cond delay="0"/>
                                          </p:stCondLst>
                                        </p:cTn>
                                        <p:tgtEl>
                                          <p:spTgt spid="72"/>
                                        </p:tgtEl>
                                        <p:attrNameLst>
                                          <p:attrName>style.visibility</p:attrName>
                                        </p:attrNameLst>
                                      </p:cBhvr>
                                      <p:to>
                                        <p:strVal val="visible"/>
                                      </p:to>
                                    </p:set>
                                    <p:animEffect transition="in" filter="blinds(horizontal)">
                                      <p:cBhvr>
                                        <p:cTn id="81" dur="500"/>
                                        <p:tgtEl>
                                          <p:spTgt spid="72"/>
                                        </p:tgtEl>
                                      </p:cBhvr>
                                    </p:animEffect>
                                  </p:childTnLst>
                                </p:cTn>
                              </p:par>
                              <p:par>
                                <p:cTn id="82" presetID="3" presetClass="entr" presetSubtype="10" fill="hold" grpId="0" nodeType="withEffect">
                                  <p:stCondLst>
                                    <p:cond delay="0"/>
                                  </p:stCondLst>
                                  <p:childTnLst>
                                    <p:set>
                                      <p:cBhvr>
                                        <p:cTn id="83" dur="1" fill="hold">
                                          <p:stCondLst>
                                            <p:cond delay="0"/>
                                          </p:stCondLst>
                                        </p:cTn>
                                        <p:tgtEl>
                                          <p:spTgt spid="73"/>
                                        </p:tgtEl>
                                        <p:attrNameLst>
                                          <p:attrName>style.visibility</p:attrName>
                                        </p:attrNameLst>
                                      </p:cBhvr>
                                      <p:to>
                                        <p:strVal val="visible"/>
                                      </p:to>
                                    </p:set>
                                    <p:animEffect transition="in" filter="blinds(horizontal)">
                                      <p:cBhvr>
                                        <p:cTn id="84" dur="500"/>
                                        <p:tgtEl>
                                          <p:spTgt spid="73"/>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74"/>
                                        </p:tgtEl>
                                        <p:attrNameLst>
                                          <p:attrName>style.visibility</p:attrName>
                                        </p:attrNameLst>
                                      </p:cBhvr>
                                      <p:to>
                                        <p:strVal val="visible"/>
                                      </p:to>
                                    </p:set>
                                    <p:animEffect transition="in" filter="blinds(horizontal)">
                                      <p:cBhvr>
                                        <p:cTn id="87" dur="500"/>
                                        <p:tgtEl>
                                          <p:spTgt spid="74"/>
                                        </p:tgtEl>
                                      </p:cBhvr>
                                    </p:animEffect>
                                  </p:childTnLst>
                                </p:cTn>
                              </p:par>
                              <p:par>
                                <p:cTn id="88" presetID="3" presetClass="entr" presetSubtype="10" fill="hold" nodeType="withEffect">
                                  <p:stCondLst>
                                    <p:cond delay="0"/>
                                  </p:stCondLst>
                                  <p:childTnLst>
                                    <p:set>
                                      <p:cBhvr>
                                        <p:cTn id="89" dur="1" fill="hold">
                                          <p:stCondLst>
                                            <p:cond delay="0"/>
                                          </p:stCondLst>
                                        </p:cTn>
                                        <p:tgtEl>
                                          <p:spTgt spid="75"/>
                                        </p:tgtEl>
                                        <p:attrNameLst>
                                          <p:attrName>style.visibility</p:attrName>
                                        </p:attrNameLst>
                                      </p:cBhvr>
                                      <p:to>
                                        <p:strVal val="visible"/>
                                      </p:to>
                                    </p:set>
                                    <p:animEffect transition="in" filter="blinds(horizontal)">
                                      <p:cBhvr>
                                        <p:cTn id="90" dur="500"/>
                                        <p:tgtEl>
                                          <p:spTgt spid="75"/>
                                        </p:tgtEl>
                                      </p:cBhvr>
                                    </p:animEffect>
                                  </p:childTnLst>
                                </p:cTn>
                              </p:par>
                              <p:par>
                                <p:cTn id="91" presetID="3" presetClass="entr" presetSubtype="10" fill="hold" nodeType="withEffect">
                                  <p:stCondLst>
                                    <p:cond delay="0"/>
                                  </p:stCondLst>
                                  <p:childTnLst>
                                    <p:set>
                                      <p:cBhvr>
                                        <p:cTn id="92" dur="1" fill="hold">
                                          <p:stCondLst>
                                            <p:cond delay="0"/>
                                          </p:stCondLst>
                                        </p:cTn>
                                        <p:tgtEl>
                                          <p:spTgt spid="76"/>
                                        </p:tgtEl>
                                        <p:attrNameLst>
                                          <p:attrName>style.visibility</p:attrName>
                                        </p:attrNameLst>
                                      </p:cBhvr>
                                      <p:to>
                                        <p:strVal val="visible"/>
                                      </p:to>
                                    </p:set>
                                    <p:animEffect transition="in" filter="blinds(horizontal)">
                                      <p:cBhvr>
                                        <p:cTn id="93" dur="500"/>
                                        <p:tgtEl>
                                          <p:spTgt spid="76"/>
                                        </p:tgtEl>
                                      </p:cBhvr>
                                    </p:animEffect>
                                  </p:childTnLst>
                                </p:cTn>
                              </p:par>
                              <p:par>
                                <p:cTn id="94" presetID="3" presetClass="entr" presetSubtype="10" fill="hold" nodeType="withEffect">
                                  <p:stCondLst>
                                    <p:cond delay="0"/>
                                  </p:stCondLst>
                                  <p:childTnLst>
                                    <p:set>
                                      <p:cBhvr>
                                        <p:cTn id="95" dur="1" fill="hold">
                                          <p:stCondLst>
                                            <p:cond delay="0"/>
                                          </p:stCondLst>
                                        </p:cTn>
                                        <p:tgtEl>
                                          <p:spTgt spid="77"/>
                                        </p:tgtEl>
                                        <p:attrNameLst>
                                          <p:attrName>style.visibility</p:attrName>
                                        </p:attrNameLst>
                                      </p:cBhvr>
                                      <p:to>
                                        <p:strVal val="visible"/>
                                      </p:to>
                                    </p:set>
                                    <p:animEffect transition="in" filter="blinds(horizontal)">
                                      <p:cBhvr>
                                        <p:cTn id="96" dur="500"/>
                                        <p:tgtEl>
                                          <p:spTgt spid="77"/>
                                        </p:tgtEl>
                                      </p:cBhvr>
                                    </p:animEffect>
                                  </p:childTnLst>
                                </p:cTn>
                              </p:par>
                              <p:par>
                                <p:cTn id="97" presetID="3" presetClass="entr" presetSubtype="10" fill="hold" nodeType="withEffect">
                                  <p:stCondLst>
                                    <p:cond delay="0"/>
                                  </p:stCondLst>
                                  <p:childTnLst>
                                    <p:set>
                                      <p:cBhvr>
                                        <p:cTn id="98" dur="1" fill="hold">
                                          <p:stCondLst>
                                            <p:cond delay="0"/>
                                          </p:stCondLst>
                                        </p:cTn>
                                        <p:tgtEl>
                                          <p:spTgt spid="78"/>
                                        </p:tgtEl>
                                        <p:attrNameLst>
                                          <p:attrName>style.visibility</p:attrName>
                                        </p:attrNameLst>
                                      </p:cBhvr>
                                      <p:to>
                                        <p:strVal val="visible"/>
                                      </p:to>
                                    </p:set>
                                    <p:animEffect transition="in" filter="blinds(horizontal)">
                                      <p:cBhvr>
                                        <p:cTn id="99" dur="500"/>
                                        <p:tgtEl>
                                          <p:spTgt spid="78"/>
                                        </p:tgtEl>
                                      </p:cBhvr>
                                    </p:animEffect>
                                  </p:childTnLst>
                                </p:cTn>
                              </p:par>
                              <p:par>
                                <p:cTn id="100" presetID="3" presetClass="entr" presetSubtype="10" fill="hold" grpId="0" nodeType="withEffect">
                                  <p:stCondLst>
                                    <p:cond delay="0"/>
                                  </p:stCondLst>
                                  <p:childTnLst>
                                    <p:set>
                                      <p:cBhvr>
                                        <p:cTn id="101" dur="1" fill="hold">
                                          <p:stCondLst>
                                            <p:cond delay="0"/>
                                          </p:stCondLst>
                                        </p:cTn>
                                        <p:tgtEl>
                                          <p:spTgt spid="55"/>
                                        </p:tgtEl>
                                        <p:attrNameLst>
                                          <p:attrName>style.visibility</p:attrName>
                                        </p:attrNameLst>
                                      </p:cBhvr>
                                      <p:to>
                                        <p:strVal val="visible"/>
                                      </p:to>
                                    </p:set>
                                    <p:animEffect transition="in" filter="blinds(horizontal)">
                                      <p:cBhvr>
                                        <p:cTn id="102" dur="500"/>
                                        <p:tgtEl>
                                          <p:spTgt spid="55"/>
                                        </p:tgtEl>
                                      </p:cBhvr>
                                    </p:animEffect>
                                  </p:childTnLst>
                                </p:cTn>
                              </p:par>
                            </p:childTnLst>
                          </p:cTn>
                        </p:par>
                      </p:childTnLst>
                    </p:cTn>
                  </p:par>
                  <p:par>
                    <p:cTn id="103" fill="hold">
                      <p:stCondLst>
                        <p:cond delay="indefinite"/>
                      </p:stCondLst>
                      <p:childTnLst>
                        <p:par>
                          <p:cTn id="104" fill="hold">
                            <p:stCondLst>
                              <p:cond delay="0"/>
                            </p:stCondLst>
                            <p:childTnLst>
                              <p:par>
                                <p:cTn id="105" presetID="3" presetClass="entr" presetSubtype="10" fill="hold" nodeType="click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blinds(horizontal)">
                                      <p:cBhvr>
                                        <p:cTn id="107" dur="500"/>
                                        <p:tgtEl>
                                          <p:spTgt spid="80"/>
                                        </p:tgtEl>
                                      </p:cBhvr>
                                    </p:animEffect>
                                  </p:childTnLst>
                                </p:cTn>
                              </p:par>
                              <p:par>
                                <p:cTn id="108" presetID="3" presetClass="entr" presetSubtype="10" fill="hold" grpId="0" nodeType="with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blinds(horizontal)">
                                      <p:cBhvr>
                                        <p:cTn id="110" dur="500"/>
                                        <p:tgtEl>
                                          <p:spTgt spid="81"/>
                                        </p:tgtEl>
                                      </p:cBhvr>
                                    </p:animEffect>
                                  </p:childTnLst>
                                </p:cTn>
                              </p:par>
                              <p:par>
                                <p:cTn id="111" presetID="3" presetClass="entr" presetSubtype="10" fill="hold" grpId="0" nodeType="withEffect">
                                  <p:stCondLst>
                                    <p:cond delay="0"/>
                                  </p:stCondLst>
                                  <p:childTnLst>
                                    <p:set>
                                      <p:cBhvr>
                                        <p:cTn id="112" dur="1" fill="hold">
                                          <p:stCondLst>
                                            <p:cond delay="0"/>
                                          </p:stCondLst>
                                        </p:cTn>
                                        <p:tgtEl>
                                          <p:spTgt spid="82"/>
                                        </p:tgtEl>
                                        <p:attrNameLst>
                                          <p:attrName>style.visibility</p:attrName>
                                        </p:attrNameLst>
                                      </p:cBhvr>
                                      <p:to>
                                        <p:strVal val="visible"/>
                                      </p:to>
                                    </p:set>
                                    <p:animEffect transition="in" filter="blinds(horizontal)">
                                      <p:cBhvr>
                                        <p:cTn id="113"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44" grpId="0" animBg="1"/>
      <p:bldP spid="48" grpId="0" animBg="1"/>
      <p:bldP spid="51" grpId="0"/>
      <p:bldP spid="53" grpId="0"/>
      <p:bldP spid="54" grpId="0"/>
      <p:bldP spid="55" grpId="0"/>
      <p:bldP spid="65" grpId="0" animBg="1"/>
      <p:bldP spid="66" grpId="0" animBg="1"/>
      <p:bldP spid="67" grpId="0" animBg="1"/>
      <p:bldP spid="68" grpId="0" animBg="1"/>
      <p:bldP spid="73" grpId="0" animBg="1"/>
      <p:bldP spid="74" grpId="0" animBg="1"/>
      <p:bldP spid="81"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7</a:t>
            </a:fld>
            <a:endParaRPr lang="en-US">
              <a:solidFill>
                <a:srgbClr val="FFFFFF"/>
              </a:solidFill>
            </a:endParaRPr>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1" name="Content Placeholder 2"/>
          <p:cNvSpPr>
            <a:spLocks noGrp="1"/>
          </p:cNvSpPr>
          <p:nvPr>
            <p:ph idx="1"/>
          </p:nvPr>
        </p:nvSpPr>
        <p:spPr>
          <a:xfrm>
            <a:off x="2915770" y="685850"/>
            <a:ext cx="5923542" cy="1902959"/>
          </a:xfrm>
          <a:solidFill>
            <a:srgbClr val="FFFFFF"/>
          </a:solidFill>
        </p:spPr>
        <p:txBody>
          <a:bodyPr/>
          <a:lstStyle/>
          <a:p>
            <a:pPr>
              <a:spcAft>
                <a:spcPts val="1200"/>
              </a:spcAft>
            </a:pPr>
            <a:r>
              <a:rPr lang="en-US" b="1" dirty="0" smtClean="0">
                <a:solidFill>
                  <a:srgbClr val="606060"/>
                </a:solidFill>
              </a:rPr>
              <a:t>What we need network models for:</a:t>
            </a:r>
          </a:p>
          <a:p>
            <a:pPr lvl="1">
              <a:spcAft>
                <a:spcPts val="1200"/>
              </a:spcAft>
            </a:pPr>
            <a:r>
              <a:rPr lang="en-US" dirty="0"/>
              <a:t>P</a:t>
            </a:r>
            <a:r>
              <a:rPr lang="en-US" dirty="0" smtClean="0"/>
              <a:t>rovide </a:t>
            </a:r>
            <a:r>
              <a:rPr lang="en-US" dirty="0"/>
              <a:t>a framework for organizing existing data, </a:t>
            </a:r>
            <a:endParaRPr lang="en-US" dirty="0" smtClean="0"/>
          </a:p>
          <a:p>
            <a:pPr lvl="1">
              <a:spcAft>
                <a:spcPts val="1200"/>
              </a:spcAft>
            </a:pPr>
            <a:r>
              <a:rPr lang="en-US" dirty="0" smtClean="0"/>
              <a:t>Generate </a:t>
            </a:r>
            <a:r>
              <a:rPr lang="en-US" dirty="0"/>
              <a:t>novel mechanistic </a:t>
            </a:r>
            <a:r>
              <a:rPr lang="en-US" dirty="0" smtClean="0"/>
              <a:t>hypotheses</a:t>
            </a:r>
            <a:endParaRPr lang="en-US" dirty="0"/>
          </a:p>
          <a:p>
            <a:pPr lvl="1">
              <a:spcAft>
                <a:spcPts val="1200"/>
              </a:spcAft>
            </a:pPr>
            <a:r>
              <a:rPr lang="en-US" dirty="0" smtClean="0"/>
              <a:t>Determine focus of validation </a:t>
            </a:r>
            <a:r>
              <a:rPr lang="en-US" dirty="0"/>
              <a:t>experiments in time and space</a:t>
            </a:r>
            <a:r>
              <a:rPr lang="en-US" dirty="0" smtClean="0"/>
              <a:t>.</a:t>
            </a:r>
          </a:p>
          <a:p>
            <a:endParaRPr lang="en-US" sz="2000" dirty="0" smtClean="0">
              <a:ea typeface="Geneva"/>
            </a:endParaRPr>
          </a:p>
          <a:p>
            <a:pPr eaLnBrk="1" hangingPunct="1"/>
            <a:endParaRPr lang="en-US" sz="2000" dirty="0" smtClean="0">
              <a:ea typeface="Geneva"/>
            </a:endParaRPr>
          </a:p>
          <a:p>
            <a:pPr eaLnBrk="1" hangingPunct="1"/>
            <a:endParaRPr lang="en-US" sz="2000" dirty="0" smtClean="0">
              <a:ea typeface="Geneva"/>
            </a:endParaRPr>
          </a:p>
          <a:p>
            <a:pPr marL="349250" lvl="2" indent="-177800">
              <a:buNone/>
            </a:pPr>
            <a:endParaRPr lang="en-US" sz="1800" dirty="0"/>
          </a:p>
          <a:p>
            <a:pPr eaLnBrk="1" hangingPunct="1"/>
            <a:endParaRPr lang="en-US" sz="1800" dirty="0"/>
          </a:p>
        </p:txBody>
      </p:sp>
      <p:sp>
        <p:nvSpPr>
          <p:cNvPr id="16" name="Title 2"/>
          <p:cNvSpPr>
            <a:spLocks noGrp="1"/>
          </p:cNvSpPr>
          <p:nvPr>
            <p:ph type="title"/>
          </p:nvPr>
        </p:nvSpPr>
        <p:spPr>
          <a:xfrm>
            <a:off x="2915770" y="0"/>
            <a:ext cx="6048843" cy="450000"/>
          </a:xfrm>
        </p:spPr>
        <p:txBody>
          <a:bodyPr/>
          <a:lstStyle/>
          <a:p>
            <a:r>
              <a:rPr lang="en-US" dirty="0" smtClean="0"/>
              <a:t>IPA and Model Networks</a:t>
            </a:r>
            <a:endParaRPr lang="en-US" dirty="0"/>
          </a:p>
        </p:txBody>
      </p:sp>
      <p:pic>
        <p:nvPicPr>
          <p:cNvPr id="30" name="Picture 29"/>
          <p:cNvPicPr/>
          <p:nvPr/>
        </p:nvPicPr>
        <p:blipFill>
          <a:blip r:embed="rId3">
            <a:extLst>
              <a:ext uri="{28A0092B-C50C-407E-A947-70E740481C1C}">
                <a14:useLocalDpi xmlns:a14="http://schemas.microsoft.com/office/drawing/2010/main" val="0"/>
              </a:ext>
            </a:extLst>
          </a:blip>
          <a:srcRect/>
          <a:stretch>
            <a:fillRect/>
          </a:stretch>
        </p:blipFill>
        <p:spPr bwMode="auto">
          <a:xfrm>
            <a:off x="3125933" y="2875510"/>
            <a:ext cx="4545840" cy="3387148"/>
          </a:xfrm>
          <a:prstGeom prst="rect">
            <a:avLst/>
          </a:prstGeom>
          <a:noFill/>
          <a:ln>
            <a:solidFill>
              <a:srgbClr val="466087"/>
            </a:solidFill>
          </a:ln>
        </p:spPr>
      </p:pic>
    </p:spTree>
    <p:extLst>
      <p:ext uri="{BB962C8B-B14F-4D97-AF65-F5344CB8AC3E}">
        <p14:creationId xmlns:p14="http://schemas.microsoft.com/office/powerpoint/2010/main" val="43203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8</a:t>
            </a:fld>
            <a:endParaRPr lang="en-US">
              <a:solidFill>
                <a:srgbClr val="FFFFFF"/>
              </a:solidFill>
            </a:endParaRPr>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1" name="Content Placeholder 2"/>
          <p:cNvSpPr>
            <a:spLocks noGrp="1"/>
          </p:cNvSpPr>
          <p:nvPr>
            <p:ph idx="1"/>
          </p:nvPr>
        </p:nvSpPr>
        <p:spPr>
          <a:xfrm>
            <a:off x="2915770" y="685850"/>
            <a:ext cx="5923542" cy="1902959"/>
          </a:xfrm>
          <a:solidFill>
            <a:srgbClr val="FFFFFF"/>
          </a:solidFill>
        </p:spPr>
        <p:txBody>
          <a:bodyPr/>
          <a:lstStyle/>
          <a:p>
            <a:pPr>
              <a:spcAft>
                <a:spcPts val="1200"/>
              </a:spcAft>
            </a:pPr>
            <a:r>
              <a:rPr lang="en-US" b="1" dirty="0" smtClean="0">
                <a:solidFill>
                  <a:srgbClr val="606060"/>
                </a:solidFill>
              </a:rPr>
              <a:t>What we need network models for:</a:t>
            </a:r>
          </a:p>
          <a:p>
            <a:pPr lvl="1">
              <a:spcAft>
                <a:spcPts val="1200"/>
              </a:spcAft>
            </a:pPr>
            <a:r>
              <a:rPr lang="en-US" dirty="0"/>
              <a:t>P</a:t>
            </a:r>
            <a:r>
              <a:rPr lang="en-US" dirty="0" smtClean="0"/>
              <a:t>rovide </a:t>
            </a:r>
            <a:r>
              <a:rPr lang="en-US" dirty="0"/>
              <a:t>a framework for organizing existing data, </a:t>
            </a:r>
            <a:endParaRPr lang="en-US" dirty="0" smtClean="0"/>
          </a:p>
          <a:p>
            <a:pPr lvl="1">
              <a:spcAft>
                <a:spcPts val="1200"/>
              </a:spcAft>
            </a:pPr>
            <a:r>
              <a:rPr lang="en-US" dirty="0" smtClean="0"/>
              <a:t>Generate </a:t>
            </a:r>
            <a:r>
              <a:rPr lang="en-US" dirty="0"/>
              <a:t>novel mechanistic </a:t>
            </a:r>
            <a:r>
              <a:rPr lang="en-US" dirty="0" smtClean="0"/>
              <a:t>hypotheses</a:t>
            </a:r>
            <a:endParaRPr lang="en-US" dirty="0"/>
          </a:p>
          <a:p>
            <a:pPr lvl="1">
              <a:spcAft>
                <a:spcPts val="1200"/>
              </a:spcAft>
            </a:pPr>
            <a:r>
              <a:rPr lang="en-US" dirty="0" smtClean="0"/>
              <a:t>Determine </a:t>
            </a:r>
            <a:r>
              <a:rPr lang="en-US" dirty="0"/>
              <a:t>focus </a:t>
            </a:r>
            <a:r>
              <a:rPr lang="en-US" dirty="0" smtClean="0"/>
              <a:t>of </a:t>
            </a:r>
            <a:r>
              <a:rPr lang="en-US" dirty="0"/>
              <a:t>validation experiments in time and space</a:t>
            </a:r>
            <a:r>
              <a:rPr lang="en-US" dirty="0" smtClean="0"/>
              <a:t>.</a:t>
            </a:r>
          </a:p>
          <a:p>
            <a:endParaRPr lang="en-US" sz="2000" dirty="0" smtClean="0">
              <a:ea typeface="Geneva"/>
            </a:endParaRPr>
          </a:p>
          <a:p>
            <a:pPr eaLnBrk="1" hangingPunct="1"/>
            <a:endParaRPr lang="en-US" sz="2000" dirty="0" smtClean="0">
              <a:ea typeface="Geneva"/>
            </a:endParaRPr>
          </a:p>
          <a:p>
            <a:pPr eaLnBrk="1" hangingPunct="1"/>
            <a:endParaRPr lang="en-US" sz="2000" dirty="0" smtClean="0">
              <a:ea typeface="Geneva"/>
            </a:endParaRPr>
          </a:p>
          <a:p>
            <a:pPr marL="349250" lvl="2" indent="-177800">
              <a:buNone/>
            </a:pPr>
            <a:endParaRPr lang="en-US" sz="1800" dirty="0"/>
          </a:p>
          <a:p>
            <a:pPr eaLnBrk="1" hangingPunct="1"/>
            <a:endParaRPr lang="en-US" sz="1800" dirty="0"/>
          </a:p>
        </p:txBody>
      </p:sp>
      <p:sp>
        <p:nvSpPr>
          <p:cNvPr id="16" name="Title 2"/>
          <p:cNvSpPr>
            <a:spLocks noGrp="1"/>
          </p:cNvSpPr>
          <p:nvPr>
            <p:ph type="title"/>
          </p:nvPr>
        </p:nvSpPr>
        <p:spPr>
          <a:xfrm>
            <a:off x="2915770" y="0"/>
            <a:ext cx="6048843" cy="450000"/>
          </a:xfrm>
        </p:spPr>
        <p:txBody>
          <a:bodyPr/>
          <a:lstStyle/>
          <a:p>
            <a:r>
              <a:rPr lang="en-US" dirty="0" smtClean="0"/>
              <a:t>IPA and Model Networks</a:t>
            </a:r>
            <a:endParaRPr lang="en-US" dirty="0"/>
          </a:p>
        </p:txBody>
      </p:sp>
      <p:grpSp>
        <p:nvGrpSpPr>
          <p:cNvPr id="17" name="Group 16"/>
          <p:cNvGrpSpPr/>
          <p:nvPr/>
        </p:nvGrpSpPr>
        <p:grpSpPr>
          <a:xfrm>
            <a:off x="0" y="846776"/>
            <a:ext cx="2399005" cy="3245973"/>
            <a:chOff x="0" y="846776"/>
            <a:chExt cx="2771960" cy="3538309"/>
          </a:xfrm>
        </p:grpSpPr>
        <p:pic>
          <p:nvPicPr>
            <p:cNvPr id="20" name="Picture 2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78673"/>
              <a:ext cx="2771960" cy="2765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34" y="3429001"/>
              <a:ext cx="680531" cy="9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07200" y="3514300"/>
              <a:ext cx="641952" cy="870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Straight Arrow Connector 22"/>
            <p:cNvCxnSpPr/>
            <p:nvPr/>
          </p:nvCxnSpPr>
          <p:spPr>
            <a:xfrm flipH="1">
              <a:off x="424801" y="3104844"/>
              <a:ext cx="340264" cy="324157"/>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807200" y="3095165"/>
              <a:ext cx="203730" cy="345357"/>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5" name="Lightning Bolt 24"/>
            <p:cNvSpPr/>
            <p:nvPr/>
          </p:nvSpPr>
          <p:spPr>
            <a:xfrm>
              <a:off x="1023105" y="846776"/>
              <a:ext cx="511552" cy="298145"/>
            </a:xfrm>
            <a:prstGeom prst="lightningBolt">
              <a:avLst/>
            </a:prstGeom>
            <a:solidFill>
              <a:schemeClr val="accent6">
                <a:lumMod val="60000"/>
                <a:lumOff val="4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grpSp>
      <p:grpSp>
        <p:nvGrpSpPr>
          <p:cNvPr id="26" name="Group 25"/>
          <p:cNvGrpSpPr/>
          <p:nvPr/>
        </p:nvGrpSpPr>
        <p:grpSpPr>
          <a:xfrm>
            <a:off x="84534" y="4092749"/>
            <a:ext cx="2035095" cy="1929951"/>
            <a:chOff x="84534" y="4350299"/>
            <a:chExt cx="2593042" cy="2051173"/>
          </a:xfrm>
        </p:grpSpPr>
        <p:cxnSp>
          <p:nvCxnSpPr>
            <p:cNvPr id="27" name="Straight Arrow Connector 26"/>
            <p:cNvCxnSpPr/>
            <p:nvPr/>
          </p:nvCxnSpPr>
          <p:spPr>
            <a:xfrm flipH="1">
              <a:off x="2204967" y="4350299"/>
              <a:ext cx="1" cy="345357"/>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24801" y="4423475"/>
              <a:ext cx="0" cy="310571"/>
            </a:xfrm>
            <a:prstGeom prst="straightConnector1">
              <a:avLst/>
            </a:prstGeom>
            <a:ln w="63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6"/>
            <a:stretch>
              <a:fillRect/>
            </a:stretch>
          </p:blipFill>
          <p:spPr>
            <a:xfrm>
              <a:off x="84534" y="4751823"/>
              <a:ext cx="2593042" cy="1649649"/>
            </a:xfrm>
            <a:prstGeom prst="rect">
              <a:avLst/>
            </a:prstGeom>
            <a:ln>
              <a:solidFill>
                <a:srgbClr val="7F7F7F"/>
              </a:solidFill>
            </a:ln>
          </p:spPr>
        </p:pic>
      </p:grpSp>
    </p:spTree>
    <p:extLst>
      <p:ext uri="{BB962C8B-B14F-4D97-AF65-F5344CB8AC3E}">
        <p14:creationId xmlns:p14="http://schemas.microsoft.com/office/powerpoint/2010/main" val="1028882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338BD863-DCDC-5F43-A029-265BB7DA4A17}" type="slidenum">
              <a:rPr lang="en-US" smtClean="0">
                <a:solidFill>
                  <a:srgbClr val="FFFFFF"/>
                </a:solidFill>
              </a:rPr>
              <a:pPr/>
              <a:t>9</a:t>
            </a:fld>
            <a:endParaRPr lang="en-US">
              <a:solidFill>
                <a:srgbClr val="FFFFFF"/>
              </a:solidFill>
            </a:endParaRPr>
          </a:p>
        </p:txBody>
      </p:sp>
      <p:sp>
        <p:nvSpPr>
          <p:cNvPr id="18" name="Content Placeholder 4"/>
          <p:cNvSpPr txBox="1">
            <a:spLocks/>
          </p:cNvSpPr>
          <p:nvPr/>
        </p:nvSpPr>
        <p:spPr>
          <a:xfrm>
            <a:off x="9435747" y="2021700"/>
            <a:ext cx="5869740" cy="45987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800" dirty="0" smtClean="0"/>
          </a:p>
        </p:txBody>
      </p:sp>
      <p:sp>
        <p:nvSpPr>
          <p:cNvPr id="19" name="Text Placeholder 5"/>
          <p:cNvSpPr txBox="1">
            <a:spLocks/>
          </p:cNvSpPr>
          <p:nvPr/>
        </p:nvSpPr>
        <p:spPr>
          <a:xfrm>
            <a:off x="8610600" y="1637330"/>
            <a:ext cx="6048000" cy="288000"/>
          </a:xfrm>
          <a:prstGeom prst="rect">
            <a:avLst/>
          </a:prstGeom>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a:p>
        </p:txBody>
      </p:sp>
      <p:sp>
        <p:nvSpPr>
          <p:cNvPr id="16" name="Title 2"/>
          <p:cNvSpPr>
            <a:spLocks noGrp="1"/>
          </p:cNvSpPr>
          <p:nvPr>
            <p:ph type="title"/>
          </p:nvPr>
        </p:nvSpPr>
        <p:spPr>
          <a:xfrm>
            <a:off x="2915770" y="0"/>
            <a:ext cx="6048843" cy="450000"/>
          </a:xfrm>
        </p:spPr>
        <p:txBody>
          <a:bodyPr/>
          <a:lstStyle/>
          <a:p>
            <a:r>
              <a:rPr lang="en-US" dirty="0" smtClean="0"/>
              <a:t>IPA and Model Networks</a:t>
            </a:r>
            <a:endParaRPr lang="en-US" dirty="0"/>
          </a:p>
        </p:txBody>
      </p:sp>
      <p:grpSp>
        <p:nvGrpSpPr>
          <p:cNvPr id="14" name="Group 13"/>
          <p:cNvGrpSpPr/>
          <p:nvPr/>
        </p:nvGrpSpPr>
        <p:grpSpPr>
          <a:xfrm>
            <a:off x="2468316" y="3145090"/>
            <a:ext cx="6496294" cy="3475310"/>
            <a:chOff x="2437906" y="787421"/>
            <a:chExt cx="6496294" cy="3475310"/>
          </a:xfrm>
        </p:grpSpPr>
        <p:grpSp>
          <p:nvGrpSpPr>
            <p:cNvPr id="15" name="Group 14"/>
            <p:cNvGrpSpPr/>
            <p:nvPr/>
          </p:nvGrpSpPr>
          <p:grpSpPr>
            <a:xfrm>
              <a:off x="2437906" y="787421"/>
              <a:ext cx="6496294" cy="3475310"/>
              <a:chOff x="2437906" y="787421"/>
              <a:chExt cx="6496294" cy="3475310"/>
            </a:xfrm>
          </p:grpSpPr>
          <p:grpSp>
            <p:nvGrpSpPr>
              <p:cNvPr id="20" name="Group 19"/>
              <p:cNvGrpSpPr/>
              <p:nvPr/>
            </p:nvGrpSpPr>
            <p:grpSpPr>
              <a:xfrm>
                <a:off x="2437906" y="787421"/>
                <a:ext cx="6496294" cy="3475310"/>
                <a:chOff x="2169688" y="2998995"/>
                <a:chExt cx="6496294" cy="3475310"/>
              </a:xfrm>
              <a:solidFill>
                <a:srgbClr val="FFFFFF"/>
              </a:solidFill>
            </p:grpSpPr>
            <p:grpSp>
              <p:nvGrpSpPr>
                <p:cNvPr id="22" name="Group 21"/>
                <p:cNvGrpSpPr/>
                <p:nvPr/>
              </p:nvGrpSpPr>
              <p:grpSpPr>
                <a:xfrm>
                  <a:off x="2815145" y="2998995"/>
                  <a:ext cx="5850837" cy="3475310"/>
                  <a:chOff x="2815145" y="2998995"/>
                  <a:chExt cx="5850837" cy="3475310"/>
                </a:xfrm>
                <a:grpFill/>
              </p:grpSpPr>
              <p:pic>
                <p:nvPicPr>
                  <p:cNvPr id="26" name="Picture 25"/>
                  <p:cNvPicPr>
                    <a:picLocks noChangeAspect="1"/>
                  </p:cNvPicPr>
                  <p:nvPr/>
                </p:nvPicPr>
                <p:blipFill>
                  <a:blip r:embed="rId3"/>
                  <a:stretch>
                    <a:fillRect/>
                  </a:stretch>
                </p:blipFill>
                <p:spPr>
                  <a:xfrm>
                    <a:off x="2915770" y="2998995"/>
                    <a:ext cx="5750212" cy="3281255"/>
                  </a:xfrm>
                  <a:prstGeom prst="rect">
                    <a:avLst/>
                  </a:prstGeom>
                  <a:grpFill/>
                </p:spPr>
              </p:pic>
              <p:sp>
                <p:nvSpPr>
                  <p:cNvPr id="27" name="Rectangle 26"/>
                  <p:cNvSpPr/>
                  <p:nvPr/>
                </p:nvSpPr>
                <p:spPr>
                  <a:xfrm>
                    <a:off x="2815145" y="2998995"/>
                    <a:ext cx="1829320" cy="3475310"/>
                  </a:xfrm>
                  <a:prstGeom prst="rect">
                    <a:avLst/>
                  </a:prstGeom>
                  <a:grp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grpSp>
            <p:pic>
              <p:nvPicPr>
                <p:cNvPr id="23" name="Picture 22" descr="pathway-analysis-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9688" y="4262731"/>
                  <a:ext cx="2245460" cy="606274"/>
                </a:xfrm>
                <a:prstGeom prst="rect">
                  <a:avLst/>
                </a:prstGeom>
                <a:grpFill/>
                <a:ln>
                  <a:noFill/>
                </a:ln>
              </p:spPr>
            </p:pic>
            <p:sp>
              <p:nvSpPr>
                <p:cNvPr id="24" name="Rectangle 23"/>
                <p:cNvSpPr/>
                <p:nvPr/>
              </p:nvSpPr>
              <p:spPr>
                <a:xfrm>
                  <a:off x="2915770" y="3404744"/>
                  <a:ext cx="1499378" cy="317542"/>
                </a:xfrm>
                <a:prstGeom prst="rect">
                  <a:avLst/>
                </a:prstGeom>
                <a:grp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r>
                    <a:rPr lang="en-US" sz="1600" b="1" dirty="0" smtClean="0">
                      <a:solidFill>
                        <a:schemeClr val="accent1">
                          <a:lumMod val="75000"/>
                        </a:schemeClr>
                      </a:solidFill>
                      <a:latin typeface="Arial"/>
                    </a:rPr>
                    <a:t>-</a:t>
                  </a:r>
                  <a:r>
                    <a:rPr lang="en-US" sz="1600" b="1" dirty="0" err="1" smtClean="0">
                      <a:solidFill>
                        <a:schemeClr val="accent1">
                          <a:lumMod val="75000"/>
                        </a:schemeClr>
                      </a:solidFill>
                      <a:latin typeface="Arial"/>
                    </a:rPr>
                    <a:t>omics</a:t>
                  </a:r>
                  <a:r>
                    <a:rPr lang="en-US" sz="1600" b="1" dirty="0" smtClean="0">
                      <a:solidFill>
                        <a:schemeClr val="accent1">
                          <a:lumMod val="75000"/>
                        </a:schemeClr>
                      </a:solidFill>
                      <a:latin typeface="Arial"/>
                    </a:rPr>
                    <a:t> data</a:t>
                  </a:r>
                </a:p>
              </p:txBody>
            </p:sp>
            <p:cxnSp>
              <p:nvCxnSpPr>
                <p:cNvPr id="25" name="Straight Arrow Connector 24"/>
                <p:cNvCxnSpPr/>
                <p:nvPr/>
              </p:nvCxnSpPr>
              <p:spPr>
                <a:xfrm>
                  <a:off x="3651426" y="3722286"/>
                  <a:ext cx="0" cy="540445"/>
                </a:xfrm>
                <a:prstGeom prst="straightConnector1">
                  <a:avLst/>
                </a:prstGeom>
                <a:grpFill/>
                <a:ln w="635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grpSp>
          <p:sp>
            <p:nvSpPr>
              <p:cNvPr id="21" name="Rectangle 20"/>
              <p:cNvSpPr/>
              <p:nvPr/>
            </p:nvSpPr>
            <p:spPr>
              <a:xfrm>
                <a:off x="4912683" y="2657431"/>
                <a:ext cx="343959" cy="55326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grpSp>
        <p:sp>
          <p:nvSpPr>
            <p:cNvPr id="17" name="Rectangle 16"/>
            <p:cNvSpPr/>
            <p:nvPr/>
          </p:nvSpPr>
          <p:spPr>
            <a:xfrm>
              <a:off x="4893103" y="1407353"/>
              <a:ext cx="343959" cy="553260"/>
            </a:xfrm>
            <a:prstGeom prst="rect">
              <a:avLst/>
            </a:prstGeom>
            <a:solidFill>
              <a:schemeClr val="bg1"/>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ct val="20000"/>
                </a:spcBef>
                <a:buClr>
                  <a:srgbClr val="000000"/>
                </a:buClr>
                <a:buSzPct val="100000"/>
              </a:pPr>
              <a:endParaRPr lang="en-US" sz="1600" dirty="0" smtClean="0">
                <a:solidFill>
                  <a:schemeClr val="tx1"/>
                </a:solidFill>
                <a:latin typeface="Arial"/>
              </a:endParaRPr>
            </a:p>
          </p:txBody>
        </p:sp>
      </p:grpSp>
      <p:sp>
        <p:nvSpPr>
          <p:cNvPr id="28" name="Content Placeholder 2"/>
          <p:cNvSpPr txBox="1">
            <a:spLocks/>
          </p:cNvSpPr>
          <p:nvPr/>
        </p:nvSpPr>
        <p:spPr>
          <a:xfrm>
            <a:off x="2915770" y="685850"/>
            <a:ext cx="5923542" cy="1902959"/>
          </a:xfrm>
          <a:prstGeom prst="rect">
            <a:avLst/>
          </a:prstGeom>
          <a:solidFill>
            <a:srgbClr val="FFFFFF"/>
          </a:solidFill>
        </p:spPr>
        <p:txBody>
          <a:bodyPr vert="horz" lIns="0" tIns="0" rIns="0" bIns="0" rtlCol="0">
            <a:noAutofit/>
          </a:bodyPr>
          <a:lstStyle>
            <a:lvl1pPr marL="0" indent="0" algn="l" defTabSz="914400" rtl="0" eaLnBrk="1" latinLnBrk="0" hangingPunct="1">
              <a:spcBef>
                <a:spcPct val="20000"/>
              </a:spcBef>
              <a:buFont typeface="Arial" pitchFamily="34" charset="0"/>
              <a:buNone/>
              <a:defRPr sz="1600" kern="1200" baseline="0">
                <a:solidFill>
                  <a:schemeClr val="tx1"/>
                </a:solidFill>
                <a:latin typeface="+mn-lt"/>
                <a:ea typeface="+mn-ea"/>
                <a:cs typeface="+mn-cs"/>
              </a:defRPr>
            </a:lvl1pPr>
            <a:lvl2pPr marL="363600" indent="-324000" algn="l" defTabSz="914400" rtl="0" eaLnBrk="1" latinLnBrk="0" hangingPunct="1">
              <a:spcBef>
                <a:spcPct val="20000"/>
              </a:spcBef>
              <a:buClr>
                <a:schemeClr val="accent2"/>
              </a:buClr>
              <a:buFont typeface="Wingdings" pitchFamily="2" charset="2"/>
              <a:buChar char=""/>
              <a:defRPr sz="1600" kern="1200">
                <a:solidFill>
                  <a:schemeClr val="tx1"/>
                </a:solidFill>
                <a:latin typeface="+mn-lt"/>
                <a:ea typeface="+mn-ea"/>
                <a:cs typeface="+mn-cs"/>
              </a:defRPr>
            </a:lvl2pPr>
            <a:lvl3pPr marL="630000" indent="-270000" algn="l" defTabSz="914400" rtl="0" eaLnBrk="1" latinLnBrk="0" hangingPunct="1">
              <a:spcBef>
                <a:spcPct val="20000"/>
              </a:spcBef>
              <a:buClr>
                <a:schemeClr val="accent2"/>
              </a:buClr>
              <a:buSzPct val="80000"/>
              <a:buFont typeface="Wingdings" pitchFamily="2" charset="2"/>
              <a:buChar char="o"/>
              <a:defRPr sz="1600" kern="1200">
                <a:solidFill>
                  <a:schemeClr val="tx1"/>
                </a:solidFill>
                <a:latin typeface="+mn-lt"/>
                <a:ea typeface="+mn-ea"/>
                <a:cs typeface="+mn-cs"/>
              </a:defRPr>
            </a:lvl3pPr>
            <a:lvl4pPr marL="896400" indent="-241200" algn="l" defTabSz="914400" rtl="0" eaLnBrk="1" latinLnBrk="0" hangingPunct="1">
              <a:spcBef>
                <a:spcPts val="336"/>
              </a:spcBef>
              <a:buClr>
                <a:schemeClr val="accent2"/>
              </a:buClr>
              <a:buFont typeface="Arial" pitchFamily="34" charset="0"/>
              <a:buChar char="–"/>
              <a:defRPr sz="14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Aft>
                <a:spcPts val="1200"/>
              </a:spcAft>
            </a:pPr>
            <a:r>
              <a:rPr lang="en-US" b="1" dirty="0" smtClean="0">
                <a:solidFill>
                  <a:srgbClr val="606060"/>
                </a:solidFill>
              </a:rPr>
              <a:t>What we need network models for:</a:t>
            </a:r>
          </a:p>
          <a:p>
            <a:pPr lvl="1">
              <a:spcAft>
                <a:spcPts val="1200"/>
              </a:spcAft>
            </a:pPr>
            <a:r>
              <a:rPr lang="en-US" dirty="0" smtClean="0"/>
              <a:t>Provide a framework for organizing existing data, </a:t>
            </a:r>
          </a:p>
          <a:p>
            <a:pPr lvl="1">
              <a:spcAft>
                <a:spcPts val="1200"/>
              </a:spcAft>
            </a:pPr>
            <a:r>
              <a:rPr lang="en-US" dirty="0" smtClean="0"/>
              <a:t>Generate novel mechanistic hypotheses</a:t>
            </a:r>
          </a:p>
          <a:p>
            <a:pPr lvl="1">
              <a:spcAft>
                <a:spcPts val="1200"/>
              </a:spcAft>
            </a:pPr>
            <a:r>
              <a:rPr lang="en-US" dirty="0" smtClean="0"/>
              <a:t>Determine focus of validation experiments in time and space.</a:t>
            </a:r>
          </a:p>
          <a:p>
            <a:endParaRPr lang="en-US" sz="2000" dirty="0" smtClean="0">
              <a:ea typeface="Geneva"/>
            </a:endParaRPr>
          </a:p>
          <a:p>
            <a:endParaRPr lang="en-US" sz="2000" dirty="0" smtClean="0">
              <a:ea typeface="Geneva"/>
            </a:endParaRPr>
          </a:p>
          <a:p>
            <a:endParaRPr lang="en-US" sz="2000" dirty="0" smtClean="0">
              <a:ea typeface="Geneva"/>
            </a:endParaRPr>
          </a:p>
          <a:p>
            <a:pPr marL="349250" lvl="2" indent="-177800">
              <a:buFont typeface="Wingdings" pitchFamily="2" charset="2"/>
              <a:buNone/>
            </a:pPr>
            <a:endParaRPr lang="en-US" sz="1800" dirty="0" smtClean="0"/>
          </a:p>
          <a:p>
            <a:endParaRPr lang="en-US" sz="1800" dirty="0"/>
          </a:p>
        </p:txBody>
      </p:sp>
    </p:spTree>
    <p:extLst>
      <p:ext uri="{BB962C8B-B14F-4D97-AF65-F5344CB8AC3E}">
        <p14:creationId xmlns:p14="http://schemas.microsoft.com/office/powerpoint/2010/main" val="321479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AME" val="confidentialMark"/>
</p:tagLst>
</file>

<file path=ppt/theme/theme1.xml><?xml version="1.0" encoding="utf-8"?>
<a:theme xmlns:a="http://schemas.openxmlformats.org/drawingml/2006/main" name="Default Theme">
  <a:themeElements>
    <a:clrScheme name="QIAGEN">
      <a:dk1>
        <a:srgbClr val="000000"/>
      </a:dk1>
      <a:lt1>
        <a:srgbClr val="FFFFFF"/>
      </a:lt1>
      <a:dk2>
        <a:srgbClr val="4B6791"/>
      </a:dk2>
      <a:lt2>
        <a:srgbClr val="5F5F5F"/>
      </a:lt2>
      <a:accent1>
        <a:srgbClr val="1B3067"/>
      </a:accent1>
      <a:accent2>
        <a:srgbClr val="5472A1"/>
      </a:accent2>
      <a:accent3>
        <a:srgbClr val="BDCADD"/>
      </a:accent3>
      <a:accent4>
        <a:srgbClr val="909090"/>
      </a:accent4>
      <a:accent5>
        <a:srgbClr val="C0C0C0"/>
      </a:accent5>
      <a:accent6>
        <a:srgbClr val="E0003C"/>
      </a:accent6>
      <a:hlink>
        <a:srgbClr val="1B3067"/>
      </a:hlink>
      <a:folHlink>
        <a:srgbClr val="5472A1"/>
      </a:folHlink>
    </a:clrScheme>
    <a:fontScheme name="QIAGE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spcBef>
            <a:spcPct val="20000"/>
          </a:spcBef>
          <a:buClr>
            <a:srgbClr val="000000"/>
          </a:buClr>
          <a:buSzPct val="100000"/>
          <a:defRPr sz="1600" dirty="0" smtClean="0">
            <a:solidFill>
              <a:schemeClr val="tx1"/>
            </a:solidFill>
            <a:latin typeface="Aria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1600" dirty="0"/>
        </a:defPPr>
      </a:lstStyle>
    </a:txDef>
  </a:objectDefaults>
  <a:extraClrSchemeLst/>
  <a:custClrLst>
    <a:custClr name="Black 100%">
      <a:srgbClr val="000000"/>
    </a:custClr>
    <a:custClr name="Black 65%">
      <a:srgbClr val="595959"/>
    </a:custClr>
    <a:custClr name="Black 40%">
      <a:srgbClr val="999999"/>
    </a:custClr>
    <a:custClr name="Black 25%">
      <a:srgbClr val="BFBFBF"/>
    </a:custClr>
    <a:custClr name="Black 10%">
      <a:srgbClr val="E5E5E5"/>
    </a:custClr>
    <a:custClr name="Dark blue 100%">
      <a:srgbClr val="1B3067"/>
    </a:custClr>
    <a:custClr name="Dark blue 65%">
      <a:srgbClr val="6B789C"/>
    </a:custClr>
    <a:custClr name="Dark blue 40%">
      <a:srgbClr val="A4ACC2"/>
    </a:custClr>
    <a:custClr name="Dark blue 25%">
      <a:srgbClr val="C6CBD9"/>
    </a:custClr>
    <a:custClr name="Dark blue 10%">
      <a:srgbClr val="E8EAF0"/>
    </a:custClr>
    <a:custClr name="Purple 100%">
      <a:srgbClr val="6E3E6D"/>
    </a:custClr>
    <a:custClr name="Purple 65%">
      <a:srgbClr val="A181A0"/>
    </a:custClr>
    <a:custClr name="Purple 40%">
      <a:srgbClr val="C5B2C5"/>
    </a:custClr>
    <a:custClr name="Purple 25%">
      <a:srgbClr val="DBCFDA"/>
    </a:custClr>
    <a:custClr name="Purple 10%">
      <a:srgbClr val="F0EBF0"/>
    </a:custClr>
    <a:custClr name="Red 100%">
      <a:srgbClr val="AD1525"/>
    </a:custClr>
    <a:custClr name="Red 65%">
      <a:srgbClr val="CA6771"/>
    </a:custClr>
    <a:custClr name="Red 40%">
      <a:srgbClr val="DEA1A8"/>
    </a:custClr>
    <a:custClr name="Red 25%">
      <a:srgbClr val="EAC4C8"/>
    </a:custClr>
    <a:custClr name="Red 10%">
      <a:srgbClr val="F7E7E9"/>
    </a:custClr>
    <a:custClr name="Yellow 100%">
      <a:srgbClr val="FFCC1A"/>
    </a:custClr>
    <a:custClr name="Yellow 65%">
      <a:srgbClr val="FFDE6A"/>
    </a:custClr>
    <a:custClr name="Yellow 40%">
      <a:srgbClr val="FFEBA3"/>
    </a:custClr>
    <a:custClr name="Yellow 25%">
      <a:srgbClr val="FFF2C6"/>
    </a:custClr>
    <a:custClr name="Yellow 10%">
      <a:srgbClr val="FFFAE8"/>
    </a:custClr>
    <a:custClr name="Green 100%">
      <a:srgbClr val="007045"/>
    </a:custClr>
    <a:custClr name="Green 65%">
      <a:srgbClr val="59A286"/>
    </a:custClr>
    <a:custClr name="Green 40%">
      <a:srgbClr val="99C6B5"/>
    </a:custClr>
    <a:custClr name="Green 25%">
      <a:srgbClr val="BFDBD0"/>
    </a:custClr>
    <a:custClr name="Green 10%">
      <a:srgbClr val="E5F0EC"/>
    </a:custClr>
    <a:custClr name="Blue 100%">
      <a:srgbClr val="004D9F"/>
    </a:custClr>
    <a:custClr name="Blue 65%">
      <a:srgbClr val="598BC1"/>
    </a:custClr>
    <a:custClr name="Blue 40%">
      <a:srgbClr val="99B8D9"/>
    </a:custClr>
    <a:custClr name="Blue 25%">
      <a:srgbClr val="BFD2E7"/>
    </a:custClr>
    <a:custClr name="Blue 10%">
      <a:srgbClr val="E5EDF5"/>
    </a:custClr>
  </a:custClr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21879</TotalTime>
  <Words>6106</Words>
  <Application>Microsoft Macintosh PowerPoint</Application>
  <PresentationFormat>On-screen Show (4:3)</PresentationFormat>
  <Paragraphs>929</Paragraphs>
  <Slides>61</Slides>
  <Notes>59</Notes>
  <HiddenSlides>6</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Default Theme</vt:lpstr>
      <vt:lpstr>Ingenuity Pathways: a modeling strategy for network inference</vt:lpstr>
      <vt:lpstr>Getting started: Network Construction with IPA</vt:lpstr>
      <vt:lpstr>PowerPoint Presentation</vt:lpstr>
      <vt:lpstr>A knowledgebase (KB) that’s 15 years in the making</vt:lpstr>
      <vt:lpstr>IPA:Tools for Genomic Data Interpretation</vt:lpstr>
      <vt:lpstr>IPA and Model Networks</vt:lpstr>
      <vt:lpstr>IPA and Model Networks</vt:lpstr>
      <vt:lpstr>IPA and Model Networks</vt:lpstr>
      <vt:lpstr>IPA and Model Networks</vt:lpstr>
      <vt:lpstr>IPA and Model Networks</vt:lpstr>
      <vt:lpstr>Search &amp; Explore:  Data-independent networks</vt:lpstr>
      <vt:lpstr>Search &amp; Explore- Exercise</vt:lpstr>
      <vt:lpstr>Search &amp; Explore- Build Tools</vt:lpstr>
      <vt:lpstr>Search &amp; Explore- Overlay Tools</vt:lpstr>
      <vt:lpstr>Search &amp; Explore</vt:lpstr>
      <vt:lpstr>Core Analysis: Data-derived networks</vt:lpstr>
      <vt:lpstr>Peer-reviewed publications citing IPA</vt:lpstr>
      <vt:lpstr>Peer-reviewed publications citing IPA</vt:lpstr>
      <vt:lpstr>Data Upload- Data format supported</vt:lpstr>
      <vt:lpstr>Supported identifiers for data upload</vt:lpstr>
      <vt:lpstr>Data Upload- Instructions</vt:lpstr>
      <vt:lpstr>Sample Dataset- TNF treated HUVECs</vt:lpstr>
      <vt:lpstr>Creating an IPA Core Analysis: Using Filters</vt:lpstr>
      <vt:lpstr>Open a Core Analysis</vt:lpstr>
      <vt:lpstr>Canonical Pathway Analysis</vt:lpstr>
      <vt:lpstr>Upstream Regulator Analysis </vt:lpstr>
      <vt:lpstr>Upstream Regulator Analysis </vt:lpstr>
      <vt:lpstr>Downstream: Disease and Functions</vt:lpstr>
      <vt:lpstr>Regulator Effects</vt:lpstr>
      <vt:lpstr>Regulator Effects</vt:lpstr>
      <vt:lpstr>Concept of “Regulator Effects” - Spring 2014</vt:lpstr>
      <vt:lpstr>Network Export</vt:lpstr>
      <vt:lpstr>Core Data Analysis- Exercises  </vt:lpstr>
      <vt:lpstr>Core Data Analysis- Summary  </vt:lpstr>
      <vt:lpstr>INGENUITY Pathway Analysis </vt:lpstr>
      <vt:lpstr>Data Upload- Data format supported</vt:lpstr>
      <vt:lpstr>Comparison Analysis : Pathway</vt:lpstr>
      <vt:lpstr>Comparison Analysis : Diseases &amp; Functions</vt:lpstr>
      <vt:lpstr>Comparison Analysis : Upstream Regulators</vt:lpstr>
      <vt:lpstr>INGENUITY Pathway Analysis </vt:lpstr>
      <vt:lpstr>Advanced Analytics</vt:lpstr>
      <vt:lpstr>Bioprofiler- Advanced Analytics</vt:lpstr>
      <vt:lpstr>BioProfiler: Find, Filter and Explore </vt:lpstr>
      <vt:lpstr>BioProfiler: Find, Filter and Explore </vt:lpstr>
      <vt:lpstr>Causal Networks- Advanced Analytics</vt:lpstr>
      <vt:lpstr>Upstream Analysis</vt:lpstr>
      <vt:lpstr>INGENUITY Pathway Analysis </vt:lpstr>
      <vt:lpstr>microRNA Target Filter</vt:lpstr>
      <vt:lpstr>microRNA Target Filter</vt:lpstr>
      <vt:lpstr>IPA and Model Networks</vt:lpstr>
      <vt:lpstr>IPA- To Get Started</vt:lpstr>
      <vt:lpstr>PowerPoint Presentation</vt:lpstr>
      <vt:lpstr>INGENUITY Pathway Analysis </vt:lpstr>
      <vt:lpstr>My Findings</vt:lpstr>
      <vt:lpstr>My Findings: Customize content for your research needs </vt:lpstr>
      <vt:lpstr>P-value from Fisher’s Exact test </vt:lpstr>
      <vt:lpstr>Downstream Effect z-score</vt:lpstr>
      <vt:lpstr>Upstream Regulator z-score</vt:lpstr>
      <vt:lpstr>Mechanistic Network Algorithm</vt:lpstr>
      <vt:lpstr>Upstream Analysis</vt:lpstr>
      <vt:lpstr>Concept of “Regulator Effects” - Spring 2014</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Deschenes</dc:creator>
  <cp:lastModifiedBy>Katherine  Wendelsdorf</cp:lastModifiedBy>
  <cp:revision>347</cp:revision>
  <cp:lastPrinted>2014-05-14T00:55:58Z</cp:lastPrinted>
  <dcterms:created xsi:type="dcterms:W3CDTF">2014-04-05T18:46:16Z</dcterms:created>
  <dcterms:modified xsi:type="dcterms:W3CDTF">2014-06-06T19:40:52Z</dcterms:modified>
</cp:coreProperties>
</file>