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handoutMasterIdLst>
    <p:handoutMasterId r:id="rId91"/>
  </p:handoutMasterIdLst>
  <p:sldIdLst>
    <p:sldId id="280" r:id="rId2"/>
    <p:sldId id="355" r:id="rId3"/>
    <p:sldId id="362" r:id="rId4"/>
    <p:sldId id="356" r:id="rId5"/>
    <p:sldId id="358" r:id="rId6"/>
    <p:sldId id="377" r:id="rId7"/>
    <p:sldId id="352" r:id="rId8"/>
    <p:sldId id="392" r:id="rId9"/>
    <p:sldId id="357" r:id="rId10"/>
    <p:sldId id="393" r:id="rId11"/>
    <p:sldId id="394" r:id="rId12"/>
    <p:sldId id="361" r:id="rId13"/>
    <p:sldId id="365" r:id="rId14"/>
    <p:sldId id="364" r:id="rId15"/>
    <p:sldId id="405" r:id="rId16"/>
    <p:sldId id="406" r:id="rId17"/>
    <p:sldId id="407" r:id="rId18"/>
    <p:sldId id="408" r:id="rId19"/>
    <p:sldId id="409" r:id="rId20"/>
    <p:sldId id="410" r:id="rId21"/>
    <p:sldId id="411" r:id="rId22"/>
    <p:sldId id="419" r:id="rId23"/>
    <p:sldId id="420" r:id="rId24"/>
    <p:sldId id="421" r:id="rId25"/>
    <p:sldId id="422" r:id="rId26"/>
    <p:sldId id="424" r:id="rId27"/>
    <p:sldId id="399" r:id="rId28"/>
    <p:sldId id="400" r:id="rId29"/>
    <p:sldId id="401" r:id="rId30"/>
    <p:sldId id="402" r:id="rId31"/>
    <p:sldId id="414" r:id="rId32"/>
    <p:sldId id="415" r:id="rId33"/>
    <p:sldId id="416" r:id="rId34"/>
    <p:sldId id="383" r:id="rId35"/>
    <p:sldId id="417" r:id="rId36"/>
    <p:sldId id="418" r:id="rId37"/>
    <p:sldId id="384" r:id="rId38"/>
    <p:sldId id="412" r:id="rId39"/>
    <p:sldId id="413" r:id="rId40"/>
    <p:sldId id="395" r:id="rId41"/>
    <p:sldId id="396" r:id="rId42"/>
    <p:sldId id="397" r:id="rId43"/>
    <p:sldId id="378" r:id="rId44"/>
    <p:sldId id="425" r:id="rId45"/>
    <p:sldId id="440" r:id="rId46"/>
    <p:sldId id="444" r:id="rId47"/>
    <p:sldId id="315" r:id="rId48"/>
    <p:sldId id="353" r:id="rId49"/>
    <p:sldId id="290" r:id="rId50"/>
    <p:sldId id="369" r:id="rId51"/>
    <p:sldId id="374" r:id="rId52"/>
    <p:sldId id="388" r:id="rId53"/>
    <p:sldId id="376" r:id="rId54"/>
    <p:sldId id="389" r:id="rId55"/>
    <p:sldId id="317" r:id="rId56"/>
    <p:sldId id="326" r:id="rId57"/>
    <p:sldId id="426" r:id="rId58"/>
    <p:sldId id="427" r:id="rId59"/>
    <p:sldId id="428" r:id="rId60"/>
    <p:sldId id="429" r:id="rId61"/>
    <p:sldId id="430" r:id="rId62"/>
    <p:sldId id="431" r:id="rId63"/>
    <p:sldId id="432" r:id="rId64"/>
    <p:sldId id="433" r:id="rId65"/>
    <p:sldId id="434" r:id="rId66"/>
    <p:sldId id="435" r:id="rId67"/>
    <p:sldId id="436" r:id="rId68"/>
    <p:sldId id="437" r:id="rId69"/>
    <p:sldId id="438" r:id="rId70"/>
    <p:sldId id="439" r:id="rId71"/>
    <p:sldId id="327" r:id="rId72"/>
    <p:sldId id="403" r:id="rId73"/>
    <p:sldId id="390" r:id="rId74"/>
    <p:sldId id="404" r:id="rId75"/>
    <p:sldId id="391" r:id="rId76"/>
    <p:sldId id="368" r:id="rId77"/>
    <p:sldId id="316" r:id="rId78"/>
    <p:sldId id="324" r:id="rId79"/>
    <p:sldId id="325" r:id="rId80"/>
    <p:sldId id="351" r:id="rId81"/>
    <p:sldId id="381" r:id="rId82"/>
    <p:sldId id="380" r:id="rId83"/>
    <p:sldId id="359" r:id="rId84"/>
    <p:sldId id="398" r:id="rId85"/>
    <p:sldId id="387" r:id="rId86"/>
    <p:sldId id="441" r:id="rId87"/>
    <p:sldId id="442" r:id="rId88"/>
    <p:sldId id="443"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AC"/>
    <a:srgbClr val="1409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mc="http://schemas.openxmlformats.org/markup-compatibility/2006" xmlns:mv="urn:schemas-microsoft-com:mac:vml"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5887" autoAdjust="0"/>
  </p:normalViewPr>
  <p:slideViewPr>
    <p:cSldViewPr snapToObjects="1">
      <p:cViewPr>
        <p:scale>
          <a:sx n="115" d="100"/>
          <a:sy n="115" d="100"/>
        </p:scale>
        <p:origin x="-1524" y="366"/>
      </p:cViewPr>
      <p:guideLst>
        <p:guide orient="horz" pos="2160"/>
        <p:guide pos="2880"/>
      </p:guideLst>
    </p:cSldViewPr>
  </p:slideViewPr>
  <p:outlineViewPr>
    <p:cViewPr>
      <p:scale>
        <a:sx n="33" d="100"/>
        <a:sy n="33" d="100"/>
      </p:scale>
      <p:origin x="0" y="408"/>
    </p:cViewPr>
  </p:outlineViewPr>
  <p:notesTextViewPr>
    <p:cViewPr>
      <p:scale>
        <a:sx n="100" d="100"/>
        <a:sy n="100"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D3D66A-E216-8A4D-AA5C-5B2369CFECD1}" type="datetimeFigureOut">
              <a:rPr lang="en-US" smtClean="0"/>
              <a:pPr/>
              <a:t>10/27/2014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3033F9-76D9-B141-8BEC-C49EF56FD892}" type="slidenum">
              <a:rPr lang="en-US" smtClean="0"/>
              <a:pPr/>
              <a:t>‹#›</a:t>
            </a:fld>
            <a:endParaRPr lang="en-US" dirty="0"/>
          </a:p>
        </p:txBody>
      </p:sp>
    </p:spTree>
    <p:extLst>
      <p:ext uri="{BB962C8B-B14F-4D97-AF65-F5344CB8AC3E}">
        <p14:creationId xmlns:p14="http://schemas.microsoft.com/office/powerpoint/2010/main" val="1672813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46A947-B07E-5340-B850-475C0E24A659}" type="datetimeFigureOut">
              <a:rPr lang="en-US" smtClean="0"/>
              <a:pPr/>
              <a:t>10/27/2014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CC8DA-F8F5-784D-8A4D-207B93439187}" type="slidenum">
              <a:rPr lang="en-US" smtClean="0"/>
              <a:pPr/>
              <a:t>‹#›</a:t>
            </a:fld>
            <a:endParaRPr lang="en-US" dirty="0"/>
          </a:p>
        </p:txBody>
      </p:sp>
    </p:spTree>
    <p:extLst>
      <p:ext uri="{BB962C8B-B14F-4D97-AF65-F5344CB8AC3E}">
        <p14:creationId xmlns:p14="http://schemas.microsoft.com/office/powerpoint/2010/main" val="32841649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cholarpedia.org/article/Dynamical_System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Reductionistic" TargetMode="External"/><Relationship Id="rId3" Type="http://schemas.openxmlformats.org/officeDocument/2006/relationships/hyperlink" Target="http://en.wikipedia.org/wiki/Hierarchy" TargetMode="External"/><Relationship Id="rId7" Type="http://schemas.openxmlformats.org/officeDocument/2006/relationships/hyperlink" Target="http://en.wikipedia.org/wiki/System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en.wikipedia.org/wiki/Structures" TargetMode="External"/><Relationship Id="rId5" Type="http://schemas.openxmlformats.org/officeDocument/2006/relationships/hyperlink" Target="http://en.wikipedia.org/wiki/Biology" TargetMode="External"/><Relationship Id="rId10" Type="http://schemas.openxmlformats.org/officeDocument/2006/relationships/hyperlink" Target="http://en.wikipedia.org/wiki/Emergence" TargetMode="External"/><Relationship Id="rId4" Type="http://schemas.openxmlformats.org/officeDocument/2006/relationships/hyperlink" Target="http://en.wikipedia.org/wiki/Complex_systems" TargetMode="External"/><Relationship Id="rId9" Type="http://schemas.openxmlformats.org/officeDocument/2006/relationships/hyperlink" Target="http://en.wiktionary.org/wiki/complexit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smtClean="0">
                <a:solidFill>
                  <a:schemeClr val="tx1"/>
                </a:solidFill>
                <a:effectLst/>
                <a:latin typeface="+mn-lt"/>
                <a:ea typeface="+mn-ea"/>
                <a:cs typeface="+mn-cs"/>
              </a:rPr>
              <a:t>Multiscale</a:t>
            </a:r>
            <a:r>
              <a:rPr lang="en-US" sz="1200" b="1" i="0" kern="1200" dirty="0" smtClean="0">
                <a:solidFill>
                  <a:schemeClr val="tx1"/>
                </a:solidFill>
                <a:effectLst/>
                <a:latin typeface="+mn-lt"/>
                <a:ea typeface="+mn-ea"/>
                <a:cs typeface="+mn-cs"/>
              </a:rPr>
              <a:t> modeling</a:t>
            </a:r>
            <a:r>
              <a:rPr lang="en-US" sz="1200" b="0" i="0" kern="1200" dirty="0" smtClean="0">
                <a:solidFill>
                  <a:schemeClr val="tx1"/>
                </a:solidFill>
                <a:effectLst/>
                <a:latin typeface="+mn-lt"/>
                <a:ea typeface="+mn-ea"/>
                <a:cs typeface="+mn-cs"/>
              </a:rPr>
              <a:t> refers to a style of modeling in which multiple models at different scales are used simultaneously to describe a system. The different models usually focus on different scales of resolution. They sometimes originate from physical laws of different nature, for example, one from continuum mechanics and one from molecular </a:t>
            </a:r>
            <a:r>
              <a:rPr lang="en-US" sz="1200" b="0" i="0" u="none" strike="noStrike" kern="1200" dirty="0" smtClean="0">
                <a:solidFill>
                  <a:schemeClr val="tx1"/>
                </a:solidFill>
                <a:effectLst/>
                <a:latin typeface="+mn-lt"/>
                <a:ea typeface="+mn-ea"/>
                <a:cs typeface="+mn-cs"/>
                <a:hlinkClick r:id="rId3" tooltip="Dynamical Systems"/>
              </a:rPr>
              <a:t>dynamics</a:t>
            </a:r>
            <a:r>
              <a:rPr lang="en-US" sz="1200" b="0" i="0" kern="1200" dirty="0" smtClean="0">
                <a:solidFill>
                  <a:schemeClr val="tx1"/>
                </a:solidFill>
                <a:effectLst/>
                <a:latin typeface="+mn-lt"/>
                <a:ea typeface="+mn-ea"/>
                <a:cs typeface="+mn-cs"/>
              </a:rPr>
              <a:t>. In this case, one speaks of multi-physics modeling even though the terminology might not be fully accurate.</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Source: http://www.scholarpedia.org/article/Multiscale_modeling</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4</a:t>
            </a:fld>
            <a:endParaRPr lang="en-US" dirty="0"/>
          </a:p>
        </p:txBody>
      </p:sp>
    </p:spTree>
    <p:extLst>
      <p:ext uri="{BB962C8B-B14F-4D97-AF65-F5344CB8AC3E}">
        <p14:creationId xmlns:p14="http://schemas.microsoft.com/office/powerpoint/2010/main" val="288725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31</a:t>
            </a:fld>
            <a:endParaRPr lang="en-US" dirty="0"/>
          </a:p>
        </p:txBody>
      </p:sp>
    </p:spTree>
    <p:extLst>
      <p:ext uri="{BB962C8B-B14F-4D97-AF65-F5344CB8AC3E}">
        <p14:creationId xmlns:p14="http://schemas.microsoft.com/office/powerpoint/2010/main" val="3151391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34</a:t>
            </a:fld>
            <a:endParaRPr lang="en-US" dirty="0"/>
          </a:p>
        </p:txBody>
      </p:sp>
    </p:spTree>
    <p:extLst>
      <p:ext uri="{BB962C8B-B14F-4D97-AF65-F5344CB8AC3E}">
        <p14:creationId xmlns:p14="http://schemas.microsoft.com/office/powerpoint/2010/main" val="2084335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Offhand it might seem that </a:t>
            </a:r>
            <a:r>
              <a:rPr lang="en-US" dirty="0" err="1" smtClean="0"/>
              <a:t>kN</a:t>
            </a:r>
            <a:r>
              <a:rPr lang="en-US" dirty="0" smtClean="0"/>
              <a:t> numbers</a:t>
            </a:r>
            <a:r>
              <a:rPr lang="en-US" baseline="0" dirty="0" smtClean="0"/>
              <a:t> would describe it, but that ignores correlations induced by the network among </a:t>
            </a:r>
            <a:r>
              <a:rPr lang="en-US" baseline="0" dirty="0" err="1" smtClean="0"/>
              <a:t>ll</a:t>
            </a:r>
            <a:r>
              <a:rPr lang="en-US" baseline="0" dirty="0" smtClean="0"/>
              <a:t> the vertices.</a:t>
            </a:r>
            <a:endParaRPr lang="en-US" dirty="0"/>
          </a:p>
        </p:txBody>
      </p:sp>
      <p:sp>
        <p:nvSpPr>
          <p:cNvPr id="4" name="Slide Number Placeholder 3"/>
          <p:cNvSpPr>
            <a:spLocks noGrp="1"/>
          </p:cNvSpPr>
          <p:nvPr>
            <p:ph type="sldNum" sz="quarter" idx="10"/>
          </p:nvPr>
        </p:nvSpPr>
        <p:spPr/>
        <p:txBody>
          <a:bodyPr/>
          <a:lstStyle/>
          <a:p>
            <a:fld id="{80003C4B-C678-DD46-B1CE-4B5E72ED7815}" type="slidenum">
              <a:rPr lang="en-US" smtClean="0"/>
              <a:pPr/>
              <a:t>35</a:t>
            </a:fld>
            <a:endParaRPr lang="en-US"/>
          </a:p>
        </p:txBody>
      </p:sp>
    </p:spTree>
    <p:extLst>
      <p:ext uri="{BB962C8B-B14F-4D97-AF65-F5344CB8AC3E}">
        <p14:creationId xmlns:p14="http://schemas.microsoft.com/office/powerpoint/2010/main" val="4127745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7FB74B2-23A5-4C0C-B171-ED681F128C36}" type="slidenum">
              <a:rPr lang="en-US" smtClean="0">
                <a:latin typeface="Arial" charset="0"/>
              </a:rPr>
              <a:pPr/>
              <a:t>37</a:t>
            </a:fld>
            <a:endParaRPr lang="en-US" smtClean="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smtClean="0">
                <a:latin typeface="Arial" charset="0"/>
              </a:rPr>
              <a:t>The cell types which</a:t>
            </a:r>
            <a:r>
              <a:rPr lang="en-US" baseline="0" dirty="0" smtClean="0">
                <a:latin typeface="Arial" charset="0"/>
              </a:rPr>
              <a:t> participate on ENISI. We have about 100 of different phenotypes associated with the simulations which is not listed here.</a:t>
            </a:r>
          </a:p>
          <a:p>
            <a:pPr eaLnBrk="1" hangingPunct="1"/>
            <a:endParaRPr lang="en-US" baseline="0" dirty="0" smtClean="0">
              <a:latin typeface="Arial" charset="0"/>
            </a:endParaRPr>
          </a:p>
          <a:p>
            <a:pPr eaLnBrk="1" hangingPunct="1"/>
            <a:r>
              <a:rPr lang="en-US" baseline="0" dirty="0" smtClean="0">
                <a:latin typeface="Arial" charset="0"/>
              </a:rPr>
              <a:t>commensal – typical gut flora</a:t>
            </a:r>
          </a:p>
          <a:p>
            <a:pPr eaLnBrk="1" hangingPunct="1"/>
            <a:r>
              <a:rPr lang="en-US" baseline="0" dirty="0" err="1" smtClean="0">
                <a:latin typeface="Arial" charset="0"/>
              </a:rPr>
              <a:t>tolerogenic</a:t>
            </a:r>
            <a:r>
              <a:rPr lang="en-US" baseline="0" dirty="0" smtClean="0">
                <a:latin typeface="Arial" charset="0"/>
              </a:rPr>
              <a:t> – mediate immune response</a:t>
            </a:r>
          </a:p>
          <a:p>
            <a:pPr eaLnBrk="1" hangingPunct="1"/>
            <a:r>
              <a:rPr lang="en-US" baseline="0" dirty="0" smtClean="0">
                <a:latin typeface="Arial" charset="0"/>
              </a:rPr>
              <a:t>Dendritic cells – antigen response</a:t>
            </a:r>
          </a:p>
          <a:p>
            <a:pPr eaLnBrk="1" hangingPunct="1"/>
            <a:r>
              <a:rPr lang="en-US" baseline="0" dirty="0" smtClean="0">
                <a:latin typeface="Arial" charset="0"/>
              </a:rPr>
              <a:t>T Cells – type of white blood cell</a:t>
            </a:r>
          </a:p>
          <a:p>
            <a:pPr eaLnBrk="1" hangingPunct="1"/>
            <a:r>
              <a:rPr lang="en-US" dirty="0" smtClean="0">
                <a:latin typeface="Arial" charset="0"/>
              </a:rPr>
              <a:t>macrophages – engulf and destroy</a:t>
            </a:r>
            <a:r>
              <a:rPr lang="en-US" baseline="0" dirty="0" smtClean="0">
                <a:latin typeface="Arial" charset="0"/>
              </a:rPr>
              <a:t> pathogens</a:t>
            </a:r>
            <a:endParaRPr lang="en-US" dirty="0" smtClean="0">
              <a:latin typeface="Arial" charset="0"/>
            </a:endParaRPr>
          </a:p>
        </p:txBody>
      </p:sp>
    </p:spTree>
    <p:extLst>
      <p:ext uri="{BB962C8B-B14F-4D97-AF65-F5344CB8AC3E}">
        <p14:creationId xmlns:p14="http://schemas.microsoft.com/office/powerpoint/2010/main" val="2341672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not only represent the “naturally occurring” system, but also interventions.</a:t>
            </a:r>
            <a:endParaRPr lang="en-US" dirty="0"/>
          </a:p>
        </p:txBody>
      </p:sp>
      <p:sp>
        <p:nvSpPr>
          <p:cNvPr id="4" name="Slide Number Placeholder 3"/>
          <p:cNvSpPr>
            <a:spLocks noGrp="1"/>
          </p:cNvSpPr>
          <p:nvPr>
            <p:ph type="sldNum" sz="quarter" idx="10"/>
          </p:nvPr>
        </p:nvSpPr>
        <p:spPr/>
        <p:txBody>
          <a:bodyPr/>
          <a:lstStyle/>
          <a:p>
            <a:fld id="{80003C4B-C678-DD46-B1CE-4B5E72ED7815}" type="slidenum">
              <a:rPr lang="en-US" smtClean="0"/>
              <a:pPr/>
              <a:t>38</a:t>
            </a:fld>
            <a:endParaRPr lang="en-US"/>
          </a:p>
        </p:txBody>
      </p:sp>
    </p:spTree>
    <p:extLst>
      <p:ext uri="{BB962C8B-B14F-4D97-AF65-F5344CB8AC3E}">
        <p14:creationId xmlns:p14="http://schemas.microsoft.com/office/powerpoint/2010/main" val="3490988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can be specialized to include only the most relevant features for a particular disease</a:t>
            </a:r>
            <a:endParaRPr lang="en-US" dirty="0"/>
          </a:p>
        </p:txBody>
      </p:sp>
      <p:sp>
        <p:nvSpPr>
          <p:cNvPr id="4" name="Slide Number Placeholder 3"/>
          <p:cNvSpPr>
            <a:spLocks noGrp="1"/>
          </p:cNvSpPr>
          <p:nvPr>
            <p:ph type="sldNum" sz="quarter" idx="10"/>
          </p:nvPr>
        </p:nvSpPr>
        <p:spPr/>
        <p:txBody>
          <a:bodyPr/>
          <a:lstStyle/>
          <a:p>
            <a:fld id="{80003C4B-C678-DD46-B1CE-4B5E72ED7815}" type="slidenum">
              <a:rPr lang="en-US" smtClean="0"/>
              <a:pPr/>
              <a:t>39</a:t>
            </a:fld>
            <a:endParaRPr lang="en-US"/>
          </a:p>
        </p:txBody>
      </p:sp>
    </p:spTree>
    <p:extLst>
      <p:ext uri="{BB962C8B-B14F-4D97-AF65-F5344CB8AC3E}">
        <p14:creationId xmlns:p14="http://schemas.microsoft.com/office/powerpoint/2010/main" val="3784481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7FB74B2-23A5-4C0C-B171-ED681F128C36}" type="slidenum">
              <a:rPr lang="en-US" smtClean="0">
                <a:latin typeface="Arial" charset="0"/>
              </a:rPr>
              <a:pPr/>
              <a:t>40</a:t>
            </a:fld>
            <a:endParaRPr lang="en-US" smtClean="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smtClean="0">
                <a:latin typeface="Arial" charset="0"/>
              </a:rPr>
              <a:t>All the cells</a:t>
            </a:r>
            <a:r>
              <a:rPr lang="en-US" baseline="0" dirty="0" smtClean="0">
                <a:latin typeface="Arial" charset="0"/>
              </a:rPr>
              <a:t> occupy some location. Cells can move in a location randomly. We have simplified the gut with 4 major compartments: Lumen, Epithelial Cells, Lamina </a:t>
            </a:r>
            <a:r>
              <a:rPr lang="en-US" baseline="0" dirty="0" err="1" smtClean="0">
                <a:latin typeface="Arial" charset="0"/>
              </a:rPr>
              <a:t>Propria</a:t>
            </a:r>
            <a:r>
              <a:rPr lang="en-US" baseline="0" dirty="0" smtClean="0">
                <a:latin typeface="Arial" charset="0"/>
              </a:rPr>
              <a:t> and Gastric Lymph Node</a:t>
            </a:r>
          </a:p>
          <a:p>
            <a:pPr eaLnBrk="1" hangingPunct="1"/>
            <a:endParaRPr lang="en-US" baseline="0" dirty="0" smtClean="0">
              <a:latin typeface="Arial" charset="0"/>
            </a:endParaRPr>
          </a:p>
          <a:p>
            <a:pPr eaLnBrk="1" hangingPunct="1"/>
            <a:endParaRPr lang="en-US" baseline="0" dirty="0" smtClean="0">
              <a:latin typeface="Arial" charset="0"/>
            </a:endParaRPr>
          </a:p>
          <a:p>
            <a:pPr eaLnBrk="1" hangingPunct="1"/>
            <a:r>
              <a:rPr lang="en-US" baseline="0" dirty="0" smtClean="0">
                <a:latin typeface="Arial" charset="0"/>
              </a:rPr>
              <a:t>Lamina </a:t>
            </a:r>
            <a:r>
              <a:rPr lang="en-US" baseline="0" dirty="0" err="1" smtClean="0">
                <a:latin typeface="Arial" charset="0"/>
              </a:rPr>
              <a:t>propria</a:t>
            </a:r>
            <a:r>
              <a:rPr lang="en-US" baseline="0" dirty="0" smtClean="0">
                <a:latin typeface="Arial" charset="0"/>
              </a:rPr>
              <a:t>: this layer below the epithelial cells is highly vascularized. In the small intestine, nutrient absorption is accomplished by means of this tissue.</a:t>
            </a:r>
          </a:p>
          <a:p>
            <a:pPr eaLnBrk="1" hangingPunct="1"/>
            <a:r>
              <a:rPr lang="en-US" baseline="0" dirty="0" smtClean="0">
                <a:latin typeface="Arial" charset="0"/>
              </a:rPr>
              <a:t>Lymph Nodes – source of T Cells and other immune cells</a:t>
            </a:r>
            <a:endParaRPr lang="en-US" dirty="0"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cell also follows cellular automata. Generally the states of</a:t>
            </a:r>
            <a:r>
              <a:rPr lang="en-US" baseline="0" dirty="0" smtClean="0"/>
              <a:t> the automata are called phenotypes in biological literature. Note that not all states represents actual phenotypes, some are used for the modeling purposes with no direct representation but indirectly related.</a:t>
            </a:r>
          </a:p>
          <a:p>
            <a:endParaRPr lang="en-US" baseline="0" dirty="0" smtClean="0"/>
          </a:p>
          <a:p>
            <a:r>
              <a:rPr lang="en-US" baseline="0" dirty="0" smtClean="0"/>
              <a:t>State transitions represents differentiation, death, recruitment, migration etc. State transition may also be probabilistic, time dependent and contact dependent.</a:t>
            </a:r>
          </a:p>
          <a:p>
            <a:r>
              <a:rPr lang="en-US" dirty="0" smtClean="0"/>
              <a:t>a Macrophage can occupy one of the states: </a:t>
            </a:r>
            <a:r>
              <a:rPr lang="en-US" dirty="0" err="1" smtClean="0"/>
              <a:t>MASource</a:t>
            </a:r>
            <a:r>
              <a:rPr lang="en-US" dirty="0" smtClean="0"/>
              <a:t>, M0, M1, M2, M21, M12</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4B7374D-5C76-46D3-9E06-B32E3C92A295}" type="slidenum">
              <a:rPr lang="en-US" smtClean="0"/>
              <a:pPr>
                <a:defRPr/>
              </a:pPr>
              <a:t>41</a:t>
            </a:fld>
            <a:endParaRPr lang="en-US"/>
          </a:p>
        </p:txBody>
      </p:sp>
    </p:spTree>
    <p:extLst>
      <p:ext uri="{BB962C8B-B14F-4D97-AF65-F5344CB8AC3E}">
        <p14:creationId xmlns:p14="http://schemas.microsoft.com/office/powerpoint/2010/main" val="3822877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cell also follows cellular automata. Generally the states of</a:t>
            </a:r>
            <a:r>
              <a:rPr lang="en-US" baseline="0" dirty="0" smtClean="0"/>
              <a:t> the automata are called phenotypes in biological literature. Note that not all states represents actual phenotypes, some are used for the modeling purposes with no direct representation but indirectly related.</a:t>
            </a:r>
          </a:p>
          <a:p>
            <a:endParaRPr lang="en-US" baseline="0" dirty="0" smtClean="0"/>
          </a:p>
          <a:p>
            <a:r>
              <a:rPr lang="en-US" baseline="0" dirty="0" smtClean="0"/>
              <a:t>State transitions represents differentiation, death, recruitment, migration etc. State transition may also be probabilistic, time dependent and contact dependent.</a:t>
            </a:r>
          </a:p>
          <a:p>
            <a:r>
              <a:rPr lang="en-US" dirty="0" smtClean="0"/>
              <a:t>a Macrophage can occupy one of the states: </a:t>
            </a:r>
            <a:r>
              <a:rPr lang="en-US" dirty="0" err="1" smtClean="0"/>
              <a:t>MASource</a:t>
            </a:r>
            <a:r>
              <a:rPr lang="en-US" dirty="0" smtClean="0"/>
              <a:t>, M0, M1, M2, M21, M12</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4B7374D-5C76-46D3-9E06-B32E3C92A295}" type="slidenum">
              <a:rPr lang="en-US" smtClean="0"/>
              <a:pPr>
                <a:defRPr/>
              </a:pPr>
              <a:t>42</a:t>
            </a:fld>
            <a:endParaRPr lang="en-US"/>
          </a:p>
        </p:txBody>
      </p:sp>
    </p:spTree>
    <p:extLst>
      <p:ext uri="{BB962C8B-B14F-4D97-AF65-F5344CB8AC3E}">
        <p14:creationId xmlns:p14="http://schemas.microsoft.com/office/powerpoint/2010/main" val="3822877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43</a:t>
            </a:fld>
            <a:endParaRPr lang="en-US" dirty="0"/>
          </a:p>
        </p:txBody>
      </p:sp>
    </p:spTree>
    <p:extLst>
      <p:ext uri="{BB962C8B-B14F-4D97-AF65-F5344CB8AC3E}">
        <p14:creationId xmlns:p14="http://schemas.microsoft.com/office/powerpoint/2010/main" val="408218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Biological organization</a:t>
            </a:r>
            <a:r>
              <a:rPr lang="en-US" sz="1200" b="0" i="0" kern="1200" dirty="0" smtClean="0">
                <a:solidFill>
                  <a:schemeClr val="tx1"/>
                </a:solidFill>
                <a:effectLst/>
                <a:latin typeface="+mn-lt"/>
                <a:ea typeface="+mn-ea"/>
                <a:cs typeface="+mn-cs"/>
              </a:rPr>
              <a:t>, or the </a:t>
            </a:r>
            <a:r>
              <a:rPr lang="en-US" sz="1200" b="1" i="0" kern="1200" dirty="0" smtClean="0">
                <a:solidFill>
                  <a:schemeClr val="tx1"/>
                </a:solidFill>
                <a:effectLst/>
                <a:latin typeface="+mn-lt"/>
                <a:ea typeface="+mn-ea"/>
                <a:cs typeface="+mn-cs"/>
              </a:rPr>
              <a:t>hierarchy of life</a:t>
            </a:r>
            <a:r>
              <a:rPr lang="en-US" sz="1200" b="0" i="0" kern="1200" dirty="0" smtClean="0">
                <a:solidFill>
                  <a:schemeClr val="tx1"/>
                </a:solidFill>
                <a:effectLst/>
                <a:latin typeface="+mn-lt"/>
                <a:ea typeface="+mn-ea"/>
                <a:cs typeface="+mn-cs"/>
              </a:rPr>
              <a:t>, is the </a:t>
            </a:r>
            <a:r>
              <a:rPr lang="en-US" sz="1200" b="0" i="0" u="none" strike="noStrike" kern="1200" dirty="0" smtClean="0">
                <a:solidFill>
                  <a:schemeClr val="tx1"/>
                </a:solidFill>
                <a:effectLst/>
                <a:latin typeface="+mn-lt"/>
                <a:ea typeface="+mn-ea"/>
                <a:cs typeface="+mn-cs"/>
                <a:hlinkClick r:id="rId3" tooltip="Hierarchy"/>
              </a:rPr>
              <a:t>hierarchy</a:t>
            </a:r>
            <a:r>
              <a:rPr lang="en-US" sz="1200" b="0" i="0" kern="1200" dirty="0" smtClean="0">
                <a:solidFill>
                  <a:schemeClr val="tx1"/>
                </a:solidFill>
                <a:effectLst/>
                <a:latin typeface="+mn-lt"/>
                <a:ea typeface="+mn-ea"/>
                <a:cs typeface="+mn-cs"/>
              </a:rPr>
              <a:t> of </a:t>
            </a:r>
            <a:r>
              <a:rPr lang="en-US" sz="1200" b="0" i="0" u="none" strike="noStrike" kern="1200" dirty="0" smtClean="0">
                <a:solidFill>
                  <a:schemeClr val="tx1"/>
                </a:solidFill>
                <a:effectLst/>
                <a:latin typeface="+mn-lt"/>
                <a:ea typeface="+mn-ea"/>
                <a:cs typeface="+mn-cs"/>
                <a:hlinkClick r:id="rId4" tooltip="Complex systems"/>
              </a:rPr>
              <a:t>complex</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Biology"/>
              </a:rPr>
              <a:t>biological</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6" tooltip="Structures"/>
              </a:rPr>
              <a:t>structures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7" tooltip="Systems"/>
              </a:rPr>
              <a:t>systems</a:t>
            </a:r>
            <a:r>
              <a:rPr lang="en-US" sz="1200" b="0" i="0" kern="1200" dirty="0" smtClean="0">
                <a:solidFill>
                  <a:schemeClr val="tx1"/>
                </a:solidFill>
                <a:effectLst/>
                <a:latin typeface="+mn-lt"/>
                <a:ea typeface="+mn-ea"/>
                <a:cs typeface="+mn-cs"/>
              </a:rPr>
              <a:t> that define </a:t>
            </a:r>
            <a:r>
              <a:rPr lang="en-US" sz="1200" b="0" i="0" u="none" strike="noStrike" kern="1200" dirty="0" smtClean="0">
                <a:solidFill>
                  <a:schemeClr val="tx1"/>
                </a:solidFill>
                <a:effectLst/>
                <a:latin typeface="+mn-lt"/>
                <a:ea typeface="+mn-ea"/>
                <a:cs typeface="+mn-cs"/>
              </a:rPr>
              <a:t>life using</a:t>
            </a:r>
            <a:r>
              <a:rPr lang="en-US" sz="1200" b="0" i="0" kern="1200" dirty="0" smtClean="0">
                <a:solidFill>
                  <a:schemeClr val="tx1"/>
                </a:solidFill>
                <a:effectLst/>
                <a:latin typeface="+mn-lt"/>
                <a:ea typeface="+mn-ea"/>
                <a:cs typeface="+mn-cs"/>
              </a:rPr>
              <a:t> a </a:t>
            </a:r>
            <a:r>
              <a:rPr lang="en-US" sz="1200" b="0" i="0" u="none" strike="noStrike" kern="1200" dirty="0" err="1" smtClean="0">
                <a:solidFill>
                  <a:schemeClr val="tx1"/>
                </a:solidFill>
                <a:effectLst/>
                <a:latin typeface="+mn-lt"/>
                <a:ea typeface="+mn-ea"/>
                <a:cs typeface="+mn-cs"/>
                <a:hlinkClick r:id="rId8" tooltip="Reductionistic"/>
              </a:rPr>
              <a:t>reductionistic</a:t>
            </a:r>
            <a:r>
              <a:rPr lang="en-US" sz="1200" b="0" i="0" kern="1200" dirty="0" smtClean="0">
                <a:solidFill>
                  <a:schemeClr val="tx1"/>
                </a:solidFill>
                <a:effectLst/>
                <a:latin typeface="+mn-lt"/>
                <a:ea typeface="+mn-ea"/>
                <a:cs typeface="+mn-cs"/>
              </a:rPr>
              <a:t> approach.</a:t>
            </a:r>
            <a:r>
              <a:rPr lang="en-US" sz="1200" b="0" i="0" kern="1200" baseline="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Each level in the hierarchy represents an increase in organizational </a:t>
            </a:r>
            <a:r>
              <a:rPr lang="en-US" sz="1200" b="0" i="0" u="none" strike="noStrike" kern="1200" dirty="0" smtClean="0">
                <a:solidFill>
                  <a:schemeClr val="tx1"/>
                </a:solidFill>
                <a:effectLst/>
                <a:latin typeface="+mn-lt"/>
                <a:ea typeface="+mn-ea"/>
                <a:cs typeface="+mn-cs"/>
                <a:hlinkClick r:id="rId9" tooltip="wikt:complexity"/>
              </a:rPr>
              <a:t>complexity</a:t>
            </a:r>
            <a:r>
              <a:rPr lang="en-US" sz="1200" b="0" i="0" kern="1200" dirty="0" smtClean="0">
                <a:solidFill>
                  <a:schemeClr val="tx1"/>
                </a:solidFill>
                <a:effectLst/>
                <a:latin typeface="+mn-lt"/>
                <a:ea typeface="+mn-ea"/>
                <a:cs typeface="+mn-cs"/>
              </a:rPr>
              <a:t>, with each "object" being primarily composed of the previous level's basic unit. The basic principle behind the organization is the concept of </a:t>
            </a:r>
            <a:r>
              <a:rPr lang="en-US" sz="1200" b="0" i="1" u="none" strike="noStrike" kern="1200" dirty="0" smtClean="0">
                <a:solidFill>
                  <a:schemeClr val="tx1"/>
                </a:solidFill>
                <a:effectLst/>
                <a:latin typeface="+mn-lt"/>
                <a:ea typeface="+mn-ea"/>
                <a:cs typeface="+mn-cs"/>
                <a:hlinkClick r:id="rId10" tooltip="Emergence"/>
              </a:rPr>
              <a:t>emergence</a:t>
            </a:r>
            <a:r>
              <a:rPr lang="en-US" sz="1200" b="0" i="0" kern="1200" dirty="0" smtClean="0">
                <a:solidFill>
                  <a:schemeClr val="tx1"/>
                </a:solidFill>
                <a:effectLst/>
                <a:latin typeface="+mn-lt"/>
                <a:ea typeface="+mn-ea"/>
                <a:cs typeface="+mn-cs"/>
              </a:rPr>
              <a:t>—the properties and functions found at a hierarchical level are not present and irrelevant at the lower levels.</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6</a:t>
            </a:fld>
            <a:endParaRPr lang="en-US" dirty="0"/>
          </a:p>
        </p:txBody>
      </p:sp>
    </p:spTree>
    <p:extLst>
      <p:ext uri="{BB962C8B-B14F-4D97-AF65-F5344CB8AC3E}">
        <p14:creationId xmlns:p14="http://schemas.microsoft.com/office/powerpoint/2010/main" val="2627162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9D85F41-DFB8-4E3E-8487-3B4354288136}" type="slidenum">
              <a:rPr lang="en-US" smtClean="0">
                <a:latin typeface="Arial" charset="0"/>
              </a:rPr>
              <a:pPr/>
              <a:t>45</a:t>
            </a:fld>
            <a:endParaRPr lang="en-US" smtClean="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latin typeface="Arial" charset="0"/>
              </a:rPr>
              <a:t>What is the experiment all about. We find</a:t>
            </a:r>
            <a:r>
              <a:rPr lang="en-US" baseline="0" dirty="0" smtClean="0">
                <a:latin typeface="Arial" charset="0"/>
              </a:rPr>
              <a:t> a clinical problem of H. pylori mediated pathogenicity. In 15% of the cases of this infection we observe chronic epithelial cell damage. We want to find out what is causing this.</a:t>
            </a:r>
          </a:p>
          <a:p>
            <a:pPr eaLnBrk="1" hangingPunct="1"/>
            <a:endParaRPr lang="en-US" baseline="0" dirty="0" smtClean="0">
              <a:latin typeface="Arial" charset="0"/>
            </a:endParaRPr>
          </a:p>
          <a:p>
            <a:pPr eaLnBrk="1" hangingPunct="1"/>
            <a:r>
              <a:rPr lang="en-US" baseline="0" dirty="0" smtClean="0">
                <a:latin typeface="Arial" charset="0"/>
              </a:rPr>
              <a:t>For the experiment our in-</a:t>
            </a:r>
            <a:r>
              <a:rPr lang="en-US" baseline="0" dirty="0" err="1" smtClean="0">
                <a:latin typeface="Arial" charset="0"/>
              </a:rPr>
              <a:t>silico</a:t>
            </a:r>
            <a:r>
              <a:rPr lang="en-US" baseline="0" dirty="0" smtClean="0">
                <a:latin typeface="Arial" charset="0"/>
              </a:rPr>
              <a:t> gut represents about 1% of murine gastric mucosa. We infect it with H. pylori and observe the cell population dynamics.</a:t>
            </a:r>
            <a:endParaRPr lang="en-US" dirty="0"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9D85F41-DFB8-4E3E-8487-3B4354288136}" type="slidenum">
              <a:rPr lang="en-US" smtClean="0">
                <a:latin typeface="Arial" charset="0"/>
              </a:rPr>
              <a:pPr/>
              <a:t>46</a:t>
            </a:fld>
            <a:endParaRPr lang="en-US" smtClean="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latin typeface="Arial" charset="0"/>
              </a:rPr>
              <a:t>During</a:t>
            </a:r>
            <a:r>
              <a:rPr lang="en-US" baseline="0" dirty="0" smtClean="0">
                <a:latin typeface="Arial" charset="0"/>
              </a:rPr>
              <a:t> the first phase of inflammation all the H. pylori are becoming dead or eliminated but still we get cell damage for 15% of the cases of H. pylori infection. Using the model, we have successfully found the feedback loop. We can use this knowledge for the treatment the cases.</a:t>
            </a:r>
            <a:endParaRPr lang="en-US" dirty="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49</a:t>
            </a:fld>
            <a:endParaRPr lang="en-US" dirty="0"/>
          </a:p>
        </p:txBody>
      </p:sp>
    </p:spTree>
    <p:extLst>
      <p:ext uri="{BB962C8B-B14F-4D97-AF65-F5344CB8AC3E}">
        <p14:creationId xmlns:p14="http://schemas.microsoft.com/office/powerpoint/2010/main" val="1611453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In contrast to ENISI V1: Schematic representation of the cytokines and transcription factors controlling CD4+ T cell differentiation are represented by intracellular model</a:t>
            </a:r>
            <a:r>
              <a:rPr lang="en-US" sz="1200" b="0" i="0" kern="1200" dirty="0" smtClean="0">
                <a:solidFill>
                  <a:schemeClr val="tx1"/>
                </a:solidFill>
                <a:effectLst/>
                <a:latin typeface="+mn-lt"/>
                <a:ea typeface="+mn-ea"/>
                <a:cs typeface="+mn-cs"/>
              </a:rPr>
              <a:t>. Our CD4+ T cell differentiation model is firmly grounded on experimental observations and reproduces four CD4+ T cell phenotypes upon external stimulation with appropriate cytokine combinations, as well as representing the crosstalk between phenotypes, exhibiting inhibitory trends.</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52</a:t>
            </a:fld>
            <a:endParaRPr lang="en-US" dirty="0"/>
          </a:p>
        </p:txBody>
      </p:sp>
    </p:spTree>
    <p:extLst>
      <p:ext uri="{BB962C8B-B14F-4D97-AF65-F5344CB8AC3E}">
        <p14:creationId xmlns:p14="http://schemas.microsoft.com/office/powerpoint/2010/main" val="2830404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7FB74B2-23A5-4C0C-B171-ED681F128C36}" type="slidenum">
              <a:rPr lang="en-US" smtClean="0">
                <a:latin typeface="Arial" charset="0"/>
              </a:rPr>
              <a:pPr/>
              <a:t>53</a:t>
            </a:fld>
            <a:endParaRPr lang="en-US" smtClean="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smtClean="0">
                <a:latin typeface="Arial" charset="0"/>
              </a:rPr>
              <a:t>All the cells</a:t>
            </a:r>
            <a:r>
              <a:rPr lang="en-US" baseline="0" dirty="0" smtClean="0">
                <a:latin typeface="Arial" charset="0"/>
              </a:rPr>
              <a:t> are located in the GI tract and are grouped into 4 tissue sites. We have simplified the gut with 4 major compartments: </a:t>
            </a:r>
            <a:r>
              <a:rPr lang="en-US" b="1" baseline="0" dirty="0" smtClean="0">
                <a:latin typeface="Arial" charset="0"/>
              </a:rPr>
              <a:t>Lumen</a:t>
            </a:r>
            <a:r>
              <a:rPr lang="en-US" baseline="0" dirty="0" smtClean="0">
                <a:latin typeface="Arial" charset="0"/>
              </a:rPr>
              <a:t>, </a:t>
            </a:r>
            <a:r>
              <a:rPr lang="en-US" b="1" baseline="0" dirty="0" smtClean="0">
                <a:latin typeface="Arial" charset="0"/>
              </a:rPr>
              <a:t>Epithelial Cells</a:t>
            </a:r>
            <a:r>
              <a:rPr lang="en-US" baseline="0" dirty="0" smtClean="0">
                <a:latin typeface="Arial" charset="0"/>
              </a:rPr>
              <a:t>, </a:t>
            </a:r>
            <a:r>
              <a:rPr lang="en-US" b="1" baseline="0" dirty="0" smtClean="0">
                <a:latin typeface="Arial" charset="0"/>
              </a:rPr>
              <a:t>Lamina </a:t>
            </a:r>
            <a:r>
              <a:rPr lang="en-US" b="1" baseline="0" dirty="0" err="1" smtClean="0">
                <a:latin typeface="Arial" charset="0"/>
              </a:rPr>
              <a:t>Propria</a:t>
            </a:r>
            <a:r>
              <a:rPr lang="en-US" baseline="0" dirty="0" smtClean="0">
                <a:latin typeface="Arial" charset="0"/>
              </a:rPr>
              <a:t> and </a:t>
            </a:r>
            <a:r>
              <a:rPr lang="en-US" b="1" baseline="0" dirty="0" smtClean="0">
                <a:latin typeface="Arial" charset="0"/>
              </a:rPr>
              <a:t>Gastric Lymph Node</a:t>
            </a:r>
          </a:p>
          <a:p>
            <a:pPr eaLnBrk="1" hangingPunct="1"/>
            <a:endParaRPr lang="en-US" baseline="0" dirty="0" smtClean="0">
              <a:latin typeface="Arial" charset="0"/>
            </a:endParaRPr>
          </a:p>
          <a:p>
            <a:pPr eaLnBrk="1" hangingPunct="1"/>
            <a:r>
              <a:rPr lang="en-US" b="1" baseline="0" dirty="0" smtClean="0">
                <a:latin typeface="Arial" charset="0"/>
              </a:rPr>
              <a:t>Lamina </a:t>
            </a:r>
            <a:r>
              <a:rPr lang="en-US" b="1" baseline="0" dirty="0" err="1" smtClean="0">
                <a:latin typeface="Arial" charset="0"/>
              </a:rPr>
              <a:t>propria</a:t>
            </a:r>
            <a:r>
              <a:rPr lang="en-US" baseline="0" dirty="0" smtClean="0">
                <a:latin typeface="Arial" charset="0"/>
              </a:rPr>
              <a:t>: this layer below the epithelial cells is highly vascularized. In the small intestine, nutrient absorption is accomplished by means of this tissue.</a:t>
            </a:r>
          </a:p>
          <a:p>
            <a:pPr eaLnBrk="1" hangingPunct="1"/>
            <a:r>
              <a:rPr lang="en-US" baseline="0" dirty="0" smtClean="0">
                <a:latin typeface="Arial" charset="0"/>
              </a:rPr>
              <a:t>Lymph Nodes – source of T Cells and other immune cells</a:t>
            </a:r>
            <a:endParaRPr lang="en-US" dirty="0" smtClean="0">
              <a:latin typeface="Arial" charset="0"/>
            </a:endParaRPr>
          </a:p>
        </p:txBody>
      </p:sp>
    </p:spTree>
    <p:extLst>
      <p:ext uri="{BB962C8B-B14F-4D97-AF65-F5344CB8AC3E}">
        <p14:creationId xmlns:p14="http://schemas.microsoft.com/office/powerpoint/2010/main" val="3606618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key step towards predictive MSM is to appropriately characterize linkages between intracellular, cellular and tissue models. Cytokine inputs of the intracellular model depend on the cytokine diffusion process at the tissue level, and tissue architecture depends on the cytokine production/degradation </a:t>
            </a:r>
            <a:r>
              <a:rPr lang="en-US" sz="1200" kern="1200" dirty="0" err="1" smtClean="0">
                <a:solidFill>
                  <a:schemeClr val="tx1"/>
                </a:solidFill>
                <a:effectLst/>
                <a:latin typeface="+mn-lt"/>
                <a:ea typeface="+mn-ea"/>
                <a:cs typeface="+mn-cs"/>
              </a:rPr>
              <a:t>intracellularly</a:t>
            </a:r>
            <a:r>
              <a:rPr lang="en-US" sz="1200" kern="1200" dirty="0" smtClean="0">
                <a:solidFill>
                  <a:schemeClr val="tx1"/>
                </a:solidFill>
                <a:effectLst/>
                <a:latin typeface="+mn-lt"/>
                <a:ea typeface="+mn-ea"/>
                <a:cs typeface="+mn-cs"/>
              </a:rPr>
              <a:t>. Cellular and intracellular models are interdependent with regard to phenotypic changes and cell-cell interactions. Due to distinct spatiotemporal properties and performance requirements of different scales, we will calibrate the individual model components before assembly and again following </a:t>
            </a:r>
            <a:r>
              <a:rPr lang="en-US" sz="1200" kern="1200" dirty="0" err="1" smtClean="0">
                <a:solidFill>
                  <a:schemeClr val="tx1"/>
                </a:solidFill>
                <a:effectLst/>
                <a:latin typeface="+mn-lt"/>
                <a:ea typeface="+mn-ea"/>
                <a:cs typeface="+mn-cs"/>
              </a:rPr>
              <a:t>multiscale</a:t>
            </a:r>
            <a:r>
              <a:rPr lang="en-US" sz="1200" kern="1200" dirty="0" smtClean="0">
                <a:solidFill>
                  <a:schemeClr val="tx1"/>
                </a:solidFill>
                <a:effectLst/>
                <a:latin typeface="+mn-lt"/>
                <a:ea typeface="+mn-ea"/>
                <a:cs typeface="+mn-cs"/>
              </a:rPr>
              <a:t> linkage. Sensitivity analysis algorithms will play an important role in the calibration process.</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54</a:t>
            </a:fld>
            <a:endParaRPr lang="en-US" dirty="0"/>
          </a:p>
        </p:txBody>
      </p:sp>
    </p:spTree>
    <p:extLst>
      <p:ext uri="{BB962C8B-B14F-4D97-AF65-F5344CB8AC3E}">
        <p14:creationId xmlns:p14="http://schemas.microsoft.com/office/powerpoint/2010/main" val="1549956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showing visualization</a:t>
            </a:r>
            <a:r>
              <a:rPr lang="en-US" baseline="0" dirty="0" smtClean="0"/>
              <a:t> tools generated from the simplified version of multi-scale model. It can show lesion formation and chemokine dependent movement.</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55</a:t>
            </a:fld>
            <a:endParaRPr lang="en-US" dirty="0"/>
          </a:p>
        </p:txBody>
      </p:sp>
    </p:spTree>
    <p:extLst>
      <p:ext uri="{BB962C8B-B14F-4D97-AF65-F5344CB8AC3E}">
        <p14:creationId xmlns:p14="http://schemas.microsoft.com/office/powerpoint/2010/main" val="1197650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Sensitivity analysis of Agent</a:t>
            </a:r>
            <a:r>
              <a:rPr lang="en-US" baseline="0" dirty="0" smtClean="0"/>
              <a:t> Based System is crucial to determine the factors which control the system. </a:t>
            </a:r>
          </a:p>
        </p:txBody>
      </p:sp>
      <p:sp>
        <p:nvSpPr>
          <p:cNvPr id="4" name="Slide Number Placeholder 3"/>
          <p:cNvSpPr>
            <a:spLocks noGrp="1"/>
          </p:cNvSpPr>
          <p:nvPr>
            <p:ph type="sldNum" sz="quarter" idx="10"/>
          </p:nvPr>
        </p:nvSpPr>
        <p:spPr/>
        <p:txBody>
          <a:bodyPr/>
          <a:lstStyle/>
          <a:p>
            <a:fld id="{CA8CC8DA-F8F5-784D-8A4D-207B93439187}" type="slidenum">
              <a:rPr lang="en-US" smtClean="0"/>
              <a:pPr/>
              <a:t>59</a:t>
            </a:fld>
            <a:endParaRPr lang="en-US" dirty="0"/>
          </a:p>
        </p:txBody>
      </p:sp>
    </p:spTree>
    <p:extLst>
      <p:ext uri="{BB962C8B-B14F-4D97-AF65-F5344CB8AC3E}">
        <p14:creationId xmlns:p14="http://schemas.microsoft.com/office/powerpoint/2010/main" val="3316002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ENISI has a complex set of rules which has over 100 phenotypes and differentiation rules. We also have about 25 modeling parameters for this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60</a:t>
            </a:fld>
            <a:endParaRPr lang="en-US" dirty="0"/>
          </a:p>
        </p:txBody>
      </p:sp>
    </p:spTree>
    <p:extLst>
      <p:ext uri="{BB962C8B-B14F-4D97-AF65-F5344CB8AC3E}">
        <p14:creationId xmlns:p14="http://schemas.microsoft.com/office/powerpoint/2010/main" val="2455132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a:t>
            </a:r>
            <a:r>
              <a:rPr lang="en-US" baseline="0" dirty="0" smtClean="0"/>
              <a:t> is a causal network showing the influence of a modeling parameter on the cell phenotypes. This network is generated from the H. pylori ENISI model. Due to clarity, only the portion related to Lamina </a:t>
            </a:r>
            <a:r>
              <a:rPr lang="en-US" baseline="0" dirty="0" err="1" smtClean="0"/>
              <a:t>Propria</a:t>
            </a:r>
            <a:r>
              <a:rPr lang="en-US" baseline="0" dirty="0" smtClean="0"/>
              <a:t> is shown here.</a:t>
            </a:r>
          </a:p>
          <a:p>
            <a:endParaRPr lang="en-US" baseline="0" dirty="0" smtClean="0"/>
          </a:p>
          <a:p>
            <a:r>
              <a:rPr lang="en-US" baseline="0" dirty="0" smtClean="0"/>
              <a:t>In this diagram, blue ovals represents cell phenotype. </a:t>
            </a:r>
            <a:endParaRPr lang="en-US" dirty="0" smtClean="0"/>
          </a:p>
          <a:p>
            <a:endParaRPr lang="en-US" baseline="0" dirty="0" smtClean="0"/>
          </a:p>
          <a:p>
            <a:r>
              <a:rPr lang="en-US" baseline="0" dirty="0" smtClean="0"/>
              <a:t>Solid directional lines indicates the probable differentiation into another cell phenotype. Dashed directional lines indicates phenotype contact dependency. For example, </a:t>
            </a:r>
            <a:r>
              <a:rPr lang="en-US" baseline="0" dirty="0" err="1" smtClean="0"/>
              <a:t>pEC</a:t>
            </a:r>
            <a:r>
              <a:rPr lang="en-US" baseline="0" dirty="0" smtClean="0"/>
              <a:t> (pro epithelial cells) must be present for the resting T cells to differentiate (because </a:t>
            </a:r>
            <a:r>
              <a:rPr lang="en-US" baseline="0" dirty="0" err="1" smtClean="0"/>
              <a:t>pEC</a:t>
            </a:r>
            <a:r>
              <a:rPr lang="en-US" baseline="0" dirty="0" smtClean="0"/>
              <a:t> secretes some cytokines which drives </a:t>
            </a:r>
            <a:r>
              <a:rPr lang="en-US" baseline="0" dirty="0" err="1" smtClean="0"/>
              <a:t>restingT</a:t>
            </a:r>
            <a:r>
              <a:rPr lang="en-US" baseline="0" dirty="0" smtClean="0"/>
              <a:t> cells into other phenotypes).</a:t>
            </a:r>
          </a:p>
          <a:p>
            <a:endParaRPr lang="en-US" baseline="0" dirty="0" smtClean="0"/>
          </a:p>
          <a:p>
            <a:r>
              <a:rPr lang="en-US" baseline="0" dirty="0" smtClean="0"/>
              <a:t>The green boxes on the directional arrows indicates which factor favors the differentiation. The Red box lists the factors which inhibits the differentiation.</a:t>
            </a:r>
          </a:p>
          <a:p>
            <a:endParaRPr lang="en-US" baseline="0" dirty="0" smtClean="0"/>
          </a:p>
          <a:p>
            <a:r>
              <a:rPr lang="en-US" baseline="0" dirty="0" smtClean="0"/>
              <a:t>It should also be noted that, each phenotype has a cell count. The cell count also plays important role in the behavior of the system. For example, a large change on parameter value for a small cell count might have little effect. But a small change in parameter value for large cell counts will affect the system more.</a:t>
            </a:r>
          </a:p>
          <a:p>
            <a:endParaRPr lang="en-US" baseline="0" dirty="0" smtClean="0"/>
          </a:p>
          <a:p>
            <a:r>
              <a:rPr lang="en-US" baseline="0" dirty="0" smtClean="0"/>
              <a:t>One way to visualize the effect of a parameter is to start from the phenotype which has direct effect from the parameter and traverse the network to get the weighted visit. The more the weighted visit, the more we can expect the parameter to have impact.</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61</a:t>
            </a:fld>
            <a:endParaRPr lang="en-US" dirty="0"/>
          </a:p>
        </p:txBody>
      </p:sp>
    </p:spTree>
    <p:extLst>
      <p:ext uri="{BB962C8B-B14F-4D97-AF65-F5344CB8AC3E}">
        <p14:creationId xmlns:p14="http://schemas.microsoft.com/office/powerpoint/2010/main" val="397621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diagrammatic representation of different biological scales and their associated modeling techniques and experimental approaches. Abbreviations: ODE: ordinary differential equation; PDE: partial differential equation; IP: </a:t>
            </a:r>
            <a:r>
              <a:rPr lang="en-US" sz="1200" b="0" i="0" u="none" strike="noStrike" kern="1200" baseline="0" dirty="0" err="1" smtClean="0">
                <a:solidFill>
                  <a:schemeClr val="tx1"/>
                </a:solidFill>
                <a:latin typeface="+mn-lt"/>
                <a:ea typeface="+mn-ea"/>
                <a:cs typeface="+mn-cs"/>
              </a:rPr>
              <a:t>immuno</a:t>
            </a:r>
            <a:r>
              <a:rPr lang="en-US" sz="1200" b="0" i="0" u="none" strike="noStrike" kern="1200" baseline="0" dirty="0" smtClean="0">
                <a:solidFill>
                  <a:schemeClr val="tx1"/>
                </a:solidFill>
                <a:latin typeface="+mn-lt"/>
                <a:ea typeface="+mn-ea"/>
                <a:cs typeface="+mn-cs"/>
              </a:rPr>
              <a:t>-precipitation; SPR: surface </a:t>
            </a:r>
            <a:r>
              <a:rPr lang="en-US" sz="1200" b="0" i="0" u="none" strike="noStrike" kern="1200" baseline="0" dirty="0" err="1" smtClean="0">
                <a:solidFill>
                  <a:schemeClr val="tx1"/>
                </a:solidFill>
                <a:latin typeface="+mn-lt"/>
                <a:ea typeface="+mn-ea"/>
                <a:cs typeface="+mn-cs"/>
              </a:rPr>
              <a:t>plasmon</a:t>
            </a:r>
            <a:r>
              <a:rPr lang="en-US" sz="1200" b="0" i="0" u="none" strike="noStrike" kern="1200" baseline="0" dirty="0" smtClean="0">
                <a:solidFill>
                  <a:schemeClr val="tx1"/>
                </a:solidFill>
                <a:latin typeface="+mn-lt"/>
                <a:ea typeface="+mn-ea"/>
                <a:cs typeface="+mn-cs"/>
              </a:rPr>
              <a:t> resonance; Y2H: yeast two-hybrid.</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7</a:t>
            </a:fld>
            <a:endParaRPr lang="en-US" dirty="0"/>
          </a:p>
        </p:txBody>
      </p:sp>
    </p:spTree>
    <p:extLst>
      <p:ext uri="{BB962C8B-B14F-4D97-AF65-F5344CB8AC3E}">
        <p14:creationId xmlns:p14="http://schemas.microsoft.com/office/powerpoint/2010/main" val="484641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a system with 2 parameters,</a:t>
            </a:r>
            <a:r>
              <a:rPr lang="en-US" baseline="0" dirty="0" smtClean="0"/>
              <a:t> where each parameter can take one of 4 values. To test the system against all possible combinations, it would take 4*4=16 unique experiments.</a:t>
            </a:r>
          </a:p>
          <a:p>
            <a:endParaRPr lang="en-US" baseline="0" dirty="0" smtClean="0"/>
          </a:p>
          <a:p>
            <a:r>
              <a:rPr lang="en-US" baseline="0" dirty="0" smtClean="0"/>
              <a:t>In ENISI parameter values are discrete. Moreover there are 25 parameters. If we want to test every combination, it would take 4^25 such combinations, which is not practical to experiment.</a:t>
            </a:r>
          </a:p>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62</a:t>
            </a:fld>
            <a:endParaRPr lang="en-US" dirty="0"/>
          </a:p>
        </p:txBody>
      </p:sp>
    </p:spTree>
    <p:extLst>
      <p:ext uri="{BB962C8B-B14F-4D97-AF65-F5344CB8AC3E}">
        <p14:creationId xmlns:p14="http://schemas.microsoft.com/office/powerpoint/2010/main" val="3118978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want to use a limited set of experiments which covers the 4^25 combinations uniformly. This is called sparse design.</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We choose 128 runs as it is feasible to run experiments within acceptable time frame. It has the following additional property: </a:t>
            </a:r>
            <a:r>
              <a:rPr lang="en-US" sz="2400" i="1" dirty="0" smtClean="0"/>
              <a:t>for any two factor combination, it remains a full factorial (4 x 4) design with 8 replicates for each level combination</a:t>
            </a:r>
          </a:p>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63</a:t>
            </a:fld>
            <a:endParaRPr lang="en-US"/>
          </a:p>
        </p:txBody>
      </p:sp>
    </p:spTree>
    <p:extLst>
      <p:ext uri="{BB962C8B-B14F-4D97-AF65-F5344CB8AC3E}">
        <p14:creationId xmlns:p14="http://schemas.microsoft.com/office/powerpoint/2010/main" val="779236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ENISI there are 25 design parameters. Each parameter have 4 level of values. (L1=0, L2=0.25, L3=0.5, L4=1.0, in normalized</a:t>
            </a:r>
            <a:r>
              <a:rPr lang="en-US" baseline="0" dirty="0" smtClean="0"/>
              <a:t> way</a:t>
            </a:r>
            <a:r>
              <a:rPr lang="en-US" dirty="0" smtClean="0"/>
              <a:t>). There are total 128 different experiments. So, for</a:t>
            </a:r>
            <a:r>
              <a:rPr lang="en-US" baseline="0" dirty="0" smtClean="0"/>
              <a:t> each level of a particular parameter we have 32 experiments.</a:t>
            </a:r>
            <a:r>
              <a:rPr lang="en-US" dirty="0" smtClean="0"/>
              <a:t> The time-series plot shown here shows the average of these</a:t>
            </a:r>
            <a:r>
              <a:rPr lang="en-US" baseline="0" dirty="0" smtClean="0"/>
              <a:t> 32 experiments per level.</a:t>
            </a:r>
          </a:p>
          <a:p>
            <a:endParaRPr lang="en-US" b="1" baseline="0" dirty="0" smtClean="0"/>
          </a:p>
          <a:p>
            <a:r>
              <a:rPr lang="en-US" b="1" baseline="0" dirty="0" smtClean="0"/>
              <a:t>The main  effect sensitivity analysis is concerned with the effect of a modeling parameter on the outcome of a cell population. In this particular figure, we are showing the time-series plot of </a:t>
            </a:r>
            <a:r>
              <a:rPr lang="en-US" b="1" baseline="0" dirty="0" err="1" smtClean="0"/>
              <a:t>iTreg</a:t>
            </a:r>
            <a:r>
              <a:rPr lang="en-US" b="1" baseline="0" dirty="0" smtClean="0"/>
              <a:t> cells in GLN (Gastric Lymph Node). As seen from the figure, whenever the value of </a:t>
            </a:r>
            <a:r>
              <a:rPr lang="en-US" b="1" baseline="0" dirty="0" err="1" smtClean="0"/>
              <a:t>aT</a:t>
            </a:r>
            <a:r>
              <a:rPr lang="en-US" b="1" baseline="0" dirty="0" smtClean="0"/>
              <a:t> is increased, the cell count of </a:t>
            </a:r>
            <a:r>
              <a:rPr lang="en-US" b="1" baseline="0" dirty="0" err="1" smtClean="0"/>
              <a:t>iTreg</a:t>
            </a:r>
            <a:r>
              <a:rPr lang="en-US" b="1" baseline="0" dirty="0" smtClean="0"/>
              <a:t> in GLN is also increased. To show this feature clearly, we take the average of cell count and plot it against different levels of </a:t>
            </a:r>
            <a:r>
              <a:rPr lang="en-US" b="1" baseline="0" dirty="0" err="1" smtClean="0"/>
              <a:t>aT</a:t>
            </a:r>
            <a:r>
              <a:rPr lang="en-US" b="1" baseline="0" dirty="0" smtClean="0"/>
              <a:t>. It clearly shows the monotonic relationship between </a:t>
            </a:r>
            <a:r>
              <a:rPr lang="en-US" b="1" baseline="0" dirty="0" err="1" smtClean="0"/>
              <a:t>aT</a:t>
            </a:r>
            <a:r>
              <a:rPr lang="en-US" b="1" baseline="0" dirty="0" smtClean="0"/>
              <a:t> and </a:t>
            </a:r>
            <a:r>
              <a:rPr lang="en-US" b="1" baseline="0" dirty="0" err="1" smtClean="0"/>
              <a:t>iTreg</a:t>
            </a:r>
            <a:r>
              <a:rPr lang="en-US" b="1" baseline="0" dirty="0" smtClean="0"/>
              <a:t> in GLN.</a:t>
            </a:r>
            <a:endParaRPr lang="en-US" b="1" dirty="0" smtClean="0"/>
          </a:p>
        </p:txBody>
      </p:sp>
      <p:sp>
        <p:nvSpPr>
          <p:cNvPr id="4" name="Slide Number Placeholder 3"/>
          <p:cNvSpPr>
            <a:spLocks noGrp="1"/>
          </p:cNvSpPr>
          <p:nvPr>
            <p:ph type="sldNum" sz="quarter" idx="10"/>
          </p:nvPr>
        </p:nvSpPr>
        <p:spPr/>
        <p:txBody>
          <a:bodyPr/>
          <a:lstStyle/>
          <a:p>
            <a:fld id="{CA8CC8DA-F8F5-784D-8A4D-207B93439187}" type="slidenum">
              <a:rPr lang="en-US" smtClean="0"/>
              <a:pPr/>
              <a:t>64</a:t>
            </a:fld>
            <a:endParaRPr lang="en-US" dirty="0"/>
          </a:p>
        </p:txBody>
      </p:sp>
    </p:spTree>
    <p:extLst>
      <p:ext uri="{BB962C8B-B14F-4D97-AF65-F5344CB8AC3E}">
        <p14:creationId xmlns:p14="http://schemas.microsoft.com/office/powerpoint/2010/main" val="1381155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x-axis we have the set of parameters. In the y-axis</a:t>
            </a:r>
            <a:r>
              <a:rPr lang="en-US" baseline="0" dirty="0" smtClean="0"/>
              <a:t> we have the observed output phenotypes. This heat map shows the p-values. The less the p-value, the more significant the factor is.</a:t>
            </a:r>
            <a:endParaRPr lang="en-US" dirty="0" smtClean="0"/>
          </a:p>
          <a:p>
            <a:endParaRPr lang="en-US" dirty="0" smtClean="0"/>
          </a:p>
          <a:p>
            <a:r>
              <a:rPr lang="en-US" dirty="0" smtClean="0"/>
              <a:t>To determine which parameters are more</a:t>
            </a:r>
            <a:r>
              <a:rPr lang="en-US" baseline="0" dirty="0" smtClean="0"/>
              <a:t> significant, we perform ANOVA analysis. This gives us an set of parameters which are more significant than others.</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67</a:t>
            </a:fld>
            <a:endParaRPr lang="en-US" dirty="0"/>
          </a:p>
        </p:txBody>
      </p:sp>
    </p:spTree>
    <p:extLst>
      <p:ext uri="{BB962C8B-B14F-4D97-AF65-F5344CB8AC3E}">
        <p14:creationId xmlns:p14="http://schemas.microsoft.com/office/powerpoint/2010/main" val="4266765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particular figure shows the significance of parameter p17 for the 9 observed phenotypes.</a:t>
            </a:r>
          </a:p>
          <a:p>
            <a:endParaRPr lang="en-US" dirty="0" smtClean="0"/>
          </a:p>
          <a:p>
            <a:r>
              <a:rPr lang="en-US" dirty="0" smtClean="0"/>
              <a:t>p17</a:t>
            </a:r>
            <a:r>
              <a:rPr lang="en-US" baseline="0" dirty="0" smtClean="0"/>
              <a:t> is the parameter for Th17 production against Th1. So, more p17 means higher Th17 and less Th1. Hence it has great effect for both of these phenotypes. However, Th17 can alternatively be formed from </a:t>
            </a:r>
            <a:r>
              <a:rPr lang="en-US" baseline="0" dirty="0" err="1" smtClean="0"/>
              <a:t>iTreg</a:t>
            </a:r>
            <a:r>
              <a:rPr lang="en-US" baseline="0" dirty="0" smtClean="0"/>
              <a:t> and vice </a:t>
            </a:r>
            <a:r>
              <a:rPr lang="en-US" baseline="0" dirty="0" err="1" smtClean="0"/>
              <a:t>verca</a:t>
            </a:r>
            <a:r>
              <a:rPr lang="en-US" baseline="0" dirty="0" smtClean="0"/>
              <a:t>. So, Th17 production is not entirely dependent on p17. For this reason, p17 is not that much significant for Th17 </a:t>
            </a:r>
            <a:r>
              <a:rPr lang="en-US" baseline="0" dirty="0" err="1" smtClean="0"/>
              <a:t>vs</a:t>
            </a:r>
            <a:r>
              <a:rPr lang="en-US" baseline="0" dirty="0" smtClean="0"/>
              <a:t> Th1.</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68</a:t>
            </a:fld>
            <a:endParaRPr lang="en-US" dirty="0"/>
          </a:p>
        </p:txBody>
      </p:sp>
    </p:spTree>
    <p:extLst>
      <p:ext uri="{BB962C8B-B14F-4D97-AF65-F5344CB8AC3E}">
        <p14:creationId xmlns:p14="http://schemas.microsoft.com/office/powerpoint/2010/main" val="969320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will be determining</a:t>
            </a:r>
            <a:r>
              <a:rPr lang="en-US" baseline="0" dirty="0" smtClean="0"/>
              <a:t> the interaction between parameter values. Here we observe the two-factor interaction between the parameters.</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69</a:t>
            </a:fld>
            <a:endParaRPr lang="en-US" dirty="0"/>
          </a:p>
        </p:txBody>
      </p:sp>
    </p:spTree>
    <p:extLst>
      <p:ext uri="{BB962C8B-B14F-4D97-AF65-F5344CB8AC3E}">
        <p14:creationId xmlns:p14="http://schemas.microsoft.com/office/powerpoint/2010/main" val="2033399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continuum strategy usually expresses the relationship between system properties in form of continuous mathematical</a:t>
            </a:r>
          </a:p>
          <a:p>
            <a:r>
              <a:rPr lang="en-US" sz="1200" kern="1200" baseline="0" dirty="0" smtClean="0">
                <a:solidFill>
                  <a:schemeClr val="tx1"/>
                </a:solidFill>
                <a:latin typeface="+mn-lt"/>
                <a:ea typeface="+mn-ea"/>
                <a:cs typeface="+mn-cs"/>
              </a:rPr>
              <a:t>equations, which are then solved numerically under a range of conditions. These equations are most often a mean-field</a:t>
            </a:r>
          </a:p>
          <a:p>
            <a:r>
              <a:rPr lang="en-US" sz="1200" kern="1200" baseline="0" dirty="0" smtClean="0">
                <a:solidFill>
                  <a:schemeClr val="tx1"/>
                </a:solidFill>
                <a:latin typeface="+mn-lt"/>
                <a:ea typeface="+mn-ea"/>
                <a:cs typeface="+mn-cs"/>
              </a:rPr>
              <a:t>approximation that summarizes the result of the interactions at the lower level into an equation at the higher level.</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81</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FFA15-E185-5247-A45E-EE56AE8AD260}" type="slidenum">
              <a:rPr lang="en-US" sz="1200"/>
              <a:pPr/>
              <a:t>84</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immunological network of an agent based model for </a:t>
            </a:r>
            <a:r>
              <a:rPr lang="en-US" i="1" baseline="0" dirty="0" smtClean="0"/>
              <a:t>H. pylori</a:t>
            </a:r>
            <a:r>
              <a:rPr lang="en-US" baseline="0" dirty="0" smtClean="0"/>
              <a:t> infection is shown here. Oval boxes represent cells and arrows represent interactions between cells. The interaction might be differentiation, location change, or cellular death. Each cell is represented by a cellular automaton.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Generally the states of</a:t>
            </a:r>
            <a:r>
              <a:rPr lang="en-US" baseline="0" dirty="0" smtClean="0"/>
              <a:t> the automata are called phenotypes in biological literature. Note that not all states represents actual phenotypes, some are used for the modeling purposes with no direct representation but indirectly related.</a:t>
            </a:r>
          </a:p>
          <a:p>
            <a:endParaRPr lang="en-US" baseline="0" dirty="0" smtClean="0"/>
          </a:p>
          <a:p>
            <a:r>
              <a:rPr lang="en-US" baseline="0" dirty="0" smtClean="0"/>
              <a:t>State transitions represents differentiation, death, recruitment, migration etc. State transition may also be probabilistic, time dependent and contact dependent. For example, here CD4+ T cells are shown. The significant states are </a:t>
            </a:r>
            <a:r>
              <a:rPr lang="en-US" dirty="0" smtClean="0"/>
              <a:t> resting, Th1, Th17, </a:t>
            </a:r>
            <a:r>
              <a:rPr lang="en-US" dirty="0" err="1" smtClean="0"/>
              <a:t>iTreg</a:t>
            </a:r>
            <a:r>
              <a:rPr lang="en-US" dirty="0" smtClean="0"/>
              <a:t>. Other</a:t>
            </a:r>
            <a:r>
              <a:rPr lang="en-US" baseline="0" dirty="0" smtClean="0"/>
              <a:t> states are needed for modeling purpose.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85</a:t>
            </a:fld>
            <a:endParaRPr lang="en-US" dirty="0"/>
          </a:p>
        </p:txBody>
      </p:sp>
    </p:spTree>
    <p:extLst>
      <p:ext uri="{BB962C8B-B14F-4D97-AF65-F5344CB8AC3E}">
        <p14:creationId xmlns:p14="http://schemas.microsoft.com/office/powerpoint/2010/main" val="991865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9D85F41-DFB8-4E3E-8487-3B4354288136}" type="slidenum">
              <a:rPr lang="en-US" smtClean="0">
                <a:latin typeface="Arial" charset="0"/>
              </a:rPr>
              <a:pPr/>
              <a:t>86</a:t>
            </a:fld>
            <a:endParaRPr lang="en-US" smtClean="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latin typeface="Arial" charset="0"/>
              </a:rPr>
              <a:t>So, first we track</a:t>
            </a:r>
            <a:r>
              <a:rPr lang="en-US" baseline="0" dirty="0" smtClean="0">
                <a:latin typeface="Arial" charset="0"/>
              </a:rPr>
              <a:t> which is contributing the epithelial cell damage. Then we track the pathway which is the main cause of the problem. We observe that the rise of Th1 cells and </a:t>
            </a:r>
            <a:r>
              <a:rPr lang="en-US" baseline="0" dirty="0" err="1" smtClean="0">
                <a:latin typeface="Arial" charset="0"/>
              </a:rPr>
              <a:t>Macrophases</a:t>
            </a:r>
            <a:r>
              <a:rPr lang="en-US" baseline="0" dirty="0" smtClean="0">
                <a:latin typeface="Arial" charset="0"/>
              </a:rPr>
              <a:t> and </a:t>
            </a:r>
            <a:r>
              <a:rPr lang="en-US" baseline="0" dirty="0" err="1" smtClean="0">
                <a:latin typeface="Arial" charset="0"/>
              </a:rPr>
              <a:t>eDC</a:t>
            </a:r>
            <a:r>
              <a:rPr lang="en-US" baseline="0" dirty="0" smtClean="0">
                <a:latin typeface="Arial" charset="0"/>
              </a:rPr>
              <a:t> are due to epithelial cell damage. Next we investigate the cause of </a:t>
            </a:r>
            <a:r>
              <a:rPr lang="en-US" baseline="0" dirty="0" err="1" smtClean="0">
                <a:latin typeface="Arial" charset="0"/>
              </a:rPr>
              <a:t>Ecell</a:t>
            </a:r>
            <a:r>
              <a:rPr lang="en-US" baseline="0" dirty="0" smtClean="0">
                <a:latin typeface="Arial" charset="0"/>
              </a:rPr>
              <a:t> -&gt; </a:t>
            </a:r>
            <a:r>
              <a:rPr lang="en-US" baseline="0" dirty="0" err="1" smtClean="0">
                <a:latin typeface="Arial" charset="0"/>
              </a:rPr>
              <a:t>pECell</a:t>
            </a:r>
            <a:endParaRPr lang="en-US"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sz="1200" dirty="0" smtClean="0"/>
              <a:t>Approaches that start with observed features on a high level of a system and then attempt to deduce what kinds of mechanisms on lower, more fundamental scales could account for those</a:t>
            </a:r>
          </a:p>
          <a:p>
            <a:r>
              <a:rPr lang="en-US" sz="1200" dirty="0" smtClean="0"/>
              <a:t>observations are called ‘Top-down’.</a:t>
            </a:r>
          </a:p>
          <a:p>
            <a:endParaRPr lang="en-US" sz="1200" dirty="0" smtClean="0"/>
          </a:p>
          <a:p>
            <a:pPr>
              <a:buFont typeface="Arial"/>
              <a:buChar char="•"/>
            </a:pPr>
            <a:r>
              <a:rPr lang="en-US" sz="1200" dirty="0" smtClean="0"/>
              <a:t> Bottom-up’ models, in contrast, aim at deriving a system’s behavior on higher spatial or temporal scales from the dynamics and interactions of model components ‘living’ on lower, more detailed scales.</a:t>
            </a:r>
          </a:p>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8</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9D85F41-DFB8-4E3E-8487-3B4354288136}" type="slidenum">
              <a:rPr lang="en-US" smtClean="0">
                <a:latin typeface="Arial" charset="0"/>
              </a:rPr>
              <a:pPr/>
              <a:t>87</a:t>
            </a:fld>
            <a:endParaRPr lang="en-US" smtClean="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latin typeface="Arial" charset="0"/>
              </a:rPr>
              <a:t>So, our main goal is to find the cause of</a:t>
            </a:r>
            <a:r>
              <a:rPr lang="en-US" baseline="0" dirty="0" smtClean="0">
                <a:latin typeface="Arial" charset="0"/>
              </a:rPr>
              <a:t> Epithelial cell damage observed.</a:t>
            </a:r>
            <a:endParaRPr lang="en-US" dirty="0"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9D85F41-DFB8-4E3E-8487-3B4354288136}" type="slidenum">
              <a:rPr lang="en-US" smtClean="0">
                <a:latin typeface="Arial" charset="0"/>
              </a:rPr>
              <a:pPr/>
              <a:t>88</a:t>
            </a:fld>
            <a:endParaRPr lang="en-US" smtClean="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latin typeface="Arial" charset="0"/>
              </a:rPr>
              <a:t>So, we found there is an increase of Th1 cells which was casing the epithelial</a:t>
            </a:r>
            <a:r>
              <a:rPr lang="en-US" baseline="0" dirty="0" smtClean="0">
                <a:latin typeface="Arial" charset="0"/>
              </a:rPr>
              <a:t> cell damage. But which is causing the increase of Th1 cells. We investigate the transitions of Th1. We found that sampling dendritic cells are the contributor for generating Th1 cells. But the sampling dendritic cell level are more/less similar level during the simulation. Hence, there must be an increase in </a:t>
            </a:r>
            <a:r>
              <a:rPr lang="en-US" baseline="0" dirty="0" err="1" smtClean="0">
                <a:latin typeface="Arial" charset="0"/>
              </a:rPr>
              <a:t>restingT</a:t>
            </a:r>
            <a:r>
              <a:rPr lang="en-US" baseline="0" dirty="0" smtClean="0">
                <a:latin typeface="Arial" charset="0"/>
              </a:rPr>
              <a:t> cells which then make transition into Th1. So, we now investigate which is causing the increase of </a:t>
            </a:r>
            <a:r>
              <a:rPr lang="en-US" baseline="0" dirty="0" err="1" smtClean="0">
                <a:latin typeface="Arial" charset="0"/>
              </a:rPr>
              <a:t>restingT</a:t>
            </a:r>
            <a:r>
              <a:rPr lang="en-US" baseline="0" dirty="0" smtClean="0">
                <a:latin typeface="Arial" charset="0"/>
              </a:rPr>
              <a:t> cells. Analysis reveals that </a:t>
            </a:r>
            <a:r>
              <a:rPr lang="en-US" baseline="0" dirty="0" err="1" smtClean="0">
                <a:latin typeface="Arial" charset="0"/>
              </a:rPr>
              <a:t>restingT</a:t>
            </a:r>
            <a:r>
              <a:rPr lang="en-US" baseline="0" dirty="0" smtClean="0">
                <a:latin typeface="Arial" charset="0"/>
              </a:rPr>
              <a:t> cells are induced by pro-inflammatory Epithelial cells and effector dendritic cells equally. The presence of pro-inflammatory epithelial cells contribute to a positive feedback loop, as more Th1 means more epithelial cell damage and more Th1 by turns.</a:t>
            </a:r>
            <a:endParaRPr lang="en-US"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13</a:t>
            </a:fld>
            <a:endParaRPr lang="en-US" dirty="0"/>
          </a:p>
        </p:txBody>
      </p:sp>
    </p:spTree>
    <p:extLst>
      <p:ext uri="{BB962C8B-B14F-4D97-AF65-F5344CB8AC3E}">
        <p14:creationId xmlns:p14="http://schemas.microsoft.com/office/powerpoint/2010/main" val="2909287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810466-F7E4-6540-8FFD-9BC2B47ABAC7}" type="slidenum">
              <a:rPr lang="en-US" sz="1200"/>
              <a:pPr/>
              <a:t>22</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pitchFamily="34" charset="0"/>
              <a:ea typeface="ＭＳ Ｐゴシック" pitchFamily="-128" charset="-128"/>
              <a:cs typeface="+mn-cs"/>
            </a:endParaRPr>
          </a:p>
          <a:p>
            <a:pPr eaLnBrk="1" hangingPunct="1"/>
            <a:endParaRPr lang="en-US" dirty="0" smtClean="0">
              <a:latin typeface="Arial" charset="0"/>
              <a:ea typeface="ＭＳ Ｐゴシック" charset="0"/>
              <a:cs typeface="ＭＳ Ｐゴシック" charset="0"/>
            </a:endParaRPr>
          </a:p>
          <a:p>
            <a:pPr eaLnBrk="1" hangingPunct="1"/>
            <a:endParaRPr lang="en-US" dirty="0" smtClean="0">
              <a:latin typeface="Arial" charset="0"/>
              <a:ea typeface="ＭＳ Ｐゴシック" charset="0"/>
              <a:cs typeface="ＭＳ Ｐゴシック" charset="0"/>
            </a:endParaRP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So </a:t>
            </a:r>
            <a:r>
              <a:rPr lang="en-US" dirty="0">
                <a:latin typeface="Arial" charset="0"/>
                <a:ea typeface="ＭＳ Ｐゴシック" charset="0"/>
                <a:cs typeface="ＭＳ Ｐゴシック" charset="0"/>
              </a:rPr>
              <a:t>when asking the question.. As an </a:t>
            </a:r>
            <a:r>
              <a:rPr lang="en-US" dirty="0" err="1">
                <a:latin typeface="Arial" charset="0"/>
                <a:ea typeface="ＭＳ Ｐゴシック" charset="0"/>
                <a:cs typeface="ＭＳ Ｐゴシック" charset="0"/>
              </a:rPr>
              <a:t>immunoogist</a:t>
            </a:r>
            <a:r>
              <a:rPr lang="en-US" dirty="0">
                <a:latin typeface="Arial" charset="0"/>
                <a:ea typeface="ＭＳ Ｐゴシック" charset="0"/>
                <a:cs typeface="ＭＳ Ｐゴシック" charset="0"/>
              </a:rPr>
              <a:t> I would </a:t>
            </a:r>
            <a:r>
              <a:rPr lang="en-US" dirty="0" err="1">
                <a:latin typeface="Arial" charset="0"/>
                <a:ea typeface="ＭＳ Ｐゴシック" charset="0"/>
                <a:cs typeface="ＭＳ Ｐゴシック" charset="0"/>
              </a:rPr>
              <a:t>repharase</a:t>
            </a:r>
            <a:r>
              <a:rPr lang="en-US" dirty="0">
                <a:latin typeface="Arial" charset="0"/>
                <a:ea typeface="ＭＳ Ｐゴシック" charset="0"/>
                <a:cs typeface="ＭＳ Ｐゴシック" charset="0"/>
              </a:rPr>
              <a:t> it as…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More so,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FFA15-E185-5247-A45E-EE56AE8AD260}" type="slidenum">
              <a:rPr lang="en-US" sz="1200"/>
              <a:pPr/>
              <a:t>23</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p:cNvSpPr>
          <p:nvPr>
            <p:ph type="sldImg"/>
          </p:nvPr>
        </p:nvSpPr>
        <p:spPr>
          <a:ln/>
        </p:spPr>
      </p:sp>
      <p:sp>
        <p:nvSpPr>
          <p:cNvPr id="9933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7FB74B2-23A5-4C0C-B171-ED681F128C36}" type="slidenum">
              <a:rPr lang="en-US" smtClean="0">
                <a:latin typeface="Arial" charset="0"/>
              </a:rPr>
              <a:pPr/>
              <a:t>27</a:t>
            </a:fld>
            <a:endParaRPr lang="en-US" smtClean="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smtClean="0">
                <a:latin typeface="Arial" charset="0"/>
              </a:rPr>
              <a:t>ENISI </a:t>
            </a:r>
          </a:p>
          <a:p>
            <a:pPr marL="171450" indent="-171450" eaLnBrk="1" hangingPunct="1">
              <a:buFont typeface="Arial" pitchFamily="34" charset="0"/>
              <a:buChar char="•"/>
            </a:pPr>
            <a:r>
              <a:rPr lang="en-US" dirty="0" smtClean="0">
                <a:latin typeface="Arial" charset="0"/>
              </a:rPr>
              <a:t>simulates and predicts immunological events at the mucosa that cannot yet be observed or identified with current in vitro/ in vivo techniques. </a:t>
            </a:r>
          </a:p>
          <a:p>
            <a:pPr marL="171450" indent="-171450" eaLnBrk="1" hangingPunct="1">
              <a:buFont typeface="Arial" pitchFamily="34" charset="0"/>
              <a:buChar char="•"/>
            </a:pPr>
            <a:r>
              <a:rPr lang="en-US" dirty="0" smtClean="0">
                <a:latin typeface="Arial" charset="0"/>
              </a:rPr>
              <a:t>Given infection in a host under a specific condition, will a certain pathogen be eliminated? Will it establish a chronic infection? Will the person be symptomatic? </a:t>
            </a:r>
          </a:p>
          <a:p>
            <a:pPr marL="171450" indent="-171450" eaLnBrk="1" hangingPunct="1">
              <a:buFont typeface="Arial" pitchFamily="34" charset="0"/>
              <a:buChar char="•"/>
            </a:pPr>
            <a:r>
              <a:rPr lang="en-US" dirty="0" smtClean="0">
                <a:latin typeface="Arial" charset="0"/>
              </a:rPr>
              <a:t>Goal being to aide in the development of treatment and prevention of infection/ pathogenesis: </a:t>
            </a:r>
          </a:p>
          <a:p>
            <a:pPr marL="171450" indent="-171450" eaLnBrk="1" hangingPunct="1">
              <a:buFont typeface="Arial" pitchFamily="34" charset="0"/>
              <a:buChar char="•"/>
            </a:pPr>
            <a:r>
              <a:rPr lang="en-US" dirty="0" smtClean="0">
                <a:latin typeface="Arial" charset="0"/>
              </a:rPr>
              <a:t>Current focus is application to H pylori and identifying strain-specific characteristics that lead to pathogenesis and identifying unique treatments for different host/strain conditions.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19D0BB8-A05A-6440-B436-B24B72EBF57B}" type="datetimeFigureOut">
              <a:rPr lang="en-US" smtClean="0"/>
              <a:pPr/>
              <a:t>10/27/2014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6DF96AF-21BD-8146-B526-3F94965A070E}" type="slidenum">
              <a:rPr lang="en-US" smtClean="0"/>
              <a:pPr/>
              <a:t>‹#›</a:t>
            </a:fld>
            <a:endParaRPr lang="en-US"/>
          </a:p>
        </p:txBody>
      </p:sp>
    </p:spTree>
    <p:extLst>
      <p:ext uri="{BB962C8B-B14F-4D97-AF65-F5344CB8AC3E}">
        <p14:creationId xmlns:p14="http://schemas.microsoft.com/office/powerpoint/2010/main" val="2954651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E7BC5A0-E854-6844-8447-188A72A1FECA}" type="datetimeFigureOut">
              <a:rPr lang="en-US" smtClean="0"/>
              <a:pPr/>
              <a:t>10/27/2014</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CAB9D31-1309-334F-A98E-B7C4935164C4}" type="slidenum">
              <a:rPr lang="en-US" smtClean="0"/>
              <a:pPr/>
              <a:t>‹#›</a:t>
            </a:fld>
            <a:endParaRPr lang="en-US" dirty="0"/>
          </a:p>
        </p:txBody>
      </p:sp>
    </p:spTree>
    <p:extLst>
      <p:ext uri="{BB962C8B-B14F-4D97-AF65-F5344CB8AC3E}">
        <p14:creationId xmlns:p14="http://schemas.microsoft.com/office/powerpoint/2010/main" val="128313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Title and Content - Bottom">
    <p:spTree>
      <p:nvGrpSpPr>
        <p:cNvPr id="1" name=""/>
        <p:cNvGrpSpPr/>
        <p:nvPr/>
      </p:nvGrpSpPr>
      <p:grpSpPr>
        <a:xfrm>
          <a:off x="0" y="0"/>
          <a:ext cx="0" cy="0"/>
          <a:chOff x="0" y="0"/>
          <a:chExt cx="0" cy="0"/>
        </a:xfrm>
      </p:grpSpPr>
      <p:sp>
        <p:nvSpPr>
          <p:cNvPr id="5" name="Rectangle 4"/>
          <p:cNvSpPr/>
          <p:nvPr userDrawn="1"/>
        </p:nvSpPr>
        <p:spPr>
          <a:xfrm>
            <a:off x="0" y="0"/>
            <a:ext cx="9144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3" name="Content Placeholder 2"/>
          <p:cNvSpPr>
            <a:spLocks noGrp="1"/>
          </p:cNvSpPr>
          <p:nvPr>
            <p:ph idx="1"/>
          </p:nvPr>
        </p:nvSpPr>
        <p:spPr/>
        <p:txBody>
          <a:bodyPr/>
          <a:lstStyle>
            <a:lvl1pPr>
              <a:spcBef>
                <a:spcPts val="1200"/>
              </a:spcBef>
              <a:defRPr sz="2800" b="0"/>
            </a:lvl1pPr>
            <a:lvl2pPr>
              <a:defRPr sz="2400" b="0"/>
            </a:lvl2pPr>
            <a:lvl3pPr>
              <a:defRPr sz="1800" b="0"/>
            </a:lvl3pPr>
            <a:lvl4pPr>
              <a:defRPr sz="1600" b="0"/>
            </a:lvl4pPr>
            <a:lvl5pP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p:nvPr>
        </p:nvSpPr>
        <p:spPr>
          <a:xfrm>
            <a:off x="304800" y="0"/>
            <a:ext cx="8439150" cy="847725"/>
          </a:xfrm>
        </p:spPr>
        <p:txBody>
          <a:bodyPr/>
          <a:lstStyle>
            <a:lvl1pPr>
              <a:defRPr>
                <a:latin typeface="Candara" pitchFamily="34" charset="0"/>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199" y="260350"/>
            <a:ext cx="7655531"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4000"/>
            <a:ext cx="8417530" cy="47228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8"/>
          <p:cNvPicPr>
            <a:picLocks noChangeAspect="1" noChangeArrowheads="1"/>
          </p:cNvPicPr>
          <p:nvPr userDrawn="1"/>
        </p:nvPicPr>
        <p:blipFill>
          <a:blip r:embed="rId6"/>
          <a:srcRect/>
          <a:stretch>
            <a:fillRect/>
          </a:stretch>
        </p:blipFill>
        <p:spPr bwMode="auto">
          <a:xfrm>
            <a:off x="159254" y="6402023"/>
            <a:ext cx="1665553" cy="327650"/>
          </a:xfrm>
          <a:prstGeom prst="rect">
            <a:avLst/>
          </a:prstGeom>
          <a:noFill/>
          <a:ln w="12700" cap="flat">
            <a:noFill/>
            <a:miter lim="800000"/>
            <a:headEnd/>
            <a:tailEnd/>
          </a:ln>
        </p:spPr>
      </p:pic>
      <p:pic>
        <p:nvPicPr>
          <p:cNvPr id="16179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254" y="311142"/>
            <a:ext cx="9598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38999" y="6301751"/>
            <a:ext cx="1635731" cy="430742"/>
          </a:xfrm>
          <a:prstGeom prst="rect">
            <a:avLst/>
          </a:prstGeom>
        </p:spPr>
      </p:pic>
      <p:pic>
        <p:nvPicPr>
          <p:cNvPr id="1027" name="Picture 3" descr="C:\Users\jwalke\Downloads\Logo SS14.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981200" y="6292130"/>
            <a:ext cx="1676400" cy="4682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NDSSL_logo_blue.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651905" y="6306069"/>
            <a:ext cx="465416" cy="4572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txStyles>
    <p:titleStyle>
      <a:lvl1pPr algn="r" defTabSz="457200" rtl="0" eaLnBrk="1" latinLnBrk="0" hangingPunct="1">
        <a:spcBef>
          <a:spcPct val="0"/>
        </a:spcBef>
        <a:buNone/>
        <a:defRPr sz="4400" kern="1200">
          <a:solidFill>
            <a:schemeClr val="tx1"/>
          </a:solidFill>
          <a:latin typeface="Corbel"/>
          <a:ea typeface="+mj-ea"/>
          <a:cs typeface="Corbe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80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40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200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200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notesSlide" Target="../notesSlides/notesSlide15.xml"/><Relationship Id="rId7" Type="http://schemas.openxmlformats.org/officeDocument/2006/relationships/image" Target="../media/image28.em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oleObject" Target="../embeddings/oleObject2.bin"/><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7.tiff"/></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61.png"/></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lstStyle/>
          <a:p>
            <a:r>
              <a:rPr lang="en-US" dirty="0" smtClean="0"/>
              <a:t>Multi-scale Modeling in Systems Biology</a:t>
            </a:r>
            <a:endParaRPr lang="en-US" dirty="0"/>
          </a:p>
        </p:txBody>
      </p:sp>
      <p:sp>
        <p:nvSpPr>
          <p:cNvPr id="3" name="Subtitle 2"/>
          <p:cNvSpPr>
            <a:spLocks noGrp="1"/>
          </p:cNvSpPr>
          <p:nvPr>
            <p:ph type="subTitle" idx="1"/>
          </p:nvPr>
        </p:nvSpPr>
        <p:spPr>
          <a:xfrm>
            <a:off x="1371600" y="3276600"/>
            <a:ext cx="6781800" cy="2133600"/>
          </a:xfrm>
        </p:spPr>
        <p:txBody>
          <a:bodyPr>
            <a:normAutofit fontScale="85000" lnSpcReduction="20000"/>
          </a:bodyPr>
          <a:lstStyle/>
          <a:p>
            <a:r>
              <a:rPr lang="en-US" i="1" dirty="0" err="1" smtClean="0">
                <a:solidFill>
                  <a:srgbClr val="000000"/>
                </a:solidFill>
              </a:rPr>
              <a:t>Maksudul</a:t>
            </a:r>
            <a:r>
              <a:rPr lang="en-US" i="1" dirty="0" smtClean="0">
                <a:solidFill>
                  <a:srgbClr val="000000"/>
                </a:solidFill>
              </a:rPr>
              <a:t> </a:t>
            </a:r>
            <a:r>
              <a:rPr lang="en-US" i="1" dirty="0" err="1" smtClean="0">
                <a:solidFill>
                  <a:srgbClr val="000000"/>
                </a:solidFill>
              </a:rPr>
              <a:t>Alam</a:t>
            </a:r>
            <a:r>
              <a:rPr lang="en-US" i="1" dirty="0" smtClean="0">
                <a:solidFill>
                  <a:srgbClr val="000000"/>
                </a:solidFill>
              </a:rPr>
              <a:t> &amp; Madhav Marathe</a:t>
            </a:r>
          </a:p>
          <a:p>
            <a:endParaRPr lang="en-US" i="1" dirty="0" smtClean="0">
              <a:solidFill>
                <a:srgbClr val="000000"/>
              </a:solidFill>
            </a:endParaRPr>
          </a:p>
          <a:p>
            <a:r>
              <a:rPr lang="en-US" dirty="0" smtClean="0">
                <a:solidFill>
                  <a:srgbClr val="000000"/>
                </a:solidFill>
              </a:rPr>
              <a:t>Network Dynamics and Simulation Science Laboratory</a:t>
            </a:r>
          </a:p>
          <a:p>
            <a:r>
              <a:rPr lang="en-US" dirty="0" smtClean="0">
                <a:solidFill>
                  <a:srgbClr val="000000"/>
                </a:solidFill>
              </a:rPr>
              <a:t>June 12, 2014</a:t>
            </a:r>
            <a:endParaRPr lang="en-US" dirty="0">
              <a:solidFill>
                <a:srgbClr val="000000"/>
              </a:solidFill>
            </a:endParaRPr>
          </a:p>
        </p:txBody>
      </p:sp>
      <p:sp>
        <p:nvSpPr>
          <p:cNvPr id="4" name="Rectangle 3"/>
          <p:cNvSpPr/>
          <p:nvPr/>
        </p:nvSpPr>
        <p:spPr>
          <a:xfrm>
            <a:off x="381000" y="5427191"/>
            <a:ext cx="8229600" cy="646331"/>
          </a:xfrm>
          <a:prstGeom prst="rect">
            <a:avLst/>
          </a:prstGeom>
        </p:spPr>
        <p:txBody>
          <a:bodyPr wrap="square">
            <a:spAutoFit/>
          </a:bodyPr>
          <a:lstStyle/>
          <a:p>
            <a:r>
              <a:rPr lang="en-US" i="1" dirty="0"/>
              <a:t>Modeling Mucosal Immunity —— Summer School &amp; Symposium in Computational Immunology</a:t>
            </a:r>
          </a:p>
        </p:txBody>
      </p:sp>
    </p:spTree>
    <p:extLst>
      <p:ext uri="{BB962C8B-B14F-4D97-AF65-F5344CB8AC3E}">
        <p14:creationId xmlns:p14="http://schemas.microsoft.com/office/powerpoint/2010/main" val="620745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When should I consider multi-scale modeling in </a:t>
            </a:r>
            <a:r>
              <a:rPr lang="en-US" dirty="0" err="1" smtClean="0"/>
              <a:t>biosystems</a:t>
            </a:r>
            <a:r>
              <a:rPr lang="en-US" dirty="0" smtClean="0"/>
              <a:t>?</a:t>
            </a:r>
            <a:endParaRPr lang="en-US" dirty="0"/>
          </a:p>
        </p:txBody>
      </p:sp>
      <p:sp>
        <p:nvSpPr>
          <p:cNvPr id="5" name="Content Placeholder 4"/>
          <p:cNvSpPr>
            <a:spLocks noGrp="1"/>
          </p:cNvSpPr>
          <p:nvPr>
            <p:ph idx="1"/>
          </p:nvPr>
        </p:nvSpPr>
        <p:spPr/>
        <p:txBody>
          <a:bodyPr>
            <a:normAutofit fontScale="92500"/>
          </a:bodyPr>
          <a:lstStyle/>
          <a:p>
            <a:r>
              <a:rPr lang="en-US" dirty="0" smtClean="0"/>
              <a:t>Biological questions that demand representation of explicit models of relevant scales</a:t>
            </a:r>
          </a:p>
          <a:p>
            <a:r>
              <a:rPr lang="en-US" dirty="0" smtClean="0"/>
              <a:t>Either data is available or can be collected to develop an explicit model at that scale. Else when goal is to put forward an explanation of the mechanism at a specific scale</a:t>
            </a:r>
          </a:p>
          <a:p>
            <a:r>
              <a:rPr lang="en-US" dirty="0" smtClean="0"/>
              <a:t>Sufficient computational resources are available</a:t>
            </a:r>
          </a:p>
          <a:p>
            <a:r>
              <a:rPr lang="en-US" dirty="0" smtClean="0"/>
              <a:t>Domain expertise is available</a:t>
            </a:r>
          </a:p>
        </p:txBody>
      </p:sp>
    </p:spTree>
    <p:extLst>
      <p:ext uri="{BB962C8B-B14F-4D97-AF65-F5344CB8AC3E}">
        <p14:creationId xmlns:p14="http://schemas.microsoft.com/office/powerpoint/2010/main" val="4048249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Interactions between scales</a:t>
            </a:r>
            <a:endParaRPr lang="en-US" dirty="0"/>
          </a:p>
        </p:txBody>
      </p:sp>
      <p:pic>
        <p:nvPicPr>
          <p:cNvPr id="6" name="Picture 5"/>
          <p:cNvPicPr>
            <a:picLocks noChangeAspect="1"/>
          </p:cNvPicPr>
          <p:nvPr/>
        </p:nvPicPr>
        <p:blipFill>
          <a:blip r:embed="rId2"/>
          <a:stretch>
            <a:fillRect/>
          </a:stretch>
        </p:blipFill>
        <p:spPr>
          <a:xfrm>
            <a:off x="391130" y="1524000"/>
            <a:ext cx="8483600" cy="4219035"/>
          </a:xfrm>
          <a:prstGeom prst="rect">
            <a:avLst/>
          </a:prstGeom>
        </p:spPr>
      </p:pic>
      <p:sp>
        <p:nvSpPr>
          <p:cNvPr id="8" name="Rectangle 7"/>
          <p:cNvSpPr/>
          <p:nvPr/>
        </p:nvSpPr>
        <p:spPr>
          <a:xfrm>
            <a:off x="1635730" y="5919281"/>
            <a:ext cx="7239000" cy="523220"/>
          </a:xfrm>
          <a:prstGeom prst="rect">
            <a:avLst/>
          </a:prstGeom>
        </p:spPr>
        <p:txBody>
          <a:bodyPr wrap="square">
            <a:spAutoFit/>
          </a:bodyPr>
          <a:lstStyle/>
          <a:p>
            <a:r>
              <a:rPr lang="en-US" sz="1400" dirty="0" smtClean="0"/>
              <a:t>J. Walpole, J. A. </a:t>
            </a:r>
            <a:r>
              <a:rPr lang="en-US" sz="1400" dirty="0" err="1" smtClean="0"/>
              <a:t>Papin</a:t>
            </a:r>
            <a:r>
              <a:rPr lang="en-US" sz="1400" dirty="0" smtClean="0"/>
              <a:t> and S. M. Peirce (2013), </a:t>
            </a:r>
            <a:r>
              <a:rPr lang="en-US" sz="1400" dirty="0" err="1" smtClean="0"/>
              <a:t>Multiscale</a:t>
            </a:r>
            <a:r>
              <a:rPr lang="en-US" sz="1400" dirty="0" smtClean="0"/>
              <a:t> Computational Models of Complex Biological Systems, Ann Review of Biomedical </a:t>
            </a:r>
            <a:r>
              <a:rPr lang="en-US" sz="1400" dirty="0" err="1" smtClean="0"/>
              <a:t>engg</a:t>
            </a:r>
            <a:r>
              <a:rPr lang="en-US" sz="1400" dirty="0" smtClean="0"/>
              <a:t>.</a:t>
            </a:r>
            <a:endParaRPr lang="en-US" altLang="en-US" sz="1400" dirty="0" smtClean="0"/>
          </a:p>
        </p:txBody>
      </p:sp>
    </p:spTree>
    <p:extLst>
      <p:ext uri="{BB962C8B-B14F-4D97-AF65-F5344CB8AC3E}">
        <p14:creationId xmlns:p14="http://schemas.microsoft.com/office/powerpoint/2010/main" val="3815349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are the </a:t>
            </a:r>
            <a:r>
              <a:rPr lang="en-US" dirty="0" smtClean="0"/>
              <a:t>pitfalls?</a:t>
            </a:r>
            <a:endParaRPr lang="en-US" dirty="0"/>
          </a:p>
        </p:txBody>
      </p:sp>
      <p:sp>
        <p:nvSpPr>
          <p:cNvPr id="5" name="Content Placeholder 4"/>
          <p:cNvSpPr>
            <a:spLocks noGrp="1"/>
          </p:cNvSpPr>
          <p:nvPr>
            <p:ph idx="1"/>
          </p:nvPr>
        </p:nvSpPr>
        <p:spPr/>
        <p:txBody>
          <a:bodyPr>
            <a:normAutofit/>
          </a:bodyPr>
          <a:lstStyle/>
          <a:p>
            <a:r>
              <a:rPr lang="en-US" altLang="en-US" dirty="0" smtClean="0"/>
              <a:t>Meaningful explicit models for relevant scales</a:t>
            </a:r>
          </a:p>
          <a:p>
            <a:r>
              <a:rPr lang="en-US" altLang="en-US" dirty="0" smtClean="0"/>
              <a:t>Information exchange between models </a:t>
            </a:r>
          </a:p>
          <a:p>
            <a:pPr lvl="1"/>
            <a:r>
              <a:rPr lang="en-US" altLang="en-US" dirty="0" smtClean="0"/>
              <a:t>What information, how often, correctness</a:t>
            </a:r>
          </a:p>
          <a:p>
            <a:r>
              <a:rPr lang="en-US" altLang="en-US" dirty="0" smtClean="0"/>
              <a:t>Computational complexity</a:t>
            </a:r>
          </a:p>
          <a:p>
            <a:pPr lvl="1"/>
            <a:r>
              <a:rPr lang="en-US" altLang="en-US" dirty="0" smtClean="0"/>
              <a:t>More scales implies more complexity in general</a:t>
            </a:r>
          </a:p>
          <a:p>
            <a:r>
              <a:rPr lang="en-US" altLang="en-US" dirty="0" smtClean="0"/>
              <a:t>Availability of data</a:t>
            </a:r>
          </a:p>
          <a:p>
            <a:pPr>
              <a:buNone/>
            </a:pPr>
            <a:endParaRPr lang="en-US" dirty="0"/>
          </a:p>
        </p:txBody>
      </p:sp>
    </p:spTree>
    <p:extLst>
      <p:ext uri="{BB962C8B-B14F-4D97-AF65-F5344CB8AC3E}">
        <p14:creationId xmlns:p14="http://schemas.microsoft.com/office/powerpoint/2010/main" val="3815349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6164" y="260350"/>
            <a:ext cx="6974436" cy="866967"/>
          </a:xfrm>
        </p:spPr>
        <p:txBody>
          <a:bodyPr/>
          <a:lstStyle/>
          <a:p>
            <a:r>
              <a:rPr lang="en-US" dirty="0" smtClean="0"/>
              <a:t>Other </a:t>
            </a:r>
            <a:r>
              <a:rPr lang="en-US" dirty="0"/>
              <a:t>efforts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2198" y="1095941"/>
            <a:ext cx="7616002" cy="5762059"/>
          </a:xfrm>
        </p:spPr>
      </p:pic>
    </p:spTree>
    <p:extLst>
      <p:ext uri="{BB962C8B-B14F-4D97-AF65-F5344CB8AC3E}">
        <p14:creationId xmlns:p14="http://schemas.microsoft.com/office/powerpoint/2010/main" val="2183744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3048000"/>
            <a:ext cx="7655531" cy="1143000"/>
          </a:xfrm>
        </p:spPr>
        <p:txBody>
          <a:bodyPr>
            <a:normAutofit fontScale="90000"/>
          </a:bodyPr>
          <a:lstStyle/>
          <a:p>
            <a:r>
              <a:rPr lang="en-US" dirty="0"/>
              <a:t>A simple </a:t>
            </a:r>
            <a:r>
              <a:rPr lang="en-US" dirty="0" smtClean="0"/>
              <a:t>example: In Stent </a:t>
            </a:r>
            <a:r>
              <a:rPr lang="en-US" dirty="0" err="1" smtClean="0"/>
              <a:t>Restinosis</a:t>
            </a:r>
            <a:r>
              <a:rPr lang="en-US" dirty="0" smtClean="0"/>
              <a:t>  of the heart  </a:t>
            </a:r>
            <a:br>
              <a:rPr lang="en-US" dirty="0" smtClean="0"/>
            </a:br>
            <a:endParaRPr lang="en-US" dirty="0"/>
          </a:p>
        </p:txBody>
      </p:sp>
    </p:spTree>
    <p:extLst>
      <p:ext uri="{BB962C8B-B14F-4D97-AF65-F5344CB8AC3E}">
        <p14:creationId xmlns:p14="http://schemas.microsoft.com/office/powerpoint/2010/main" val="13882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t>Example 1: The Heart</a:t>
            </a:r>
          </a:p>
        </p:txBody>
      </p:sp>
      <p:sp>
        <p:nvSpPr>
          <p:cNvPr id="10243" name="Content Placeholder 2"/>
          <p:cNvSpPr>
            <a:spLocks noGrp="1"/>
          </p:cNvSpPr>
          <p:nvPr>
            <p:ph idx="1"/>
          </p:nvPr>
        </p:nvSpPr>
        <p:spPr>
          <a:xfrm>
            <a:off x="76200" y="1600200"/>
            <a:ext cx="3810000" cy="4525962"/>
          </a:xfrm>
        </p:spPr>
        <p:txBody>
          <a:bodyPr/>
          <a:lstStyle/>
          <a:p>
            <a:r>
              <a:rPr lang="en-US" dirty="0"/>
              <a:t>The Heart</a:t>
            </a:r>
          </a:p>
          <a:p>
            <a:pPr lvl="1"/>
            <a:r>
              <a:rPr lang="en-US" dirty="0"/>
              <a:t>Physical Scale:       10 cm = 10</a:t>
            </a:r>
            <a:r>
              <a:rPr lang="en-US" baseline="30000" dirty="0"/>
              <a:t>-1</a:t>
            </a:r>
            <a:r>
              <a:rPr lang="en-US" dirty="0"/>
              <a:t> </a:t>
            </a:r>
            <a:r>
              <a:rPr lang="en-US" dirty="0" err="1"/>
              <a:t>m</a:t>
            </a:r>
            <a:endParaRPr lang="en-US" dirty="0"/>
          </a:p>
        </p:txBody>
      </p:sp>
      <p:sp>
        <p:nvSpPr>
          <p:cNvPr id="10244" name="TextBox 4"/>
          <p:cNvSpPr txBox="1">
            <a:spLocks noChangeArrowheads="1"/>
          </p:cNvSpPr>
          <p:nvPr/>
        </p:nvSpPr>
        <p:spPr bwMode="auto">
          <a:xfrm>
            <a:off x="3733800" y="4800600"/>
            <a:ext cx="4495800" cy="923925"/>
          </a:xfrm>
          <a:prstGeom prst="rect">
            <a:avLst/>
          </a:prstGeom>
          <a:noFill/>
          <a:ln w="9525">
            <a:noFill/>
            <a:miter lim="800000"/>
            <a:headEnd/>
            <a:tailEnd/>
          </a:ln>
        </p:spPr>
        <p:txBody>
          <a:bodyPr>
            <a:prstTxWarp prst="textNoShape">
              <a:avLst/>
            </a:prstTxWarp>
            <a:spAutoFit/>
          </a:bodyPr>
          <a:lstStyle/>
          <a:p>
            <a:r>
              <a:rPr lang="en-US">
                <a:latin typeface="Calibri" pitchFamily="-84" charset="0"/>
              </a:rPr>
              <a:t>http://www.healthcentral.com/heart-disease/what-is-heart-disease-000003_1-145.html</a:t>
            </a:r>
          </a:p>
        </p:txBody>
      </p:sp>
      <p:pic>
        <p:nvPicPr>
          <p:cNvPr id="10245" name="Picture 2"/>
          <p:cNvPicPr>
            <a:picLocks noChangeAspect="1" noChangeArrowheads="1"/>
          </p:cNvPicPr>
          <p:nvPr/>
        </p:nvPicPr>
        <p:blipFill>
          <a:blip r:embed="rId2"/>
          <a:srcRect/>
          <a:stretch>
            <a:fillRect/>
          </a:stretch>
        </p:blipFill>
        <p:spPr bwMode="auto">
          <a:xfrm>
            <a:off x="4038600" y="1600200"/>
            <a:ext cx="3810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a:t>Example 1: The Heart</a:t>
            </a:r>
          </a:p>
        </p:txBody>
      </p:sp>
      <p:sp>
        <p:nvSpPr>
          <p:cNvPr id="11267" name="Content Placeholder 2"/>
          <p:cNvSpPr>
            <a:spLocks noGrp="1"/>
          </p:cNvSpPr>
          <p:nvPr>
            <p:ph idx="1"/>
          </p:nvPr>
        </p:nvSpPr>
        <p:spPr>
          <a:xfrm>
            <a:off x="457200" y="1600200"/>
            <a:ext cx="5715000" cy="5029200"/>
          </a:xfrm>
        </p:spPr>
        <p:txBody>
          <a:bodyPr/>
          <a:lstStyle/>
          <a:p>
            <a:r>
              <a:rPr lang="en-US" dirty="0">
                <a:solidFill>
                  <a:srgbClr val="000000"/>
                </a:solidFill>
              </a:rPr>
              <a:t>Artery</a:t>
            </a:r>
          </a:p>
          <a:p>
            <a:r>
              <a:rPr lang="en-US" dirty="0">
                <a:solidFill>
                  <a:srgbClr val="000000"/>
                </a:solidFill>
              </a:rPr>
              <a:t>Physical Scale:  mm = 10</a:t>
            </a:r>
            <a:r>
              <a:rPr lang="en-US" baseline="30000" dirty="0">
                <a:solidFill>
                  <a:srgbClr val="000000"/>
                </a:solidFill>
              </a:rPr>
              <a:t>-3</a:t>
            </a:r>
            <a:r>
              <a:rPr lang="en-US" dirty="0">
                <a:solidFill>
                  <a:srgbClr val="000000"/>
                </a:solidFill>
              </a:rPr>
              <a:t> </a:t>
            </a:r>
            <a:r>
              <a:rPr lang="en-US" dirty="0" err="1">
                <a:solidFill>
                  <a:srgbClr val="000000"/>
                </a:solidFill>
              </a:rPr>
              <a:t>m</a:t>
            </a:r>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r>
              <a:rPr lang="en-US" dirty="0">
                <a:solidFill>
                  <a:srgbClr val="000000"/>
                </a:solidFill>
              </a:rPr>
              <a:t>Red Blood Cell</a:t>
            </a:r>
          </a:p>
          <a:p>
            <a:r>
              <a:rPr lang="en-US" dirty="0">
                <a:solidFill>
                  <a:srgbClr val="000000"/>
                </a:solidFill>
              </a:rPr>
              <a:t>Physical Scale:  </a:t>
            </a:r>
            <a:r>
              <a:rPr lang="el-GR" dirty="0">
                <a:solidFill>
                  <a:srgbClr val="000000"/>
                </a:solidFill>
              </a:rPr>
              <a:t>μ</a:t>
            </a:r>
            <a:r>
              <a:rPr lang="en-US" dirty="0" err="1">
                <a:solidFill>
                  <a:srgbClr val="000000"/>
                </a:solidFill>
              </a:rPr>
              <a:t>m</a:t>
            </a:r>
            <a:r>
              <a:rPr lang="en-US" dirty="0">
                <a:solidFill>
                  <a:srgbClr val="000000"/>
                </a:solidFill>
              </a:rPr>
              <a:t> = 10</a:t>
            </a:r>
            <a:r>
              <a:rPr lang="en-US" baseline="30000" dirty="0">
                <a:solidFill>
                  <a:srgbClr val="000000"/>
                </a:solidFill>
              </a:rPr>
              <a:t>-6</a:t>
            </a:r>
            <a:r>
              <a:rPr lang="en-US" dirty="0">
                <a:solidFill>
                  <a:srgbClr val="000000"/>
                </a:solidFill>
              </a:rPr>
              <a:t> </a:t>
            </a:r>
            <a:r>
              <a:rPr lang="en-US" dirty="0" err="1">
                <a:solidFill>
                  <a:srgbClr val="000000"/>
                </a:solidFill>
              </a:rPr>
              <a:t>m</a:t>
            </a:r>
            <a:endParaRPr lang="en-US" dirty="0">
              <a:solidFill>
                <a:srgbClr val="000000"/>
              </a:solidFill>
            </a:endParaRPr>
          </a:p>
        </p:txBody>
      </p:sp>
      <p:pic>
        <p:nvPicPr>
          <p:cNvPr id="11268" name="Picture 2"/>
          <p:cNvPicPr>
            <a:picLocks noChangeAspect="1" noChangeArrowheads="1"/>
          </p:cNvPicPr>
          <p:nvPr/>
        </p:nvPicPr>
        <p:blipFill>
          <a:blip r:embed="rId2"/>
          <a:srcRect/>
          <a:stretch>
            <a:fillRect/>
          </a:stretch>
        </p:blipFill>
        <p:spPr bwMode="auto">
          <a:xfrm>
            <a:off x="6019800" y="1371600"/>
            <a:ext cx="2895600" cy="2316163"/>
          </a:xfrm>
          <a:prstGeom prst="rect">
            <a:avLst/>
          </a:prstGeom>
          <a:noFill/>
          <a:ln w="9525">
            <a:noFill/>
            <a:miter lim="800000"/>
            <a:headEnd/>
            <a:tailEnd/>
          </a:ln>
        </p:spPr>
      </p:pic>
      <p:sp>
        <p:nvSpPr>
          <p:cNvPr id="11269" name="Rectangle 4"/>
          <p:cNvSpPr>
            <a:spLocks noChangeArrowheads="1"/>
          </p:cNvSpPr>
          <p:nvPr/>
        </p:nvSpPr>
        <p:spPr bwMode="auto">
          <a:xfrm>
            <a:off x="5791200" y="3733800"/>
            <a:ext cx="3200400" cy="533400"/>
          </a:xfrm>
          <a:prstGeom prst="rect">
            <a:avLst/>
          </a:prstGeom>
          <a:noFill/>
          <a:ln w="9525">
            <a:noFill/>
            <a:miter lim="800000"/>
            <a:headEnd/>
            <a:tailEnd/>
          </a:ln>
        </p:spPr>
        <p:txBody>
          <a:bodyPr>
            <a:prstTxWarp prst="textNoShape">
              <a:avLst/>
            </a:prstTxWarp>
            <a:spAutoFit/>
          </a:bodyPr>
          <a:lstStyle/>
          <a:p>
            <a:r>
              <a:rPr lang="en-US" sz="1400">
                <a:latin typeface="Calibri" pitchFamily="-84" charset="0"/>
              </a:rPr>
              <a:t>http://www.pennmedicine.org/health_info/bloodless/000209.html</a:t>
            </a:r>
          </a:p>
        </p:txBody>
      </p:sp>
      <p:sp>
        <p:nvSpPr>
          <p:cNvPr id="11270" name="Rectangle 8"/>
          <p:cNvSpPr>
            <a:spLocks noChangeArrowheads="1"/>
          </p:cNvSpPr>
          <p:nvPr/>
        </p:nvSpPr>
        <p:spPr bwMode="auto">
          <a:xfrm>
            <a:off x="5486400" y="6321425"/>
            <a:ext cx="4572000" cy="307975"/>
          </a:xfrm>
          <a:prstGeom prst="rect">
            <a:avLst/>
          </a:prstGeom>
          <a:noFill/>
          <a:ln w="9525">
            <a:noFill/>
            <a:miter lim="800000"/>
            <a:headEnd/>
            <a:tailEnd/>
          </a:ln>
        </p:spPr>
        <p:txBody>
          <a:bodyPr>
            <a:prstTxWarp prst="textNoShape">
              <a:avLst/>
            </a:prstTxWarp>
            <a:spAutoFit/>
          </a:bodyPr>
          <a:lstStyle/>
          <a:p>
            <a:r>
              <a:rPr lang="en-US" sz="1400">
                <a:latin typeface="Calibri" pitchFamily="-84" charset="0"/>
              </a:rPr>
              <a:t>http://www.fi.edu/learn/heart/blood/red.html</a:t>
            </a:r>
          </a:p>
        </p:txBody>
      </p:sp>
      <p:pic>
        <p:nvPicPr>
          <p:cNvPr id="11271" name="Picture 5"/>
          <p:cNvPicPr>
            <a:picLocks noChangeAspect="1" noChangeArrowheads="1"/>
          </p:cNvPicPr>
          <p:nvPr/>
        </p:nvPicPr>
        <p:blipFill>
          <a:blip r:embed="rId3"/>
          <a:srcRect/>
          <a:stretch>
            <a:fillRect/>
          </a:stretch>
        </p:blipFill>
        <p:spPr bwMode="auto">
          <a:xfrm>
            <a:off x="6064250" y="4581525"/>
            <a:ext cx="2470150"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t>Modeling ISR</a:t>
            </a:r>
          </a:p>
        </p:txBody>
      </p:sp>
      <p:sp>
        <p:nvSpPr>
          <p:cNvPr id="12291" name="Content Placeholder 2"/>
          <p:cNvSpPr>
            <a:spLocks noGrp="1"/>
          </p:cNvSpPr>
          <p:nvPr>
            <p:ph idx="1"/>
          </p:nvPr>
        </p:nvSpPr>
        <p:spPr/>
        <p:txBody>
          <a:bodyPr/>
          <a:lstStyle/>
          <a:p>
            <a:r>
              <a:rPr lang="en-US" u="sng" dirty="0">
                <a:solidFill>
                  <a:srgbClr val="000000"/>
                </a:solidFill>
              </a:rPr>
              <a:t>Coronary Artery Disease</a:t>
            </a:r>
            <a:r>
              <a:rPr lang="en-US" dirty="0">
                <a:solidFill>
                  <a:srgbClr val="000000"/>
                </a:solidFill>
              </a:rPr>
              <a:t>: Accumulation of plaque in the arteries </a:t>
            </a:r>
          </a:p>
          <a:p>
            <a:r>
              <a:rPr lang="en-US" dirty="0">
                <a:solidFill>
                  <a:srgbClr val="000000"/>
                </a:solidFill>
              </a:rPr>
              <a:t>Treatment: place a metal stent in artery to keep it open, blood flowing</a:t>
            </a:r>
          </a:p>
          <a:p>
            <a:r>
              <a:rPr lang="en-US" u="sng" dirty="0">
                <a:solidFill>
                  <a:srgbClr val="000000"/>
                </a:solidFill>
              </a:rPr>
              <a:t>In-Stent </a:t>
            </a:r>
            <a:r>
              <a:rPr lang="en-US" u="sng" dirty="0" err="1">
                <a:solidFill>
                  <a:srgbClr val="000000"/>
                </a:solidFill>
              </a:rPr>
              <a:t>Restinosis</a:t>
            </a:r>
            <a:r>
              <a:rPr lang="en-US" u="sng" dirty="0">
                <a:solidFill>
                  <a:srgbClr val="000000"/>
                </a:solidFill>
              </a:rPr>
              <a:t> (ISR):</a:t>
            </a:r>
            <a:r>
              <a:rPr lang="en-US" dirty="0">
                <a:solidFill>
                  <a:srgbClr val="000000"/>
                </a:solidFill>
              </a:rPr>
              <a:t> build-up of new cells in the area where initial problem was</a:t>
            </a:r>
          </a:p>
          <a:p>
            <a:r>
              <a:rPr lang="en-US" dirty="0">
                <a:solidFill>
                  <a:srgbClr val="000000"/>
                </a:solidFill>
              </a:rPr>
              <a:t>Goal is to prevent ISR from occurring in patients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r>
              <a:rPr lang="en-US"/>
              <a:t>Example 1: ISR</a:t>
            </a:r>
          </a:p>
        </p:txBody>
      </p:sp>
      <p:sp>
        <p:nvSpPr>
          <p:cNvPr id="3" name="Content Placeholder 2"/>
          <p:cNvSpPr>
            <a:spLocks noGrp="1"/>
          </p:cNvSpPr>
          <p:nvPr>
            <p:ph idx="1"/>
          </p:nvPr>
        </p:nvSpPr>
        <p:spPr>
          <a:xfrm>
            <a:off x="457200" y="1371600"/>
            <a:ext cx="8229600" cy="5257800"/>
          </a:xfrm>
        </p:spPr>
        <p:txBody>
          <a:bodyPr rtlCol="0">
            <a:normAutofit lnSpcReduction="10000"/>
          </a:bodyPr>
          <a:lstStyle/>
          <a:p>
            <a:pPr fontAlgn="auto">
              <a:spcAft>
                <a:spcPts val="0"/>
              </a:spcAft>
              <a:buFont typeface="Arial" pitchFamily="34" charset="0"/>
              <a:buChar char="•"/>
              <a:defRPr/>
            </a:pPr>
            <a:r>
              <a:rPr lang="en-US" dirty="0" smtClean="0">
                <a:solidFill>
                  <a:srgbClr val="000000"/>
                </a:solidFill>
              </a:rPr>
              <a:t>Scale of Interest: </a:t>
            </a:r>
          </a:p>
          <a:p>
            <a:pPr lvl="1" fontAlgn="auto">
              <a:spcAft>
                <a:spcPts val="0"/>
              </a:spcAft>
              <a:buFont typeface="Arial" pitchFamily="34" charset="0"/>
              <a:buChar char="–"/>
              <a:defRPr/>
            </a:pPr>
            <a:r>
              <a:rPr lang="en-US" dirty="0" smtClean="0">
                <a:solidFill>
                  <a:srgbClr val="000000"/>
                </a:solidFill>
                <a:ea typeface="+mn-ea"/>
              </a:rPr>
              <a:t>Physical Scale: Cell to Artery (micron to cm)</a:t>
            </a:r>
          </a:p>
          <a:p>
            <a:pPr lvl="1" fontAlgn="auto">
              <a:spcAft>
                <a:spcPts val="0"/>
              </a:spcAft>
              <a:buFont typeface="Arial" pitchFamily="34" charset="0"/>
              <a:buChar char="–"/>
              <a:defRPr/>
            </a:pPr>
            <a:r>
              <a:rPr lang="en-US" dirty="0" smtClean="0">
                <a:solidFill>
                  <a:srgbClr val="000000"/>
                </a:solidFill>
                <a:ea typeface="+mn-ea"/>
              </a:rPr>
              <a:t>Time Scale: Seconds to Months</a:t>
            </a:r>
          </a:p>
          <a:p>
            <a:pPr fontAlgn="auto">
              <a:spcAft>
                <a:spcPts val="0"/>
              </a:spcAft>
              <a:buFont typeface="Arial" pitchFamily="34" charset="0"/>
              <a:buChar char="•"/>
              <a:defRPr/>
            </a:pPr>
            <a:r>
              <a:rPr lang="en-US" dirty="0" smtClean="0">
                <a:solidFill>
                  <a:srgbClr val="000000"/>
                </a:solidFill>
              </a:rPr>
              <a:t>Processes of Interest:</a:t>
            </a:r>
          </a:p>
          <a:p>
            <a:pPr lvl="1" fontAlgn="auto">
              <a:spcAft>
                <a:spcPts val="0"/>
              </a:spcAft>
              <a:buFont typeface="Arial" pitchFamily="34" charset="0"/>
              <a:buChar char="–"/>
              <a:defRPr/>
            </a:pPr>
            <a:r>
              <a:rPr lang="en-US" dirty="0" smtClean="0">
                <a:solidFill>
                  <a:srgbClr val="000000"/>
                </a:solidFill>
                <a:ea typeface="+mn-ea"/>
              </a:rPr>
              <a:t>Initial injury due to stent</a:t>
            </a:r>
          </a:p>
          <a:p>
            <a:pPr lvl="1" fontAlgn="auto">
              <a:spcAft>
                <a:spcPts val="0"/>
              </a:spcAft>
              <a:buFont typeface="Arial" pitchFamily="34" charset="0"/>
              <a:buChar char="–"/>
              <a:defRPr/>
            </a:pPr>
            <a:r>
              <a:rPr lang="en-US" dirty="0" smtClean="0">
                <a:solidFill>
                  <a:srgbClr val="000000"/>
                </a:solidFill>
                <a:ea typeface="+mn-ea"/>
              </a:rPr>
              <a:t>Platelet aggregation</a:t>
            </a:r>
          </a:p>
          <a:p>
            <a:pPr lvl="1" fontAlgn="auto">
              <a:spcAft>
                <a:spcPts val="0"/>
              </a:spcAft>
              <a:buFont typeface="Arial" pitchFamily="34" charset="0"/>
              <a:buChar char="–"/>
              <a:defRPr/>
            </a:pPr>
            <a:r>
              <a:rPr lang="en-US" dirty="0" smtClean="0">
                <a:solidFill>
                  <a:srgbClr val="000000"/>
                </a:solidFill>
                <a:ea typeface="+mn-ea"/>
              </a:rPr>
              <a:t>Red blood cell Thrombus formation</a:t>
            </a:r>
          </a:p>
          <a:p>
            <a:pPr lvl="1" fontAlgn="auto">
              <a:spcAft>
                <a:spcPts val="0"/>
              </a:spcAft>
              <a:buFont typeface="Arial" pitchFamily="34" charset="0"/>
              <a:buChar char="–"/>
              <a:defRPr/>
            </a:pPr>
            <a:r>
              <a:rPr lang="en-US" dirty="0" smtClean="0">
                <a:solidFill>
                  <a:srgbClr val="000000"/>
                </a:solidFill>
                <a:ea typeface="+mn-ea"/>
              </a:rPr>
              <a:t>Cell cycle, cell signaling</a:t>
            </a:r>
          </a:p>
          <a:p>
            <a:pPr lvl="1" fontAlgn="auto">
              <a:spcAft>
                <a:spcPts val="0"/>
              </a:spcAft>
              <a:buFont typeface="Arial" pitchFamily="34" charset="0"/>
              <a:buChar char="–"/>
              <a:defRPr/>
            </a:pPr>
            <a:r>
              <a:rPr lang="en-US" dirty="0" smtClean="0">
                <a:solidFill>
                  <a:srgbClr val="000000"/>
                </a:solidFill>
                <a:ea typeface="+mn-ea"/>
              </a:rPr>
              <a:t>Blood Flow</a:t>
            </a:r>
          </a:p>
          <a:p>
            <a:pPr lvl="1" fontAlgn="auto">
              <a:spcAft>
                <a:spcPts val="0"/>
              </a:spcAft>
              <a:buFont typeface="Arial" pitchFamily="34" charset="0"/>
              <a:buChar char="–"/>
              <a:defRPr/>
            </a:pPr>
            <a:r>
              <a:rPr lang="en-US" dirty="0" smtClean="0">
                <a:solidFill>
                  <a:srgbClr val="000000"/>
                </a:solidFill>
                <a:ea typeface="+mn-ea"/>
              </a:rPr>
              <a:t>Drug Diffusion</a:t>
            </a:r>
            <a:endParaRPr lang="en-US" dirty="0">
              <a:solidFill>
                <a:srgbClr val="000000"/>
              </a:solidFill>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heckerboard(across)">
                                      <p:cBhvr>
                                        <p:cTn id="13" dur="500"/>
                                        <p:tgtEl>
                                          <p:spTgt spid="3">
                                            <p:txEl>
                                              <p:pRg st="5" end="5"/>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checkerboard(across)">
                                      <p:cBhvr>
                                        <p:cTn id="16" dur="500"/>
                                        <p:tgtEl>
                                          <p:spTgt spid="3">
                                            <p:txEl>
                                              <p:pRg st="6" end="6"/>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checkerboard(across)">
                                      <p:cBhvr>
                                        <p:cTn id="19" dur="500"/>
                                        <p:tgtEl>
                                          <p:spTgt spid="3">
                                            <p:txEl>
                                              <p:pRg st="7" end="7"/>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checkerboard(across)">
                                      <p:cBhvr>
                                        <p:cTn id="22" dur="500"/>
                                        <p:tgtEl>
                                          <p:spTgt spid="3">
                                            <p:txEl>
                                              <p:pRg st="8" end="8"/>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checkerboard(across)">
                                      <p:cBhvr>
                                        <p:cTn id="2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r>
              <a:rPr lang="en-US"/>
              <a:t>Modeling ISR</a:t>
            </a:r>
          </a:p>
        </p:txBody>
      </p:sp>
      <p:sp>
        <p:nvSpPr>
          <p:cNvPr id="14339" name="Content Placeholder 2"/>
          <p:cNvSpPr>
            <a:spLocks noGrp="1"/>
          </p:cNvSpPr>
          <p:nvPr>
            <p:ph idx="1"/>
          </p:nvPr>
        </p:nvSpPr>
        <p:spPr>
          <a:xfrm>
            <a:off x="457200" y="1219200"/>
            <a:ext cx="8229600" cy="4525963"/>
          </a:xfrm>
        </p:spPr>
        <p:txBody>
          <a:bodyPr/>
          <a:lstStyle/>
          <a:p>
            <a:r>
              <a:rPr lang="en-US" dirty="0">
                <a:solidFill>
                  <a:srgbClr val="000000"/>
                </a:solidFill>
              </a:rPr>
              <a:t>Visual Map of Processes and Scales</a:t>
            </a:r>
          </a:p>
        </p:txBody>
      </p:sp>
      <p:pic>
        <p:nvPicPr>
          <p:cNvPr id="14340" name="Picture 2"/>
          <p:cNvPicPr>
            <a:picLocks noChangeAspect="1" noChangeArrowheads="1"/>
          </p:cNvPicPr>
          <p:nvPr/>
        </p:nvPicPr>
        <p:blipFill>
          <a:blip r:embed="rId2"/>
          <a:srcRect/>
          <a:stretch>
            <a:fillRect/>
          </a:stretch>
        </p:blipFill>
        <p:spPr bwMode="auto">
          <a:xfrm>
            <a:off x="520700" y="1905000"/>
            <a:ext cx="8166100"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Goals for today’s lecture</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What </a:t>
            </a:r>
            <a:r>
              <a:rPr lang="en-US" dirty="0"/>
              <a:t>is multi-scale </a:t>
            </a:r>
            <a:r>
              <a:rPr lang="en-US" dirty="0" smtClean="0"/>
              <a:t>modeling, the notion of scale</a:t>
            </a:r>
          </a:p>
          <a:p>
            <a:r>
              <a:rPr lang="en-US" dirty="0" smtClean="0"/>
              <a:t>Why </a:t>
            </a:r>
            <a:r>
              <a:rPr lang="en-US" dirty="0"/>
              <a:t>is </a:t>
            </a:r>
            <a:r>
              <a:rPr lang="en-US" dirty="0" smtClean="0"/>
              <a:t>multi-scale modeling important? When </a:t>
            </a:r>
            <a:r>
              <a:rPr lang="en-US" dirty="0"/>
              <a:t>should I consider </a:t>
            </a:r>
            <a:r>
              <a:rPr lang="en-US" dirty="0" smtClean="0"/>
              <a:t>it?</a:t>
            </a:r>
            <a:endParaRPr lang="en-US" dirty="0"/>
          </a:p>
          <a:p>
            <a:r>
              <a:rPr lang="en-US" dirty="0" smtClean="0"/>
              <a:t>What </a:t>
            </a:r>
            <a:r>
              <a:rPr lang="en-US" dirty="0"/>
              <a:t>issues should I consider </a:t>
            </a:r>
            <a:r>
              <a:rPr lang="en-US" dirty="0" smtClean="0"/>
              <a:t>when developing a multi-scale model. </a:t>
            </a:r>
            <a:r>
              <a:rPr lang="en-US" dirty="0"/>
              <a:t> </a:t>
            </a:r>
            <a:r>
              <a:rPr lang="en-US" dirty="0" smtClean="0"/>
              <a:t>What </a:t>
            </a:r>
            <a:r>
              <a:rPr lang="en-US" dirty="0"/>
              <a:t>are the </a:t>
            </a:r>
            <a:r>
              <a:rPr lang="en-US" dirty="0" smtClean="0"/>
              <a:t>pitfalls</a:t>
            </a:r>
          </a:p>
          <a:p>
            <a:r>
              <a:rPr lang="en-US" dirty="0" smtClean="0"/>
              <a:t>On-going efforts </a:t>
            </a:r>
            <a:r>
              <a:rPr lang="en-US" dirty="0"/>
              <a:t>on multi-scale </a:t>
            </a:r>
            <a:r>
              <a:rPr lang="en-US" dirty="0" smtClean="0"/>
              <a:t>modeling in Systems Biology</a:t>
            </a:r>
          </a:p>
          <a:p>
            <a:r>
              <a:rPr lang="en-US" dirty="0"/>
              <a:t>A simple example</a:t>
            </a:r>
          </a:p>
          <a:p>
            <a:r>
              <a:rPr lang="en-US" dirty="0"/>
              <a:t>Mathematical and computational foundations </a:t>
            </a:r>
            <a:endParaRPr lang="en-US" dirty="0" smtClean="0"/>
          </a:p>
          <a:p>
            <a:r>
              <a:rPr lang="en-US" dirty="0" smtClean="0"/>
              <a:t>An </a:t>
            </a:r>
            <a:r>
              <a:rPr lang="en-US" dirty="0"/>
              <a:t>example using ENISI</a:t>
            </a:r>
          </a:p>
          <a:p>
            <a:r>
              <a:rPr lang="en-US" dirty="0" smtClean="0"/>
              <a:t>References	</a:t>
            </a:r>
            <a:endParaRPr lang="en-US" dirty="0"/>
          </a:p>
        </p:txBody>
      </p:sp>
    </p:spTree>
    <p:extLst>
      <p:ext uri="{BB962C8B-B14F-4D97-AF65-F5344CB8AC3E}">
        <p14:creationId xmlns:p14="http://schemas.microsoft.com/office/powerpoint/2010/main" val="1347677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t>Modeling ISR</a:t>
            </a:r>
          </a:p>
        </p:txBody>
      </p:sp>
      <p:sp>
        <p:nvSpPr>
          <p:cNvPr id="3" name="Content Placeholder 2"/>
          <p:cNvSpPr>
            <a:spLocks noGrp="1"/>
          </p:cNvSpPr>
          <p:nvPr>
            <p:ph idx="1"/>
          </p:nvPr>
        </p:nvSpPr>
        <p:spPr/>
        <p:txBody>
          <a:bodyPr/>
          <a:lstStyle/>
          <a:p>
            <a:r>
              <a:rPr lang="en-US" dirty="0">
                <a:solidFill>
                  <a:srgbClr val="000000"/>
                </a:solidFill>
              </a:rPr>
              <a:t>Single Process Models are available </a:t>
            </a:r>
          </a:p>
          <a:p>
            <a:r>
              <a:rPr lang="en-US" dirty="0">
                <a:solidFill>
                  <a:srgbClr val="000000"/>
                </a:solidFill>
              </a:rPr>
              <a:t>Integration done using a coupling computer program (COAST) </a:t>
            </a:r>
          </a:p>
          <a:p>
            <a:r>
              <a:rPr lang="en-US" dirty="0">
                <a:solidFill>
                  <a:srgbClr val="000000"/>
                </a:solidFill>
              </a:rPr>
              <a:t>Example Simulation:</a:t>
            </a:r>
          </a:p>
        </p:txBody>
      </p:sp>
      <p:pic>
        <p:nvPicPr>
          <p:cNvPr id="27650" name="Picture 2"/>
          <p:cNvPicPr>
            <a:picLocks noChangeAspect="1" noChangeArrowheads="1"/>
          </p:cNvPicPr>
          <p:nvPr/>
        </p:nvPicPr>
        <p:blipFill>
          <a:blip r:embed="rId2"/>
          <a:srcRect/>
          <a:stretch>
            <a:fillRect/>
          </a:stretch>
        </p:blipFill>
        <p:spPr bwMode="auto">
          <a:xfrm>
            <a:off x="1066800" y="3886200"/>
            <a:ext cx="7134225" cy="2571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7650"/>
                                        </p:tgtEl>
                                        <p:attrNameLst>
                                          <p:attrName>style.visibility</p:attrName>
                                        </p:attrNameLst>
                                      </p:cBhvr>
                                      <p:to>
                                        <p:strVal val="visible"/>
                                      </p:to>
                                    </p:set>
                                    <p:animEffect transition="in" filter="checkerboard(across)">
                                      <p:cBhvr>
                                        <p:cTn id="10"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3048000"/>
            <a:ext cx="7655531" cy="1143000"/>
          </a:xfrm>
        </p:spPr>
        <p:txBody>
          <a:bodyPr>
            <a:normAutofit fontScale="90000"/>
          </a:bodyPr>
          <a:lstStyle/>
          <a:p>
            <a:r>
              <a:rPr lang="en-US" dirty="0" smtClean="0"/>
              <a:t>Example 2: Modeling Mucosal immunity in the Gut</a:t>
            </a:r>
            <a:endParaRPr lang="en-US" dirty="0"/>
          </a:p>
        </p:txBody>
      </p:sp>
    </p:spTree>
    <p:extLst>
      <p:ext uri="{BB962C8B-B14F-4D97-AF65-F5344CB8AC3E}">
        <p14:creationId xmlns:p14="http://schemas.microsoft.com/office/powerpoint/2010/main" val="13882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304800" y="0"/>
            <a:ext cx="8839200" cy="1143000"/>
          </a:xfrm>
        </p:spPr>
        <p:txBody>
          <a:bodyPr/>
          <a:lstStyle/>
          <a:p>
            <a:pPr eaLnBrk="1" hangingPunct="1"/>
            <a:r>
              <a:rPr lang="en-US" sz="4000" b="1" dirty="0">
                <a:solidFill>
                  <a:srgbClr val="FFFFFF"/>
                </a:solidFill>
                <a:latin typeface="Arial" charset="0"/>
                <a:ea typeface="Osaka" charset="0"/>
                <a:cs typeface="Osaka" charset="0"/>
              </a:rPr>
              <a:t>The consequence of exposure</a:t>
            </a:r>
            <a:endParaRPr lang="en-US" dirty="0">
              <a:solidFill>
                <a:srgbClr val="FFFFFF"/>
              </a:solidFill>
              <a:latin typeface="Arial" charset="0"/>
              <a:ea typeface="Osaka" charset="0"/>
              <a:cs typeface="Osaka" charset="0"/>
            </a:endParaRPr>
          </a:p>
        </p:txBody>
      </p:sp>
      <p:sp>
        <p:nvSpPr>
          <p:cNvPr id="65539" name="Rectangle 3"/>
          <p:cNvSpPr>
            <a:spLocks noGrp="1" noChangeArrowheads="1"/>
          </p:cNvSpPr>
          <p:nvPr>
            <p:ph type="body" idx="1"/>
          </p:nvPr>
        </p:nvSpPr>
        <p:spPr>
          <a:xfrm>
            <a:off x="457200" y="1828800"/>
            <a:ext cx="8305800" cy="4419600"/>
          </a:xfrm>
        </p:spPr>
        <p:txBody>
          <a:bodyPr/>
          <a:lstStyle/>
          <a:p>
            <a:pPr>
              <a:lnSpc>
                <a:spcPct val="90000"/>
              </a:lnSpc>
              <a:spcBef>
                <a:spcPct val="0"/>
              </a:spcBef>
              <a:buFontTx/>
              <a:buNone/>
            </a:pPr>
            <a:endParaRPr lang="en-US" sz="2000" b="1" dirty="0">
              <a:solidFill>
                <a:schemeClr val="accent2"/>
              </a:solidFill>
              <a:latin typeface="Arial" charset="0"/>
              <a:ea typeface="Osaka" charset="0"/>
              <a:cs typeface="Osaka" charset="0"/>
            </a:endParaRPr>
          </a:p>
          <a:p>
            <a:pPr lvl="2">
              <a:lnSpc>
                <a:spcPct val="90000"/>
              </a:lnSpc>
              <a:spcBef>
                <a:spcPct val="0"/>
              </a:spcBef>
              <a:buClr>
                <a:schemeClr val="accent2"/>
              </a:buClr>
            </a:pPr>
            <a:r>
              <a:rPr lang="en-US" sz="2000" b="1" dirty="0">
                <a:solidFill>
                  <a:schemeClr val="accent2"/>
                </a:solidFill>
                <a:latin typeface="Arial" charset="0"/>
                <a:ea typeface="Osaka" charset="0"/>
                <a:cs typeface="Osaka" charset="0"/>
              </a:rPr>
              <a:t>Complete tolerance</a:t>
            </a:r>
            <a:r>
              <a:rPr lang="en-US" sz="2000" dirty="0">
                <a:latin typeface="Arial" charset="0"/>
                <a:ea typeface="Osaka" charset="0"/>
                <a:cs typeface="Osaka" charset="0"/>
              </a:rPr>
              <a:t> that leads to non-pathogenic microbe persistence</a:t>
            </a:r>
          </a:p>
          <a:p>
            <a:pPr lvl="2">
              <a:lnSpc>
                <a:spcPct val="90000"/>
              </a:lnSpc>
              <a:spcBef>
                <a:spcPct val="0"/>
              </a:spcBef>
              <a:buClr>
                <a:schemeClr val="accent2"/>
              </a:buClr>
            </a:pPr>
            <a:r>
              <a:rPr lang="en-US" sz="2000" b="1" dirty="0">
                <a:solidFill>
                  <a:schemeClr val="accent2"/>
                </a:solidFill>
                <a:latin typeface="Arial" charset="0"/>
                <a:ea typeface="Osaka" charset="0"/>
                <a:cs typeface="Osaka" charset="0"/>
              </a:rPr>
              <a:t>Hypo-inflammation</a:t>
            </a:r>
            <a:r>
              <a:rPr lang="en-US" sz="2000" dirty="0">
                <a:latin typeface="Arial" charset="0"/>
                <a:ea typeface="Osaka" charset="0"/>
                <a:cs typeface="Osaka" charset="0"/>
              </a:rPr>
              <a:t> in which a pathogen is not completely eliminated</a:t>
            </a:r>
          </a:p>
          <a:p>
            <a:pPr lvl="2">
              <a:lnSpc>
                <a:spcPct val="90000"/>
              </a:lnSpc>
              <a:spcBef>
                <a:spcPct val="0"/>
              </a:spcBef>
              <a:buClr>
                <a:schemeClr val="accent2"/>
              </a:buClr>
            </a:pPr>
            <a:r>
              <a:rPr lang="en-US" sz="2000" b="1" dirty="0">
                <a:solidFill>
                  <a:schemeClr val="accent2"/>
                </a:solidFill>
                <a:latin typeface="Arial" charset="0"/>
                <a:ea typeface="Osaka" charset="0"/>
                <a:cs typeface="Osaka" charset="0"/>
              </a:rPr>
              <a:t>Inflammation</a:t>
            </a:r>
            <a:r>
              <a:rPr lang="en-US" sz="2000" dirty="0">
                <a:latin typeface="Arial" charset="0"/>
                <a:ea typeface="Osaka" charset="0"/>
                <a:cs typeface="Osaka" charset="0"/>
              </a:rPr>
              <a:t> that eliminates the microbe, but ceases prior to extensive tissue damage</a:t>
            </a:r>
          </a:p>
          <a:p>
            <a:pPr lvl="2">
              <a:lnSpc>
                <a:spcPct val="90000"/>
              </a:lnSpc>
              <a:spcBef>
                <a:spcPct val="0"/>
              </a:spcBef>
              <a:buClr>
                <a:schemeClr val="accent2"/>
              </a:buClr>
            </a:pPr>
            <a:r>
              <a:rPr lang="en-US" sz="2000" b="1" dirty="0">
                <a:solidFill>
                  <a:schemeClr val="accent2"/>
                </a:solidFill>
                <a:latin typeface="Arial" charset="0"/>
                <a:ea typeface="Osaka" charset="0"/>
                <a:cs typeface="Osaka" charset="0"/>
              </a:rPr>
              <a:t>Hyper-inflammation</a:t>
            </a:r>
            <a:r>
              <a:rPr lang="en-US" sz="2000" dirty="0">
                <a:solidFill>
                  <a:schemeClr val="accent2"/>
                </a:solidFill>
                <a:latin typeface="Arial" charset="0"/>
                <a:ea typeface="Osaka" charset="0"/>
                <a:cs typeface="Osaka" charset="0"/>
              </a:rPr>
              <a:t> </a:t>
            </a:r>
            <a:r>
              <a:rPr lang="en-US" sz="2000" dirty="0">
                <a:latin typeface="Arial" charset="0"/>
                <a:ea typeface="Osaka" charset="0"/>
                <a:cs typeface="Osaka" charset="0"/>
              </a:rPr>
              <a:t>in which the microbe is eliminated at expense of host tissue damage</a:t>
            </a:r>
          </a:p>
          <a:p>
            <a:pPr lvl="2">
              <a:lnSpc>
                <a:spcPct val="90000"/>
              </a:lnSpc>
              <a:spcBef>
                <a:spcPct val="0"/>
              </a:spcBef>
              <a:buClr>
                <a:schemeClr val="accent2"/>
              </a:buClr>
            </a:pPr>
            <a:endParaRPr lang="en-US" sz="2000" dirty="0">
              <a:latin typeface="Arial" charset="0"/>
              <a:ea typeface="Osaka" charset="0"/>
              <a:cs typeface="Osaka" charset="0"/>
            </a:endParaRPr>
          </a:p>
          <a:p>
            <a:pPr lvl="2">
              <a:lnSpc>
                <a:spcPct val="90000"/>
              </a:lnSpc>
              <a:spcBef>
                <a:spcPct val="0"/>
              </a:spcBef>
              <a:buClr>
                <a:schemeClr val="accent2"/>
              </a:buClr>
              <a:buFontTx/>
              <a:buNone/>
            </a:pPr>
            <a:r>
              <a:rPr lang="en-US" sz="2000" dirty="0">
                <a:latin typeface="Arial" charset="0"/>
                <a:ea typeface="Osaka" charset="0"/>
                <a:cs typeface="Osaka" charset="0"/>
              </a:rPr>
              <a:t>Which aspects of these competing pathways could be exploited to inhibit pathogen invasion, infection, and evolution?</a:t>
            </a:r>
            <a:endParaRPr lang="en-US" sz="1800" dirty="0">
              <a:latin typeface="Arial" charset="0"/>
              <a:ea typeface="Osaka" charset="0"/>
              <a:cs typeface="Osaka" charset="0"/>
            </a:endParaRPr>
          </a:p>
          <a:p>
            <a:pPr lvl="2">
              <a:lnSpc>
                <a:spcPct val="90000"/>
              </a:lnSpc>
              <a:spcBef>
                <a:spcPct val="0"/>
              </a:spcBef>
              <a:buClr>
                <a:schemeClr val="accent2"/>
              </a:buClr>
            </a:pPr>
            <a:endParaRPr lang="en-US" sz="1800" dirty="0">
              <a:latin typeface="Arial" charset="0"/>
              <a:ea typeface="Osaka" charset="0"/>
              <a:cs typeface="Osaka" charset="0"/>
            </a:endParaRPr>
          </a:p>
          <a:p>
            <a:pPr>
              <a:lnSpc>
                <a:spcPct val="90000"/>
              </a:lnSpc>
              <a:spcBef>
                <a:spcPct val="0"/>
              </a:spcBef>
              <a:buClr>
                <a:schemeClr val="accent2"/>
              </a:buClr>
              <a:buFontTx/>
              <a:buNone/>
            </a:pPr>
            <a:endParaRPr lang="en-US" sz="1800" dirty="0">
              <a:latin typeface="Arial" charset="0"/>
              <a:ea typeface="Osaka" charset="0"/>
              <a:cs typeface="Osaka" charset="0"/>
            </a:endParaRPr>
          </a:p>
        </p:txBody>
      </p:sp>
      <p:sp>
        <p:nvSpPr>
          <p:cNvPr id="61443" name="Text Box 4"/>
          <p:cNvSpPr txBox="1">
            <a:spLocks noChangeArrowheads="1"/>
          </p:cNvSpPr>
          <p:nvPr/>
        </p:nvSpPr>
        <p:spPr bwMode="auto">
          <a:xfrm>
            <a:off x="1219200" y="196850"/>
            <a:ext cx="7772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t>What determines whether a person is infected upon exposure and the severity of subsequent disease?</a:t>
            </a:r>
            <a:endParaRPr lang="en-US" sz="3200" dirty="0"/>
          </a:p>
        </p:txBody>
      </p:sp>
    </p:spTree>
    <p:extLst>
      <p:ext uri="{BB962C8B-B14F-4D97-AF65-F5344CB8AC3E}">
        <p14:creationId xmlns:p14="http://schemas.microsoft.com/office/powerpoint/2010/main" val="303331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553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553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553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55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381000" y="0"/>
            <a:ext cx="7162800" cy="914400"/>
          </a:xfrm>
        </p:spPr>
        <p:txBody>
          <a:bodyPr>
            <a:normAutofit fontScale="90000"/>
          </a:bodyPr>
          <a:lstStyle/>
          <a:p>
            <a:pPr eaLnBrk="1" hangingPunct="1"/>
            <a:r>
              <a:rPr lang="en-US" dirty="0" smtClean="0">
                <a:solidFill>
                  <a:srgbClr val="FFFFFF"/>
                </a:solidFill>
                <a:latin typeface="Arial" charset="0"/>
                <a:ea typeface="Osaka" charset="0"/>
                <a:cs typeface="Osaka" charset="0"/>
              </a:rPr>
              <a:t>Our first attempt: </a:t>
            </a:r>
            <a:r>
              <a:rPr lang="en-US" b="1" dirty="0" smtClean="0">
                <a:solidFill>
                  <a:srgbClr val="FFFFFF"/>
                </a:solidFill>
                <a:latin typeface="Arial" charset="0"/>
                <a:ea typeface="Osaka" charset="0"/>
                <a:cs typeface="Osaka" charset="0"/>
              </a:rPr>
              <a:t>Realization </a:t>
            </a:r>
            <a:r>
              <a:rPr lang="en-US" b="1" dirty="0">
                <a:solidFill>
                  <a:srgbClr val="FFFFFF"/>
                </a:solidFill>
                <a:latin typeface="Arial" charset="0"/>
                <a:ea typeface="Osaka" charset="0"/>
                <a:cs typeface="Osaka" charset="0"/>
              </a:rPr>
              <a:t>in ODEs</a:t>
            </a:r>
            <a:endParaRPr lang="en-US" dirty="0">
              <a:solidFill>
                <a:srgbClr val="FFFFFF"/>
              </a:solidFill>
              <a:latin typeface="Arial" charset="0"/>
              <a:ea typeface="Osaka" charset="0"/>
              <a:cs typeface="Osaka" charset="0"/>
            </a:endParaRPr>
          </a:p>
        </p:txBody>
      </p:sp>
      <p:pic>
        <p:nvPicPr>
          <p:cNvPr id="77826" name="Picture 115" descr="Full_Sche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823436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4"/>
          <p:cNvSpPr>
            <a:spLocks noChangeArrowheads="1"/>
          </p:cNvSpPr>
          <p:nvPr/>
        </p:nvSpPr>
        <p:spPr bwMode="auto">
          <a:xfrm>
            <a:off x="6934200" y="3200400"/>
            <a:ext cx="381000" cy="381000"/>
          </a:xfrm>
          <a:prstGeom prst="rect">
            <a:avLst/>
          </a:prstGeom>
          <a:solidFill>
            <a:srgbClr val="00CCFF">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828" name="Text Box 5"/>
          <p:cNvSpPr txBox="1">
            <a:spLocks noChangeArrowheads="1"/>
          </p:cNvSpPr>
          <p:nvPr/>
        </p:nvSpPr>
        <p:spPr bwMode="auto">
          <a:xfrm>
            <a:off x="5900738" y="1371600"/>
            <a:ext cx="136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Replenishment rate</a:t>
            </a:r>
          </a:p>
        </p:txBody>
      </p:sp>
      <p:sp>
        <p:nvSpPr>
          <p:cNvPr id="77829" name="Text Box 6"/>
          <p:cNvSpPr txBox="1">
            <a:spLocks noChangeArrowheads="1"/>
          </p:cNvSpPr>
          <p:nvPr/>
        </p:nvSpPr>
        <p:spPr bwMode="auto">
          <a:xfrm>
            <a:off x="7196138" y="1371600"/>
            <a:ext cx="19478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Rate of contact with bactieria</a:t>
            </a:r>
          </a:p>
        </p:txBody>
      </p:sp>
      <p:pic>
        <p:nvPicPr>
          <p:cNvPr id="7783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787400"/>
            <a:ext cx="4800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9"/>
          <p:cNvSpPr>
            <a:spLocks noChangeArrowheads="1"/>
          </p:cNvSpPr>
          <p:nvPr/>
        </p:nvSpPr>
        <p:spPr bwMode="auto">
          <a:xfrm>
            <a:off x="5029200" y="1828800"/>
            <a:ext cx="4114800" cy="457200"/>
          </a:xfrm>
          <a:prstGeom prst="rect">
            <a:avLst/>
          </a:prstGeom>
          <a:solidFill>
            <a:srgbClr val="00CCFF">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832" name="Text Box 10"/>
          <p:cNvSpPr txBox="1">
            <a:spLocks noChangeArrowheads="1"/>
          </p:cNvSpPr>
          <p:nvPr/>
        </p:nvSpPr>
        <p:spPr bwMode="auto">
          <a:xfrm>
            <a:off x="3429000" y="1676400"/>
            <a:ext cx="160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Regulatory M2 in tissue</a:t>
            </a:r>
          </a:p>
        </p:txBody>
      </p:sp>
      <p:sp>
        <p:nvSpPr>
          <p:cNvPr id="77833" name="Text Box 13"/>
          <p:cNvSpPr txBox="1">
            <a:spLocks noChangeArrowheads="1"/>
          </p:cNvSpPr>
          <p:nvPr/>
        </p:nvSpPr>
        <p:spPr bwMode="auto">
          <a:xfrm>
            <a:off x="7239000" y="2362200"/>
            <a:ext cx="1693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Rate of conversion to M1</a:t>
            </a:r>
          </a:p>
        </p:txBody>
      </p:sp>
      <p:sp>
        <p:nvSpPr>
          <p:cNvPr id="77834" name="Line 14"/>
          <p:cNvSpPr>
            <a:spLocks noChangeShapeType="1"/>
          </p:cNvSpPr>
          <p:nvPr/>
        </p:nvSpPr>
        <p:spPr bwMode="auto">
          <a:xfrm flipV="1">
            <a:off x="7696200" y="22098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835" name="Text Box 15"/>
          <p:cNvSpPr txBox="1">
            <a:spLocks noChangeArrowheads="1"/>
          </p:cNvSpPr>
          <p:nvPr/>
        </p:nvSpPr>
        <p:spPr bwMode="auto">
          <a:xfrm>
            <a:off x="5334000" y="2362200"/>
            <a:ext cx="1193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Rate of M1 to M2</a:t>
            </a:r>
          </a:p>
        </p:txBody>
      </p:sp>
      <p:sp>
        <p:nvSpPr>
          <p:cNvPr id="77836" name="Line 16"/>
          <p:cNvSpPr>
            <a:spLocks noChangeShapeType="1"/>
          </p:cNvSpPr>
          <p:nvPr/>
        </p:nvSpPr>
        <p:spPr bwMode="auto">
          <a:xfrm flipV="1">
            <a:off x="6324600" y="2133600"/>
            <a:ext cx="381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783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953000"/>
            <a:ext cx="18415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982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685800" y="152400"/>
            <a:ext cx="7772400" cy="685800"/>
          </a:xfrm>
        </p:spPr>
        <p:txBody>
          <a:bodyPr>
            <a:normAutofit fontScale="90000"/>
          </a:bodyPr>
          <a:lstStyle/>
          <a:p>
            <a:r>
              <a:rPr lang="en-US">
                <a:latin typeface="Arial" charset="0"/>
                <a:ea typeface="Osaka" charset="0"/>
                <a:cs typeface="Osaka" charset="0"/>
              </a:rPr>
              <a:t>Calibrating the model</a:t>
            </a:r>
          </a:p>
        </p:txBody>
      </p:sp>
      <p:sp>
        <p:nvSpPr>
          <p:cNvPr id="79874" name="Content Placeholder 2"/>
          <p:cNvSpPr>
            <a:spLocks noGrp="1"/>
          </p:cNvSpPr>
          <p:nvPr>
            <p:ph idx="1"/>
          </p:nvPr>
        </p:nvSpPr>
        <p:spPr>
          <a:xfrm>
            <a:off x="457200" y="1165225"/>
            <a:ext cx="8229600" cy="5464175"/>
          </a:xfrm>
        </p:spPr>
        <p:txBody>
          <a:bodyPr/>
          <a:lstStyle/>
          <a:p>
            <a:r>
              <a:rPr lang="en-US">
                <a:latin typeface="Arial" charset="0"/>
                <a:ea typeface="Osaka" charset="0"/>
                <a:cs typeface="Osaka" charset="0"/>
              </a:rPr>
              <a:t>Molecular level</a:t>
            </a:r>
          </a:p>
          <a:p>
            <a:pPr lvl="1"/>
            <a:r>
              <a:rPr lang="en-US">
                <a:latin typeface="Arial" charset="0"/>
                <a:ea typeface="Osaka" charset="0"/>
                <a:cs typeface="Osaka" charset="0"/>
              </a:rPr>
              <a:t>Relative secretion of IL-12, IFNy, IL-4, IL-17, IL-23, TGF-B, MCP-1, IL-10, and IL-2 upon antigen recognition by CD4+ T-cells, macrophages, dendritic cells </a:t>
            </a:r>
          </a:p>
          <a:p>
            <a:r>
              <a:rPr lang="en-US">
                <a:latin typeface="Arial" charset="0"/>
                <a:ea typeface="Osaka" charset="0"/>
                <a:cs typeface="Osaka" charset="0"/>
              </a:rPr>
              <a:t>Cellular level</a:t>
            </a:r>
          </a:p>
          <a:p>
            <a:pPr lvl="1"/>
            <a:r>
              <a:rPr lang="en-US">
                <a:latin typeface="Arial" charset="0"/>
                <a:ea typeface="Osaka" charset="0"/>
                <a:cs typeface="Osaka" charset="0"/>
              </a:rPr>
              <a:t>Cytokine ratios at which M1 becomes M2 (alternatively activated)</a:t>
            </a:r>
          </a:p>
          <a:p>
            <a:r>
              <a:rPr lang="en-US">
                <a:latin typeface="Arial" charset="0"/>
                <a:ea typeface="Osaka" charset="0"/>
                <a:cs typeface="Osaka" charset="0"/>
              </a:rPr>
              <a:t>Tissue level:</a:t>
            </a:r>
          </a:p>
          <a:p>
            <a:pPr lvl="1"/>
            <a:r>
              <a:rPr lang="en-US">
                <a:latin typeface="Arial" charset="0"/>
                <a:ea typeface="Osaka" charset="0"/>
                <a:cs typeface="Osaka" charset="0"/>
              </a:rPr>
              <a:t>How long do cells spend in tissue of gut mucosa during circulation?</a:t>
            </a:r>
          </a:p>
        </p:txBody>
      </p:sp>
    </p:spTree>
    <p:extLst>
      <p:ext uri="{BB962C8B-B14F-4D97-AF65-F5344CB8AC3E}">
        <p14:creationId xmlns:p14="http://schemas.microsoft.com/office/powerpoint/2010/main" val="42771835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Content Placeholder 1"/>
          <p:cNvSpPr>
            <a:spLocks noGrp="1"/>
          </p:cNvSpPr>
          <p:nvPr>
            <p:ph idx="1"/>
          </p:nvPr>
        </p:nvSpPr>
        <p:spPr>
          <a:xfrm>
            <a:off x="685800" y="1905000"/>
            <a:ext cx="8077200" cy="2895600"/>
          </a:xfrm>
        </p:spPr>
        <p:txBody>
          <a:bodyPr/>
          <a:lstStyle/>
          <a:p>
            <a:r>
              <a:rPr lang="en-US">
                <a:latin typeface="Arial" charset="0"/>
                <a:ea typeface="Osaka" charset="0"/>
                <a:cs typeface="Osaka" charset="0"/>
              </a:rPr>
              <a:t>Determinism vs Stochasticity</a:t>
            </a:r>
          </a:p>
          <a:p>
            <a:r>
              <a:rPr lang="en-US">
                <a:latin typeface="Arial" charset="0"/>
                <a:ea typeface="Osaka" charset="0"/>
                <a:cs typeface="Osaka" charset="0"/>
              </a:rPr>
              <a:t>Infinitely divisible vs discrete entities</a:t>
            </a:r>
          </a:p>
          <a:p>
            <a:r>
              <a:rPr lang="en-US">
                <a:latin typeface="Arial" charset="0"/>
                <a:ea typeface="Osaka" charset="0"/>
                <a:cs typeface="Osaka" charset="0"/>
              </a:rPr>
              <a:t>Mass action (uniform mixing)</a:t>
            </a:r>
          </a:p>
          <a:p>
            <a:r>
              <a:rPr lang="en-US">
                <a:latin typeface="Arial" charset="0"/>
                <a:ea typeface="Osaka" charset="0"/>
                <a:cs typeface="Osaka" charset="0"/>
              </a:rPr>
              <a:t>Spatial homogeneity within compartments</a:t>
            </a:r>
          </a:p>
        </p:txBody>
      </p:sp>
      <p:sp>
        <p:nvSpPr>
          <p:cNvPr id="98307" name="Rectangle 5"/>
          <p:cNvSpPr>
            <a:spLocks noGrp="1" noChangeArrowheads="1"/>
          </p:cNvSpPr>
          <p:nvPr>
            <p:ph type="title"/>
          </p:nvPr>
        </p:nvSpPr>
        <p:spPr>
          <a:xfrm>
            <a:off x="609600" y="0"/>
            <a:ext cx="8305800" cy="1143000"/>
          </a:xfrm>
        </p:spPr>
        <p:txBody>
          <a:bodyPr>
            <a:normAutofit fontScale="90000"/>
          </a:bodyPr>
          <a:lstStyle/>
          <a:p>
            <a:r>
              <a:rPr lang="en-US" dirty="0">
                <a:latin typeface="Arial" charset="0"/>
                <a:ea typeface="Osaka" charset="0"/>
                <a:cs typeface="Osaka" charset="0"/>
              </a:rPr>
              <a:t>The ODE realization </a:t>
            </a:r>
            <a:r>
              <a:rPr lang="en-US" dirty="0" smtClean="0">
                <a:latin typeface="Arial" charset="0"/>
                <a:ea typeface="Osaka" charset="0"/>
                <a:cs typeface="Osaka" charset="0"/>
              </a:rPr>
              <a:t>makes assumptions</a:t>
            </a:r>
            <a:endParaRPr lang="en-US" dirty="0">
              <a:latin typeface="Arial" charset="0"/>
              <a:ea typeface="Osaka" charset="0"/>
              <a:cs typeface="Osaka" charset="0"/>
            </a:endParaRPr>
          </a:p>
        </p:txBody>
      </p:sp>
    </p:spTree>
    <p:extLst>
      <p:ext uri="{BB962C8B-B14F-4D97-AF65-F5344CB8AC3E}">
        <p14:creationId xmlns:p14="http://schemas.microsoft.com/office/powerpoint/2010/main" val="2852677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Represent individual cells as agents/nodes of a network</a:t>
            </a:r>
          </a:p>
          <a:p>
            <a:r>
              <a:rPr lang="en-US" dirty="0" smtClean="0"/>
              <a:t>Capture the interactions via a dynamic network</a:t>
            </a:r>
          </a:p>
          <a:p>
            <a:r>
              <a:rPr lang="en-US" dirty="0" smtClean="0"/>
              <a:t>Local functions are endowed to the cells</a:t>
            </a:r>
          </a:p>
          <a:p>
            <a:pPr marL="0" indent="0">
              <a:buNone/>
            </a:pPr>
            <a:endParaRPr lang="en-US" dirty="0"/>
          </a:p>
          <a:p>
            <a:pPr marL="0" indent="0">
              <a:buNone/>
            </a:pPr>
            <a:r>
              <a:rPr lang="en-US" dirty="0" smtClean="0"/>
              <a:t>…. More on this later.</a:t>
            </a:r>
          </a:p>
          <a:p>
            <a:pPr marL="0" indent="0">
              <a:buNone/>
            </a:pPr>
            <a:endParaRPr lang="en-US" dirty="0"/>
          </a:p>
        </p:txBody>
      </p:sp>
      <p:sp>
        <p:nvSpPr>
          <p:cNvPr id="3" name="Title 2"/>
          <p:cNvSpPr>
            <a:spLocks noGrp="1"/>
          </p:cNvSpPr>
          <p:nvPr>
            <p:ph type="title"/>
          </p:nvPr>
        </p:nvSpPr>
        <p:spPr/>
        <p:txBody>
          <a:bodyPr>
            <a:noAutofit/>
          </a:bodyPr>
          <a:lstStyle/>
          <a:p>
            <a:r>
              <a:rPr lang="en-US" sz="3200" dirty="0" smtClean="0"/>
              <a:t>Consider alternative representation theory: Cellular Networked Immunology</a:t>
            </a:r>
            <a:endParaRPr lang="en-US" sz="3200" dirty="0"/>
          </a:p>
        </p:txBody>
      </p:sp>
    </p:spTree>
    <p:extLst>
      <p:ext uri="{BB962C8B-B14F-4D97-AF65-F5344CB8AC3E}">
        <p14:creationId xmlns:p14="http://schemas.microsoft.com/office/powerpoint/2010/main" val="1688332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fontScale="92500" lnSpcReduction="20000"/>
          </a:bodyPr>
          <a:lstStyle/>
          <a:p>
            <a:r>
              <a:rPr lang="en-US" b="1" dirty="0"/>
              <a:t>ENISI</a:t>
            </a:r>
            <a:r>
              <a:rPr lang="en-US" dirty="0"/>
              <a:t> </a:t>
            </a:r>
            <a:r>
              <a:rPr lang="en-US" dirty="0" smtClean="0"/>
              <a:t>can be used to model </a:t>
            </a:r>
            <a:r>
              <a:rPr lang="en-US" b="1" i="1" u="sng" dirty="0" smtClean="0"/>
              <a:t>immune </a:t>
            </a:r>
            <a:r>
              <a:rPr lang="en-US" b="1" i="1" u="sng" dirty="0"/>
              <a:t>response</a:t>
            </a:r>
            <a:r>
              <a:rPr lang="en-US" dirty="0"/>
              <a:t> of </a:t>
            </a:r>
            <a:r>
              <a:rPr lang="en-US" b="1" dirty="0" smtClean="0"/>
              <a:t>gastrointestinal</a:t>
            </a:r>
            <a:r>
              <a:rPr lang="en-US" dirty="0" smtClean="0"/>
              <a:t> </a:t>
            </a:r>
            <a:r>
              <a:rPr lang="en-US" dirty="0"/>
              <a:t>(GI) tract or </a:t>
            </a:r>
            <a:r>
              <a:rPr lang="en-US" i="1" dirty="0"/>
              <a:t>gut </a:t>
            </a:r>
            <a:r>
              <a:rPr lang="en-US" i="1" dirty="0" smtClean="0"/>
              <a:t>mucosa</a:t>
            </a:r>
            <a:r>
              <a:rPr lang="en-US" dirty="0" smtClean="0"/>
              <a:t> and its component </a:t>
            </a:r>
            <a:r>
              <a:rPr lang="en-US" i="1" dirty="0" smtClean="0"/>
              <a:t>immune cells</a:t>
            </a:r>
            <a:r>
              <a:rPr lang="en-US" dirty="0" smtClean="0"/>
              <a:t> in response to </a:t>
            </a:r>
            <a:r>
              <a:rPr lang="en-US" i="1" dirty="0" smtClean="0"/>
              <a:t>foreign microbes</a:t>
            </a:r>
            <a:r>
              <a:rPr lang="en-US" dirty="0" smtClean="0"/>
              <a:t>.</a:t>
            </a:r>
          </a:p>
          <a:p>
            <a:r>
              <a:rPr lang="en-US" dirty="0" smtClean="0"/>
              <a:t>Inflammatory Immune Response:</a:t>
            </a:r>
          </a:p>
          <a:p>
            <a:pPr lvl="1"/>
            <a:r>
              <a:rPr lang="en-US" dirty="0" smtClean="0"/>
              <a:t>The response that protects the body by eliminating pathogen and damaged cells.</a:t>
            </a:r>
          </a:p>
          <a:p>
            <a:pPr lvl="1"/>
            <a:r>
              <a:rPr lang="en-US" dirty="0" smtClean="0"/>
              <a:t>Constant inflammatory response can induce host cell damage.</a:t>
            </a:r>
          </a:p>
          <a:p>
            <a:r>
              <a:rPr lang="en-US" dirty="0" smtClean="0"/>
              <a:t>Regulatory Immune Response</a:t>
            </a:r>
            <a:r>
              <a:rPr lang="en-US" dirty="0"/>
              <a:t>:</a:t>
            </a:r>
          </a:p>
          <a:p>
            <a:pPr lvl="1"/>
            <a:r>
              <a:rPr lang="en-US" dirty="0" smtClean="0"/>
              <a:t>Down-regulates the inflammatory response to protect the body against constant inflammation.</a:t>
            </a:r>
          </a:p>
          <a:p>
            <a:endParaRPr lang="en-US" dirty="0" smtClean="0"/>
          </a:p>
        </p:txBody>
      </p:sp>
      <p:sp>
        <p:nvSpPr>
          <p:cNvPr id="3076" name="Rectangle 2"/>
          <p:cNvSpPr>
            <a:spLocks noGrp="1" noChangeArrowheads="1"/>
          </p:cNvSpPr>
          <p:nvPr>
            <p:ph type="title"/>
          </p:nvPr>
        </p:nvSpPr>
        <p:spPr>
          <a:xfrm>
            <a:off x="1219199" y="260350"/>
            <a:ext cx="7924801" cy="1143000"/>
          </a:xfrm>
        </p:spPr>
        <p:txBody>
          <a:bodyPr>
            <a:noAutofit/>
          </a:bodyPr>
          <a:lstStyle/>
          <a:p>
            <a:r>
              <a:rPr lang="en-US" sz="3200" dirty="0" smtClean="0"/>
              <a:t>ENISI: An (agent) interaction based modeling framework for in-</a:t>
            </a:r>
            <a:r>
              <a:rPr lang="en-US" sz="3200" dirty="0" err="1" smtClean="0"/>
              <a:t>silico</a:t>
            </a:r>
            <a:r>
              <a:rPr lang="en-US" sz="3200" dirty="0" smtClean="0"/>
              <a:t> study of GI mucosa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ENISI</a:t>
            </a:r>
            <a:endParaRPr lang="en-US" dirty="0"/>
          </a:p>
        </p:txBody>
      </p:sp>
      <p:sp>
        <p:nvSpPr>
          <p:cNvPr id="3" name="Content Placeholder 2"/>
          <p:cNvSpPr>
            <a:spLocks noGrp="1"/>
          </p:cNvSpPr>
          <p:nvPr>
            <p:ph idx="1"/>
          </p:nvPr>
        </p:nvSpPr>
        <p:spPr>
          <a:xfrm>
            <a:off x="457200" y="1417638"/>
            <a:ext cx="8458200" cy="4830762"/>
          </a:xfrm>
        </p:spPr>
        <p:txBody>
          <a:bodyPr>
            <a:normAutofit fontScale="92500" lnSpcReduction="20000"/>
          </a:bodyPr>
          <a:lstStyle/>
          <a:p>
            <a:r>
              <a:rPr lang="en-US" dirty="0" smtClean="0"/>
              <a:t>ENISI is a modeling environment; it is NOT a specific model.</a:t>
            </a:r>
          </a:p>
          <a:p>
            <a:pPr lvl="1"/>
            <a:r>
              <a:rPr lang="en-US" dirty="0"/>
              <a:t>M</a:t>
            </a:r>
            <a:r>
              <a:rPr lang="en-US" dirty="0" smtClean="0"/>
              <a:t>odels for specific pathogens can be derived from ENISI. </a:t>
            </a:r>
          </a:p>
          <a:p>
            <a:pPr lvl="2"/>
            <a:r>
              <a:rPr lang="en-US" dirty="0" smtClean="0"/>
              <a:t>Leads to generality and efficiency</a:t>
            </a:r>
            <a:endParaRPr lang="en-US" dirty="0"/>
          </a:p>
          <a:p>
            <a:r>
              <a:rPr lang="en-US" dirty="0" smtClean="0"/>
              <a:t>Users can interact with ENISI at three different levels depending on their computational expertise</a:t>
            </a:r>
          </a:p>
          <a:p>
            <a:pPr lvl="1"/>
            <a:r>
              <a:rPr lang="en-US" dirty="0" smtClean="0"/>
              <a:t>Via the ENISI User interface: (no training is required)</a:t>
            </a:r>
          </a:p>
          <a:p>
            <a:pPr lvl="1"/>
            <a:r>
              <a:rPr lang="en-US" dirty="0" smtClean="0"/>
              <a:t>Via configuration file to change model specific parameters (requires basic understanding of Linux environment)</a:t>
            </a:r>
          </a:p>
          <a:p>
            <a:pPr lvl="1"/>
            <a:r>
              <a:rPr lang="en-US" dirty="0" smtClean="0"/>
              <a:t>Making code changes to the modeling environment</a:t>
            </a:r>
          </a:p>
        </p:txBody>
      </p:sp>
    </p:spTree>
    <p:extLst>
      <p:ext uri="{BB962C8B-B14F-4D97-AF65-F5344CB8AC3E}">
        <p14:creationId xmlns:p14="http://schemas.microsoft.com/office/powerpoint/2010/main" val="4182459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What is ENISI: A modeling environment that supports Networked Immunology</a:t>
            </a:r>
            <a:endParaRPr lang="en-US" sz="3200" dirty="0"/>
          </a:p>
        </p:txBody>
      </p:sp>
      <p:sp>
        <p:nvSpPr>
          <p:cNvPr id="3" name="Content Placeholder 2"/>
          <p:cNvSpPr>
            <a:spLocks noGrp="1"/>
          </p:cNvSpPr>
          <p:nvPr>
            <p:ph idx="1"/>
          </p:nvPr>
        </p:nvSpPr>
        <p:spPr/>
        <p:txBody>
          <a:bodyPr>
            <a:normAutofit/>
          </a:bodyPr>
          <a:lstStyle/>
          <a:p>
            <a:r>
              <a:rPr lang="en-US" dirty="0" smtClean="0"/>
              <a:t>ENISI based on a formal mathematical framework: a </a:t>
            </a:r>
            <a:r>
              <a:rPr lang="en-US" i="1" dirty="0"/>
              <a:t>co-evolving graphical dynamical </a:t>
            </a:r>
            <a:r>
              <a:rPr lang="en-US" i="1" dirty="0" smtClean="0"/>
              <a:t>system (+ some aspects of </a:t>
            </a:r>
            <a:r>
              <a:rPr lang="en-US" i="1" dirty="0" err="1" smtClean="0"/>
              <a:t>Statecharts</a:t>
            </a:r>
            <a:r>
              <a:rPr lang="en-US" i="1" dirty="0" smtClean="0"/>
              <a:t>)</a:t>
            </a:r>
          </a:p>
          <a:p>
            <a:r>
              <a:rPr lang="en-US" dirty="0"/>
              <a:t>ENISI is specifically designed to map on modern high performance computing architectures. </a:t>
            </a:r>
          </a:p>
          <a:p>
            <a:pPr lvl="2"/>
            <a:r>
              <a:rPr lang="en-US" sz="2400" dirty="0"/>
              <a:t>Demonstrated using </a:t>
            </a:r>
            <a:r>
              <a:rPr lang="en-US" sz="2400" dirty="0" err="1"/>
              <a:t>Shadowfax</a:t>
            </a:r>
            <a:r>
              <a:rPr lang="en-US" sz="2400" dirty="0"/>
              <a:t> cluster at VBI</a:t>
            </a:r>
          </a:p>
          <a:p>
            <a:pPr lvl="2"/>
            <a:r>
              <a:rPr lang="en-US" sz="2400" dirty="0"/>
              <a:t>Can simulate 10</a:t>
            </a:r>
            <a:r>
              <a:rPr lang="en-US" sz="2400" baseline="30000" dirty="0"/>
              <a:t>8</a:t>
            </a:r>
            <a:r>
              <a:rPr lang="en-US" sz="2400" dirty="0"/>
              <a:t> individual cells on a modest parallel cluster in &lt; 1hr </a:t>
            </a:r>
          </a:p>
        </p:txBody>
      </p:sp>
    </p:spTree>
    <p:extLst>
      <p:ext uri="{BB962C8B-B14F-4D97-AF65-F5344CB8AC3E}">
        <p14:creationId xmlns:p14="http://schemas.microsoft.com/office/powerpoint/2010/main" val="3760806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Material for Today’s Lectures</a:t>
            </a:r>
            <a:endParaRPr lang="en-US" dirty="0"/>
          </a:p>
        </p:txBody>
      </p:sp>
      <p:sp>
        <p:nvSpPr>
          <p:cNvPr id="5" name="Content Placeholder 4"/>
          <p:cNvSpPr>
            <a:spLocks noGrp="1"/>
          </p:cNvSpPr>
          <p:nvPr>
            <p:ph idx="1"/>
          </p:nvPr>
        </p:nvSpPr>
        <p:spPr>
          <a:xfrm>
            <a:off x="76200" y="1250950"/>
            <a:ext cx="8991600" cy="5149850"/>
          </a:xfrm>
        </p:spPr>
        <p:txBody>
          <a:bodyPr>
            <a:noAutofit/>
          </a:bodyPr>
          <a:lstStyle/>
          <a:p>
            <a:r>
              <a:rPr lang="en-US" altLang="en-US" sz="1600" dirty="0" err="1" smtClean="0"/>
              <a:t>Sloot</a:t>
            </a:r>
            <a:r>
              <a:rPr lang="en-US" altLang="en-US" sz="1600" dirty="0" smtClean="0"/>
              <a:t> P and Hoekstra A (2009) “Multi-scale modelling in computational biomedicine”, Briefings in Bioinformatics, </a:t>
            </a:r>
            <a:r>
              <a:rPr lang="en-US" altLang="en-US" sz="1600" dirty="0" err="1" smtClean="0"/>
              <a:t>Vol</a:t>
            </a:r>
            <a:r>
              <a:rPr lang="en-US" altLang="en-US" sz="1600" dirty="0" smtClean="0"/>
              <a:t> II, No. I, p. 142-152</a:t>
            </a:r>
          </a:p>
          <a:p>
            <a:r>
              <a:rPr lang="en-US" sz="1600" dirty="0" smtClean="0"/>
              <a:t>Example and slides for multi-scale modeling of heart  are adapted  from a presentation by Jennifer Young at Rice University http://www.caam.rice.edu/~jjy5/index.html</a:t>
            </a:r>
            <a:endParaRPr lang="en-US" altLang="en-US" sz="1600" dirty="0" smtClean="0"/>
          </a:p>
          <a:p>
            <a:r>
              <a:rPr lang="en-US" altLang="en-US" sz="1600" dirty="0" err="1" smtClean="0"/>
              <a:t>Hegewald</a:t>
            </a:r>
            <a:r>
              <a:rPr lang="en-US" altLang="en-US" sz="1600" dirty="0" smtClean="0"/>
              <a:t> J, </a:t>
            </a:r>
            <a:r>
              <a:rPr lang="en-US" altLang="en-US" sz="1600" dirty="0" err="1" smtClean="0"/>
              <a:t>Krafczyk</a:t>
            </a:r>
            <a:r>
              <a:rPr lang="en-US" altLang="en-US" sz="1600" dirty="0" smtClean="0"/>
              <a:t> M, </a:t>
            </a:r>
            <a:r>
              <a:rPr lang="en-US" altLang="en-US" sz="1600" dirty="0" err="1" smtClean="0"/>
              <a:t>Tolke</a:t>
            </a:r>
            <a:r>
              <a:rPr lang="en-US" altLang="en-US" sz="1600" dirty="0" smtClean="0"/>
              <a:t> J, Hoekstra A and </a:t>
            </a:r>
            <a:r>
              <a:rPr lang="en-US" altLang="en-US" sz="1600" dirty="0" err="1" smtClean="0"/>
              <a:t>Chopard</a:t>
            </a:r>
            <a:r>
              <a:rPr lang="en-US" altLang="en-US" sz="1600" dirty="0" smtClean="0"/>
              <a:t> B, (2008) “An Agent-Based Coupling Platform for Complex Automata”, Lectures in Computer Science, </a:t>
            </a:r>
            <a:r>
              <a:rPr lang="en-US" altLang="en-US" sz="1600" dirty="0" err="1" smtClean="0"/>
              <a:t>Vol</a:t>
            </a:r>
            <a:r>
              <a:rPr lang="en-US" altLang="en-US" sz="1600" dirty="0" smtClean="0"/>
              <a:t> 5102, p. 227-233</a:t>
            </a:r>
          </a:p>
          <a:p>
            <a:r>
              <a:rPr lang="en-US" altLang="en-US" sz="1600" dirty="0" smtClean="0"/>
              <a:t>Schnell S, </a:t>
            </a:r>
            <a:r>
              <a:rPr lang="en-US" altLang="en-US" sz="1600" dirty="0" err="1" smtClean="0"/>
              <a:t>Grima</a:t>
            </a:r>
            <a:r>
              <a:rPr lang="en-US" altLang="en-US" sz="1600" dirty="0" smtClean="0"/>
              <a:t> R and </a:t>
            </a:r>
            <a:r>
              <a:rPr lang="en-US" altLang="en-US" sz="1600" dirty="0" err="1" smtClean="0"/>
              <a:t>Maini</a:t>
            </a:r>
            <a:r>
              <a:rPr lang="en-US" altLang="en-US" sz="1600" dirty="0" smtClean="0"/>
              <a:t> P,  (2007) “</a:t>
            </a:r>
            <a:r>
              <a:rPr lang="en-US" altLang="en-US" sz="1600" dirty="0" err="1" smtClean="0"/>
              <a:t>Multiscale</a:t>
            </a:r>
            <a:r>
              <a:rPr lang="en-US" altLang="en-US" sz="1600" dirty="0" smtClean="0"/>
              <a:t> modeling in biology” American Scientist, </a:t>
            </a:r>
            <a:r>
              <a:rPr lang="en-US" altLang="en-US" sz="1600" dirty="0" err="1" smtClean="0"/>
              <a:t>Vol</a:t>
            </a:r>
            <a:r>
              <a:rPr lang="en-US" altLang="en-US" sz="1600" dirty="0" smtClean="0"/>
              <a:t> 95:2 , p. 134-142</a:t>
            </a:r>
          </a:p>
          <a:p>
            <a:r>
              <a:rPr lang="en-US" altLang="en-US" sz="1600" dirty="0" err="1" smtClean="0"/>
              <a:t>Alberts</a:t>
            </a:r>
            <a:r>
              <a:rPr lang="en-US" altLang="en-US" sz="1600" dirty="0" smtClean="0"/>
              <a:t> B, Johnson A, Lewis J, Raff M, Roberts K, Walter P, Molecular Biology of the Cell, Garland Science, 1994</a:t>
            </a:r>
          </a:p>
          <a:p>
            <a:r>
              <a:rPr lang="en-US" altLang="en-US" sz="1600" dirty="0" smtClean="0"/>
              <a:t>E W, </a:t>
            </a:r>
            <a:r>
              <a:rPr lang="en-US" altLang="en-US" sz="1600" dirty="0" err="1" smtClean="0"/>
              <a:t>Engquist</a:t>
            </a:r>
            <a:r>
              <a:rPr lang="en-US" altLang="en-US" sz="1600" dirty="0" smtClean="0"/>
              <a:t> B, “</a:t>
            </a:r>
            <a:r>
              <a:rPr lang="en-US" altLang="en-US" sz="1600" dirty="0" err="1" smtClean="0"/>
              <a:t>Multiscale</a:t>
            </a:r>
            <a:r>
              <a:rPr lang="en-US" altLang="en-US" sz="1600" dirty="0" smtClean="0"/>
              <a:t> Modeling and Computation”, Notices of the AMS, </a:t>
            </a:r>
            <a:r>
              <a:rPr lang="en-US" altLang="en-US" sz="1600" dirty="0" err="1" smtClean="0"/>
              <a:t>Vol</a:t>
            </a:r>
            <a:r>
              <a:rPr lang="en-US" altLang="en-US" sz="1600" dirty="0" smtClean="0"/>
              <a:t> 50:9, p. 1062-1070</a:t>
            </a:r>
            <a:endParaRPr lang="en-US" sz="1600" dirty="0" smtClean="0"/>
          </a:p>
          <a:p>
            <a:r>
              <a:rPr lang="en-US" sz="1600" dirty="0" smtClean="0"/>
              <a:t>H Schneider, T </a:t>
            </a:r>
            <a:r>
              <a:rPr lang="en-US" sz="1600" dirty="0" err="1" smtClean="0"/>
              <a:t>Klabunde</a:t>
            </a:r>
            <a:r>
              <a:rPr lang="en-US" sz="1600" dirty="0" smtClean="0"/>
              <a:t> (2013), “Understanding drugs and diseases by systems biology?”, Bioorganic &amp; Medicinal Chemistry Letters</a:t>
            </a:r>
            <a:endParaRPr lang="en-US" altLang="en-US" sz="1600" dirty="0" smtClean="0"/>
          </a:p>
          <a:p>
            <a:r>
              <a:rPr lang="de-DE" sz="1600" dirty="0" smtClean="0"/>
              <a:t>M Meier-Schellersheim, I Fraser, and F Klauschen (2009), </a:t>
            </a:r>
            <a:r>
              <a:rPr lang="en-US" sz="1600" dirty="0" smtClean="0"/>
              <a:t>“Multi-scale modeling in cell biology”, Wiley </a:t>
            </a:r>
            <a:r>
              <a:rPr lang="en-US" sz="1600" dirty="0" err="1" smtClean="0"/>
              <a:t>Interdiscip</a:t>
            </a:r>
            <a:r>
              <a:rPr lang="en-US" sz="1600" dirty="0" smtClean="0"/>
              <a:t> Rev </a:t>
            </a:r>
            <a:r>
              <a:rPr lang="en-US" sz="1600" dirty="0" err="1" smtClean="0"/>
              <a:t>Syst</a:t>
            </a:r>
            <a:r>
              <a:rPr lang="en-US" sz="1600" dirty="0" smtClean="0"/>
              <a:t> </a:t>
            </a:r>
            <a:r>
              <a:rPr lang="en-US" sz="1600" dirty="0" err="1" smtClean="0"/>
              <a:t>Biol</a:t>
            </a:r>
            <a:r>
              <a:rPr lang="en-US" sz="1600" dirty="0" smtClean="0"/>
              <a:t> Med.</a:t>
            </a:r>
          </a:p>
          <a:p>
            <a:r>
              <a:rPr lang="pt-BR" sz="1600" dirty="0" smtClean="0"/>
              <a:t>J Dada and P Mendes (2011), “</a:t>
            </a:r>
            <a:r>
              <a:rPr lang="en-US" sz="1600" dirty="0" smtClean="0"/>
              <a:t>Multi-scale modelling and simulation in systems biology”, Integrative Biology</a:t>
            </a:r>
          </a:p>
          <a:p>
            <a:r>
              <a:rPr lang="en-US" sz="1600" dirty="0" smtClean="0"/>
              <a:t>J. </a:t>
            </a:r>
            <a:r>
              <a:rPr lang="en-US" sz="1600" dirty="0"/>
              <a:t>Walpole, </a:t>
            </a:r>
            <a:r>
              <a:rPr lang="en-US" sz="1600" dirty="0" smtClean="0"/>
              <a:t>J. </a:t>
            </a:r>
            <a:r>
              <a:rPr lang="en-US" sz="1600" dirty="0"/>
              <a:t>A. </a:t>
            </a:r>
            <a:r>
              <a:rPr lang="en-US" sz="1600" dirty="0" err="1" smtClean="0"/>
              <a:t>Papin</a:t>
            </a:r>
            <a:r>
              <a:rPr lang="en-US" sz="1600" dirty="0" smtClean="0"/>
              <a:t> </a:t>
            </a:r>
            <a:r>
              <a:rPr lang="en-US" sz="1600" dirty="0"/>
              <a:t>and </a:t>
            </a:r>
            <a:r>
              <a:rPr lang="en-US" sz="1600" dirty="0" smtClean="0"/>
              <a:t>S. </a:t>
            </a:r>
            <a:r>
              <a:rPr lang="en-US" sz="1600" dirty="0"/>
              <a:t>M. </a:t>
            </a:r>
            <a:r>
              <a:rPr lang="en-US" sz="1600" dirty="0" smtClean="0"/>
              <a:t>Peirce (2013), </a:t>
            </a:r>
            <a:r>
              <a:rPr lang="en-US" sz="1600" dirty="0" err="1"/>
              <a:t>Multiscale</a:t>
            </a:r>
            <a:r>
              <a:rPr lang="en-US" sz="1600" dirty="0"/>
              <a:t> </a:t>
            </a:r>
            <a:r>
              <a:rPr lang="en-US" sz="1600" dirty="0" smtClean="0"/>
              <a:t>Computational Models </a:t>
            </a:r>
            <a:r>
              <a:rPr lang="en-US" sz="1600" dirty="0"/>
              <a:t>of Complex </a:t>
            </a:r>
            <a:r>
              <a:rPr lang="en-US" sz="1600" dirty="0" smtClean="0"/>
              <a:t>Biological Systems, Ann Review of Biomedical </a:t>
            </a:r>
            <a:r>
              <a:rPr lang="en-US" sz="1600" dirty="0" err="1" smtClean="0"/>
              <a:t>engg</a:t>
            </a:r>
            <a:r>
              <a:rPr lang="en-US" sz="1600" dirty="0" smtClean="0"/>
              <a:t>.</a:t>
            </a:r>
            <a:endParaRPr lang="en-US" altLang="en-US" sz="1600" dirty="0" smtClean="0"/>
          </a:p>
          <a:p>
            <a:endParaRPr lang="en-US" sz="1400" dirty="0"/>
          </a:p>
        </p:txBody>
      </p:sp>
    </p:spTree>
    <p:extLst>
      <p:ext uri="{BB962C8B-B14F-4D97-AF65-F5344CB8AC3E}">
        <p14:creationId xmlns:p14="http://schemas.microsoft.com/office/powerpoint/2010/main" val="1599589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ENISI</a:t>
            </a:r>
            <a:endParaRPr lang="en-US" dirty="0"/>
          </a:p>
        </p:txBody>
      </p:sp>
      <p:sp>
        <p:nvSpPr>
          <p:cNvPr id="3" name="Content Placeholder 2"/>
          <p:cNvSpPr>
            <a:spLocks noGrp="1"/>
          </p:cNvSpPr>
          <p:nvPr>
            <p:ph idx="1"/>
          </p:nvPr>
        </p:nvSpPr>
        <p:spPr/>
        <p:txBody>
          <a:bodyPr/>
          <a:lstStyle/>
          <a:p>
            <a:r>
              <a:rPr lang="en-US" dirty="0" smtClean="0"/>
              <a:t>Causal Model Based Immune Systems Biology</a:t>
            </a:r>
          </a:p>
          <a:p>
            <a:pPr lvl="1"/>
            <a:r>
              <a:rPr lang="en-US" dirty="0" smtClean="0"/>
              <a:t>Guide targeted biological experiments</a:t>
            </a:r>
          </a:p>
          <a:p>
            <a:pPr lvl="1"/>
            <a:r>
              <a:rPr lang="en-US" dirty="0" smtClean="0"/>
              <a:t>Provide a causal and procedural explanation of the underlying system</a:t>
            </a:r>
          </a:p>
          <a:p>
            <a:r>
              <a:rPr lang="en-US" dirty="0" smtClean="0"/>
              <a:t>Big Data </a:t>
            </a:r>
            <a:r>
              <a:rPr lang="en-US" dirty="0" err="1" smtClean="0"/>
              <a:t>Immunoinformatics</a:t>
            </a:r>
            <a:endParaRPr lang="en-US" dirty="0" smtClean="0"/>
          </a:p>
          <a:p>
            <a:pPr lvl="1"/>
            <a:r>
              <a:rPr lang="en-US" dirty="0" smtClean="0"/>
              <a:t>ENISI produces large amounts of highly detailed </a:t>
            </a:r>
            <a:r>
              <a:rPr lang="en-US" dirty="0" err="1" smtClean="0"/>
              <a:t>spatio</a:t>
            </a:r>
            <a:r>
              <a:rPr lang="en-US" dirty="0" smtClean="0"/>
              <a:t>-temporal data. The data can be aggregated to the desired level for calibration and validation.</a:t>
            </a:r>
          </a:p>
        </p:txBody>
      </p:sp>
    </p:spTree>
    <p:extLst>
      <p:ext uri="{BB962C8B-B14F-4D97-AF65-F5344CB8AC3E}">
        <p14:creationId xmlns:p14="http://schemas.microsoft.com/office/powerpoint/2010/main" val="1201474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114800"/>
          </a:xfrm>
        </p:spPr>
        <p:txBody>
          <a:bodyPr>
            <a:noAutofit/>
          </a:bodyPr>
          <a:lstStyle/>
          <a:p>
            <a:r>
              <a:rPr lang="en-US" sz="2800" dirty="0">
                <a:solidFill>
                  <a:schemeClr val="accent2"/>
                </a:solidFill>
              </a:rPr>
              <a:t>Things</a:t>
            </a:r>
            <a:r>
              <a:rPr lang="en-US" sz="2800" dirty="0"/>
              <a:t>: nouns </a:t>
            </a:r>
            <a:endParaRPr lang="en-US" sz="2800" dirty="0" smtClean="0"/>
          </a:p>
          <a:p>
            <a:pPr lvl="1"/>
            <a:r>
              <a:rPr lang="en-US" sz="2400" dirty="0" smtClean="0"/>
              <a:t>individual </a:t>
            </a:r>
            <a:r>
              <a:rPr lang="en-US" sz="2400" dirty="0"/>
              <a:t>entities </a:t>
            </a:r>
          </a:p>
          <a:p>
            <a:pPr lvl="1"/>
            <a:r>
              <a:rPr lang="en-US" sz="2400" dirty="0"/>
              <a:t>collections of entities </a:t>
            </a:r>
          </a:p>
          <a:p>
            <a:r>
              <a:rPr lang="en-US" sz="2800" dirty="0"/>
              <a:t>with </a:t>
            </a:r>
            <a:r>
              <a:rPr lang="en-US" sz="2800" dirty="0">
                <a:solidFill>
                  <a:schemeClr val="accent2"/>
                </a:solidFill>
              </a:rPr>
              <a:t>states</a:t>
            </a:r>
            <a:r>
              <a:rPr lang="en-US" sz="2800" dirty="0"/>
              <a:t>: </a:t>
            </a:r>
            <a:r>
              <a:rPr lang="en-US" sz="2800" dirty="0" smtClean="0"/>
              <a:t>adjectives</a:t>
            </a:r>
            <a:endParaRPr lang="en-US" sz="2800" dirty="0"/>
          </a:p>
          <a:p>
            <a:pPr lvl="1"/>
            <a:r>
              <a:rPr lang="en-US" sz="2400" dirty="0" smtClean="0"/>
              <a:t>finite set</a:t>
            </a:r>
          </a:p>
          <a:p>
            <a:pPr lvl="1"/>
            <a:r>
              <a:rPr lang="en-US" sz="2400" dirty="0" smtClean="0"/>
              <a:t>continuous </a:t>
            </a:r>
            <a:r>
              <a:rPr lang="en-US" sz="2400" dirty="0"/>
              <a:t>or </a:t>
            </a:r>
            <a:r>
              <a:rPr lang="en-US" sz="2400" dirty="0" smtClean="0"/>
              <a:t>discrete</a:t>
            </a:r>
            <a:endParaRPr lang="en-US" sz="2400" dirty="0"/>
          </a:p>
          <a:p>
            <a:pPr lvl="1"/>
            <a:r>
              <a:rPr lang="en-US" sz="2400" dirty="0" smtClean="0"/>
              <a:t>parameterized</a:t>
            </a:r>
            <a:endParaRPr lang="en-US" sz="2400" dirty="0"/>
          </a:p>
        </p:txBody>
      </p:sp>
      <p:sp>
        <p:nvSpPr>
          <p:cNvPr id="4" name="Title 1"/>
          <p:cNvSpPr>
            <a:spLocks noGrp="1"/>
          </p:cNvSpPr>
          <p:nvPr>
            <p:ph type="title"/>
          </p:nvPr>
        </p:nvSpPr>
        <p:spPr>
          <a:xfrm>
            <a:off x="1636164" y="0"/>
            <a:ext cx="7507836" cy="1403350"/>
          </a:xfrm>
        </p:spPr>
        <p:txBody>
          <a:bodyPr>
            <a:normAutofit/>
          </a:bodyPr>
          <a:lstStyle/>
          <a:p>
            <a:r>
              <a:rPr lang="en-US" sz="3200" dirty="0" smtClean="0"/>
              <a:t>What is an Agent-Based Model (ABM)?</a:t>
            </a:r>
            <a:endParaRPr lang="en-US" sz="32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079" y="1861457"/>
            <a:ext cx="2552700" cy="3048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3124200"/>
            <a:ext cx="4724400" cy="392815"/>
          </a:xfrm>
          <a:prstGeom prst="rect">
            <a:avLst/>
          </a:prstGeom>
        </p:spPr>
      </p:pic>
    </p:spTree>
    <p:extLst>
      <p:ext uri="{BB962C8B-B14F-4D97-AF65-F5344CB8AC3E}">
        <p14:creationId xmlns:p14="http://schemas.microsoft.com/office/powerpoint/2010/main" val="17068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95800"/>
          </a:xfrm>
        </p:spPr>
        <p:txBody>
          <a:bodyPr>
            <a:noAutofit/>
          </a:bodyPr>
          <a:lstStyle/>
          <a:p>
            <a:r>
              <a:rPr lang="en-US" sz="2800" dirty="0" smtClean="0"/>
              <a:t>that </a:t>
            </a:r>
            <a:r>
              <a:rPr lang="en-US" sz="2800" dirty="0">
                <a:solidFill>
                  <a:srgbClr val="C0504D"/>
                </a:solidFill>
              </a:rPr>
              <a:t>interact</a:t>
            </a:r>
            <a:r>
              <a:rPr lang="en-US" sz="2800" dirty="0"/>
              <a:t>: </a:t>
            </a:r>
            <a:r>
              <a:rPr lang="en-US" sz="2800" dirty="0" smtClean="0"/>
              <a:t>verbs</a:t>
            </a:r>
          </a:p>
          <a:p>
            <a:pPr lvl="1"/>
            <a:r>
              <a:rPr lang="en-US" sz="2400" dirty="0" smtClean="0"/>
              <a:t>what </a:t>
            </a:r>
            <a:r>
              <a:rPr lang="en-US" sz="2400" dirty="0"/>
              <a:t>interacts with what? </a:t>
            </a:r>
          </a:p>
          <a:p>
            <a:pPr lvl="1"/>
            <a:r>
              <a:rPr lang="en-US" sz="2400" dirty="0"/>
              <a:t>is the network of interactions static or </a:t>
            </a:r>
            <a:r>
              <a:rPr lang="en-US" sz="2400" dirty="0">
                <a:solidFill>
                  <a:srgbClr val="4F81BD"/>
                </a:solidFill>
              </a:rPr>
              <a:t>dynamic</a:t>
            </a:r>
            <a:r>
              <a:rPr lang="en-US" sz="2400" dirty="0"/>
              <a:t>? </a:t>
            </a:r>
            <a:endParaRPr lang="en-US" sz="2400" dirty="0" smtClean="0"/>
          </a:p>
          <a:p>
            <a:pPr lvl="1"/>
            <a:r>
              <a:rPr lang="en-US" sz="2400" dirty="0" smtClean="0"/>
              <a:t>what </a:t>
            </a:r>
            <a:r>
              <a:rPr lang="en-US" sz="2400" dirty="0"/>
              <a:t>makes it </a:t>
            </a:r>
            <a:r>
              <a:rPr lang="en-US" sz="2400" dirty="0" smtClean="0"/>
              <a:t>dynamic? </a:t>
            </a:r>
            <a:r>
              <a:rPr lang="en-US" sz="2400" dirty="0" smtClean="0">
                <a:solidFill>
                  <a:srgbClr val="4F81BD"/>
                </a:solidFill>
              </a:rPr>
              <a:t>Brownian motion, </a:t>
            </a:r>
            <a:r>
              <a:rPr lang="en-US" sz="2400" dirty="0" err="1" smtClean="0">
                <a:solidFill>
                  <a:srgbClr val="4F81BD"/>
                </a:solidFill>
              </a:rPr>
              <a:t>chemotaxis</a:t>
            </a:r>
            <a:endParaRPr lang="en-US" sz="2400" dirty="0"/>
          </a:p>
          <a:p>
            <a:pPr>
              <a:lnSpc>
                <a:spcPct val="120000"/>
              </a:lnSpc>
            </a:pPr>
            <a:r>
              <a:rPr lang="en-US" sz="2800" dirty="0"/>
              <a:t>according to a </a:t>
            </a:r>
            <a:r>
              <a:rPr lang="en-US" sz="2800" dirty="0">
                <a:solidFill>
                  <a:srgbClr val="C0504D"/>
                </a:solidFill>
              </a:rPr>
              <a:t>mathematical rule</a:t>
            </a:r>
            <a:r>
              <a:rPr lang="en-US" sz="2800" dirty="0"/>
              <a:t>: </a:t>
            </a:r>
            <a:r>
              <a:rPr lang="en-US" sz="2800" dirty="0" smtClean="0"/>
              <a:t>adverbs</a:t>
            </a:r>
          </a:p>
          <a:p>
            <a:pPr lvl="1"/>
            <a:r>
              <a:rPr lang="en-US" sz="2400" dirty="0" smtClean="0"/>
              <a:t>deterministic </a:t>
            </a:r>
            <a:r>
              <a:rPr lang="en-US" sz="2400" dirty="0" err="1"/>
              <a:t>vs</a:t>
            </a:r>
            <a:r>
              <a:rPr lang="en-US" sz="2400" dirty="0"/>
              <a:t> </a:t>
            </a:r>
            <a:r>
              <a:rPr lang="en-US" sz="2400" dirty="0">
                <a:solidFill>
                  <a:schemeClr val="accent1"/>
                </a:solidFill>
              </a:rPr>
              <a:t>stochastic </a:t>
            </a:r>
          </a:p>
          <a:p>
            <a:pPr lvl="1"/>
            <a:r>
              <a:rPr lang="en-US" sz="2400" dirty="0" smtClean="0"/>
              <a:t>continuous </a:t>
            </a:r>
            <a:r>
              <a:rPr lang="en-US" sz="2400" dirty="0" err="1"/>
              <a:t>vs</a:t>
            </a:r>
            <a:r>
              <a:rPr lang="en-US" sz="2400" dirty="0"/>
              <a:t> </a:t>
            </a:r>
            <a:r>
              <a:rPr lang="en-US" sz="2400" dirty="0">
                <a:solidFill>
                  <a:srgbClr val="4F81BD"/>
                </a:solidFill>
              </a:rPr>
              <a:t>discrete</a:t>
            </a:r>
            <a:r>
              <a:rPr lang="en-US" sz="2400" dirty="0"/>
              <a:t> </a:t>
            </a:r>
            <a:r>
              <a:rPr lang="en-US" sz="2400" dirty="0" smtClean="0"/>
              <a:t>in time </a:t>
            </a:r>
            <a:endParaRPr lang="en-US" sz="2400" dirty="0"/>
          </a:p>
        </p:txBody>
      </p:sp>
      <p:sp>
        <p:nvSpPr>
          <p:cNvPr id="4" name="Title 1"/>
          <p:cNvSpPr>
            <a:spLocks noGrp="1"/>
          </p:cNvSpPr>
          <p:nvPr>
            <p:ph type="title"/>
          </p:nvPr>
        </p:nvSpPr>
        <p:spPr>
          <a:xfrm>
            <a:off x="1636164" y="0"/>
            <a:ext cx="7507836" cy="1403350"/>
          </a:xfrm>
        </p:spPr>
        <p:txBody>
          <a:bodyPr>
            <a:normAutofit/>
          </a:bodyPr>
          <a:lstStyle/>
          <a:p>
            <a:r>
              <a:rPr lang="en-US" sz="3200" dirty="0" smtClean="0"/>
              <a:t>What is an Agent-Based Model (ABM)?</a:t>
            </a:r>
            <a:endParaRPr lang="en-US" sz="3200" dirty="0"/>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386" y="4953000"/>
            <a:ext cx="7480300" cy="469900"/>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676400"/>
            <a:ext cx="4724400" cy="428492"/>
          </a:xfrm>
          <a:prstGeom prst="rect">
            <a:avLst/>
          </a:prstGeom>
        </p:spPr>
      </p:pic>
    </p:spTree>
    <p:extLst>
      <p:ext uri="{BB962C8B-B14F-4D97-AF65-F5344CB8AC3E}">
        <p14:creationId xmlns:p14="http://schemas.microsoft.com/office/powerpoint/2010/main" val="1105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95800"/>
          </a:xfrm>
        </p:spPr>
        <p:txBody>
          <a:bodyPr>
            <a:noAutofit/>
          </a:bodyPr>
          <a:lstStyle/>
          <a:p>
            <a:pPr marL="0" indent="0">
              <a:buNone/>
            </a:pPr>
            <a:r>
              <a:rPr lang="en-US" sz="2800" dirty="0" smtClean="0"/>
              <a:t>Interactions among things </a:t>
            </a:r>
            <a:r>
              <a:rPr lang="en-US" sz="2800" dirty="0" smtClean="0">
                <a:solidFill>
                  <a:srgbClr val="C0504D"/>
                </a:solidFill>
              </a:rPr>
              <a:t>correlate</a:t>
            </a:r>
            <a:r>
              <a:rPr lang="en-US" sz="2800" dirty="0" smtClean="0"/>
              <a:t> their states.</a:t>
            </a:r>
          </a:p>
          <a:p>
            <a:pPr marL="0" indent="0" algn="ctr">
              <a:buNone/>
            </a:pPr>
            <a:endParaRPr lang="en-US" sz="1400" dirty="0"/>
          </a:p>
          <a:p>
            <a:pPr marL="0" indent="0" algn="ctr">
              <a:buNone/>
            </a:pPr>
            <a:r>
              <a:rPr lang="en-US" sz="2800" dirty="0" smtClean="0"/>
              <a:t>Each time step in each run gives the </a:t>
            </a:r>
            <a:br>
              <a:rPr lang="en-US" sz="2800" dirty="0" smtClean="0"/>
            </a:br>
            <a:r>
              <a:rPr lang="en-US" sz="2800" dirty="0" smtClean="0"/>
              <a:t>state of the system at that time:</a:t>
            </a:r>
          </a:p>
          <a:p>
            <a:pPr marL="0" indent="0" algn="ctr">
              <a:buNone/>
            </a:pPr>
            <a:r>
              <a:rPr lang="en-US" sz="4000" dirty="0" smtClean="0"/>
              <a:t>             </a:t>
            </a:r>
            <a:endParaRPr lang="en-US" sz="2800" dirty="0"/>
          </a:p>
          <a:p>
            <a:pPr marL="0" indent="0" algn="ctr">
              <a:buNone/>
            </a:pPr>
            <a:r>
              <a:rPr lang="en-US" sz="2800" dirty="0" smtClean="0"/>
              <a:t>The state in any one run is a </a:t>
            </a:r>
            <a:r>
              <a:rPr lang="en-US" sz="2800" dirty="0" smtClean="0">
                <a:solidFill>
                  <a:schemeClr val="accent2"/>
                </a:solidFill>
              </a:rPr>
              <a:t>sample</a:t>
            </a:r>
            <a:r>
              <a:rPr lang="en-US" sz="2800" dirty="0" smtClean="0"/>
              <a:t> from </a:t>
            </a:r>
            <a:br>
              <a:rPr lang="en-US" sz="2800" dirty="0" smtClean="0"/>
            </a:br>
            <a:r>
              <a:rPr lang="en-US" sz="2800" dirty="0" smtClean="0"/>
              <a:t>the joint distribution of </a:t>
            </a:r>
            <a:r>
              <a:rPr lang="en-US" sz="2800" dirty="0" smtClean="0">
                <a:solidFill>
                  <a:srgbClr val="C0504D"/>
                </a:solidFill>
              </a:rPr>
              <a:t>possible</a:t>
            </a:r>
            <a:r>
              <a:rPr lang="en-US" sz="2800" dirty="0" smtClean="0"/>
              <a:t> states:</a:t>
            </a:r>
          </a:p>
          <a:p>
            <a:pPr marL="0" indent="0" algn="ctr">
              <a:buNone/>
            </a:pPr>
            <a:endParaRPr lang="en-US" sz="2400" dirty="0"/>
          </a:p>
        </p:txBody>
      </p:sp>
      <p:sp>
        <p:nvSpPr>
          <p:cNvPr id="4" name="Title 1"/>
          <p:cNvSpPr>
            <a:spLocks noGrp="1"/>
          </p:cNvSpPr>
          <p:nvPr>
            <p:ph type="title"/>
          </p:nvPr>
        </p:nvSpPr>
        <p:spPr>
          <a:xfrm>
            <a:off x="1636164" y="0"/>
            <a:ext cx="7507836" cy="1403350"/>
          </a:xfrm>
        </p:spPr>
        <p:txBody>
          <a:bodyPr>
            <a:normAutofit/>
          </a:bodyPr>
          <a:lstStyle/>
          <a:p>
            <a:r>
              <a:rPr lang="en-US" sz="3200" dirty="0" smtClean="0"/>
              <a:t>What does an ABM</a:t>
            </a:r>
            <a:r>
              <a:rPr lang="en-US" sz="3200" dirty="0"/>
              <a:t> </a:t>
            </a:r>
            <a:r>
              <a:rPr lang="en-US" sz="3200" dirty="0" smtClean="0"/>
              <a:t>compute?</a:t>
            </a:r>
            <a:endParaRPr lang="en-US" sz="3200" dirty="0"/>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5105400"/>
            <a:ext cx="4914900" cy="469900"/>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657" y="3366407"/>
            <a:ext cx="787400" cy="469900"/>
          </a:xfrm>
          <a:prstGeom prst="rect">
            <a:avLst/>
          </a:prstGeom>
        </p:spPr>
      </p:pic>
      <p:sp>
        <p:nvSpPr>
          <p:cNvPr id="8" name="TextBox 7"/>
          <p:cNvSpPr txBox="1"/>
          <p:nvPr/>
        </p:nvSpPr>
        <p:spPr>
          <a:xfrm>
            <a:off x="6983704" y="3574697"/>
            <a:ext cx="2175696" cy="523220"/>
          </a:xfrm>
          <a:prstGeom prst="rect">
            <a:avLst/>
          </a:prstGeom>
          <a:noFill/>
        </p:spPr>
        <p:txBody>
          <a:bodyPr wrap="none" rtlCol="0">
            <a:spAutoFit/>
          </a:bodyPr>
          <a:lstStyle/>
          <a:p>
            <a:r>
              <a:rPr lang="en-US" sz="2800" dirty="0"/>
              <a:t>(</a:t>
            </a:r>
            <a:r>
              <a:rPr lang="en-US" sz="2800" dirty="0" err="1">
                <a:solidFill>
                  <a:schemeClr val="accent1"/>
                </a:solidFill>
              </a:rPr>
              <a:t>kN</a:t>
            </a:r>
            <a:r>
              <a:rPr lang="en-US" sz="2800" dirty="0"/>
              <a:t> numbers)</a:t>
            </a:r>
          </a:p>
        </p:txBody>
      </p:sp>
      <p:sp>
        <p:nvSpPr>
          <p:cNvPr id="9" name="TextBox 8"/>
          <p:cNvSpPr txBox="1"/>
          <p:nvPr/>
        </p:nvSpPr>
        <p:spPr>
          <a:xfrm>
            <a:off x="7066643" y="5486400"/>
            <a:ext cx="2098200" cy="523220"/>
          </a:xfrm>
          <a:prstGeom prst="rect">
            <a:avLst/>
          </a:prstGeom>
          <a:noFill/>
        </p:spPr>
        <p:txBody>
          <a:bodyPr wrap="none" rtlCol="0">
            <a:spAutoFit/>
          </a:bodyPr>
          <a:lstStyle/>
          <a:p>
            <a:r>
              <a:rPr lang="en-US" sz="2800" dirty="0"/>
              <a:t>(</a:t>
            </a:r>
            <a:r>
              <a:rPr lang="en-US" sz="2800" i="1" dirty="0" err="1">
                <a:solidFill>
                  <a:schemeClr val="accent2"/>
                </a:solidFill>
              </a:rPr>
              <a:t>k</a:t>
            </a:r>
            <a:r>
              <a:rPr lang="en-US" sz="2800" i="1" baseline="30000" dirty="0" err="1">
                <a:solidFill>
                  <a:schemeClr val="accent2"/>
                </a:solidFill>
              </a:rPr>
              <a:t>N</a:t>
            </a:r>
            <a:r>
              <a:rPr lang="en-US" sz="2800" dirty="0"/>
              <a:t> </a:t>
            </a:r>
            <a:r>
              <a:rPr lang="en-US" sz="2800" dirty="0" smtClean="0"/>
              <a:t>numbers)</a:t>
            </a:r>
            <a:endParaRPr lang="en-US" sz="2800" dirty="0"/>
          </a:p>
        </p:txBody>
      </p:sp>
    </p:spTree>
    <p:extLst>
      <p:ext uri="{BB962C8B-B14F-4D97-AF65-F5344CB8AC3E}">
        <p14:creationId xmlns:p14="http://schemas.microsoft.com/office/powerpoint/2010/main" val="24698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800" dirty="0" smtClean="0"/>
              <a:t>Host cells </a:t>
            </a:r>
            <a:r>
              <a:rPr lang="en-US" sz="2800" dirty="0"/>
              <a:t>and</a:t>
            </a:r>
            <a:r>
              <a:rPr lang="en-US" sz="2800" dirty="0" smtClean="0"/>
              <a:t> bacteria are agents</a:t>
            </a:r>
            <a:endParaRPr lang="en-US" sz="2800" dirty="0"/>
          </a:p>
          <a:p>
            <a:r>
              <a:rPr lang="en-US" sz="2800" dirty="0"/>
              <a:t>Each agent represented as </a:t>
            </a:r>
            <a:r>
              <a:rPr lang="en-US" sz="2800" dirty="0" smtClean="0"/>
              <a:t>an </a:t>
            </a:r>
            <a:r>
              <a:rPr lang="en-US" sz="2800" dirty="0"/>
              <a:t>automaton</a:t>
            </a:r>
          </a:p>
          <a:p>
            <a:r>
              <a:rPr lang="en-US" sz="2800" dirty="0" smtClean="0"/>
              <a:t>Agents </a:t>
            </a:r>
            <a:r>
              <a:rPr lang="en-US" sz="2800" dirty="0"/>
              <a:t>move around</a:t>
            </a:r>
            <a:r>
              <a:rPr lang="en-US" sz="2800" dirty="0" smtClean="0"/>
              <a:t> gut mucosa and lymph nodes</a:t>
            </a:r>
          </a:p>
          <a:p>
            <a:r>
              <a:rPr lang="en-US" sz="2800" dirty="0" smtClean="0"/>
              <a:t>Nearby agents are “in contact”</a:t>
            </a:r>
            <a:endParaRPr lang="en-US" sz="2800" dirty="0"/>
          </a:p>
          <a:p>
            <a:r>
              <a:rPr lang="en-US" sz="2800" dirty="0" smtClean="0"/>
              <a:t>Agents in contact can </a:t>
            </a:r>
            <a:r>
              <a:rPr lang="en-US" sz="2800" dirty="0"/>
              <a:t>interact:</a:t>
            </a:r>
          </a:p>
          <a:p>
            <a:pPr lvl="1"/>
            <a:r>
              <a:rPr lang="en-US" sz="2400" dirty="0"/>
              <a:t>Agent-Agent interaction</a:t>
            </a:r>
          </a:p>
          <a:p>
            <a:pPr lvl="1"/>
            <a:r>
              <a:rPr lang="en-US" sz="2400" dirty="0"/>
              <a:t>Group-Agent interaction</a:t>
            </a:r>
          </a:p>
          <a:p>
            <a:pPr lvl="1"/>
            <a:r>
              <a:rPr lang="en-US" sz="2400" dirty="0"/>
              <a:t>Timed </a:t>
            </a:r>
            <a:r>
              <a:rPr lang="en-US" sz="2400" dirty="0" smtClean="0"/>
              <a:t>interaction</a:t>
            </a:r>
          </a:p>
          <a:p>
            <a:r>
              <a:rPr lang="en-US" dirty="0" smtClean="0"/>
              <a:t>We will be considering an ENISI model for  </a:t>
            </a:r>
            <a:r>
              <a:rPr lang="en-US" i="1" dirty="0" smtClean="0">
                <a:solidFill>
                  <a:srgbClr val="0070C0"/>
                </a:solidFill>
              </a:rPr>
              <a:t>H. pylori</a:t>
            </a:r>
            <a:r>
              <a:rPr lang="en-US" dirty="0" smtClean="0"/>
              <a:t> infection</a:t>
            </a:r>
            <a:endParaRPr lang="en-US" dirty="0"/>
          </a:p>
        </p:txBody>
      </p:sp>
      <p:sp>
        <p:nvSpPr>
          <p:cNvPr id="2" name="Title 1"/>
          <p:cNvSpPr>
            <a:spLocks noGrp="1"/>
          </p:cNvSpPr>
          <p:nvPr>
            <p:ph type="title"/>
          </p:nvPr>
        </p:nvSpPr>
        <p:spPr>
          <a:xfrm>
            <a:off x="1636164" y="0"/>
            <a:ext cx="7507836" cy="1403350"/>
          </a:xfrm>
        </p:spPr>
        <p:txBody>
          <a:bodyPr>
            <a:normAutofit/>
          </a:bodyPr>
          <a:lstStyle/>
          <a:p>
            <a:r>
              <a:rPr lang="en-US" sz="3200" b="1" u="sng" dirty="0" err="1" smtClean="0"/>
              <a:t>EN</a:t>
            </a:r>
            <a:r>
              <a:rPr lang="en-US" sz="3200" dirty="0" err="1" smtClean="0"/>
              <a:t>teric</a:t>
            </a:r>
            <a:r>
              <a:rPr lang="en-US" sz="3200" dirty="0" smtClean="0"/>
              <a:t> </a:t>
            </a:r>
            <a:r>
              <a:rPr lang="en-US" sz="3200" b="1" u="sng" dirty="0"/>
              <a:t>I</a:t>
            </a:r>
            <a:r>
              <a:rPr lang="en-US" sz="3200" dirty="0"/>
              <a:t>mmune </a:t>
            </a:r>
            <a:r>
              <a:rPr lang="en-US" sz="3200" b="1" u="sng" dirty="0" err="1" smtClean="0"/>
              <a:t>SI</a:t>
            </a:r>
            <a:r>
              <a:rPr lang="en-US" sz="3200" dirty="0" err="1" smtClean="0"/>
              <a:t>mulator</a:t>
            </a:r>
            <a:r>
              <a:rPr lang="en-US" sz="3200" dirty="0" smtClean="0"/>
              <a:t> (ENISI)</a:t>
            </a:r>
            <a:br>
              <a:rPr lang="en-US" sz="3200" dirty="0" smtClean="0"/>
            </a:br>
            <a:r>
              <a:rPr lang="en-US" sz="3200" dirty="0" smtClean="0"/>
              <a:t>Modeling </a:t>
            </a:r>
            <a:r>
              <a:rPr lang="en-US" sz="3200" dirty="0"/>
              <a:t>Environment</a:t>
            </a:r>
          </a:p>
        </p:txBody>
      </p:sp>
      <p:grpSp>
        <p:nvGrpSpPr>
          <p:cNvPr id="4" name="Group 8"/>
          <p:cNvGrpSpPr/>
          <p:nvPr/>
        </p:nvGrpSpPr>
        <p:grpSpPr>
          <a:xfrm>
            <a:off x="6934200" y="3124200"/>
            <a:ext cx="1905000" cy="1905000"/>
            <a:chOff x="2743200" y="152400"/>
            <a:chExt cx="4572000" cy="4572000"/>
          </a:xfrm>
        </p:grpSpPr>
        <p:sp>
          <p:nvSpPr>
            <p:cNvPr id="10" name="Rectangle 9"/>
            <p:cNvSpPr/>
            <p:nvPr/>
          </p:nvSpPr>
          <p:spPr>
            <a:xfrm>
              <a:off x="2743200" y="152400"/>
              <a:ext cx="1524000" cy="1524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10"/>
            <p:cNvSpPr/>
            <p:nvPr/>
          </p:nvSpPr>
          <p:spPr>
            <a:xfrm>
              <a:off x="4267200" y="152400"/>
              <a:ext cx="1524000" cy="1524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p:cNvSpPr/>
            <p:nvPr/>
          </p:nvSpPr>
          <p:spPr>
            <a:xfrm>
              <a:off x="5791200" y="152400"/>
              <a:ext cx="1524000" cy="1524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p:cNvSpPr/>
            <p:nvPr/>
          </p:nvSpPr>
          <p:spPr>
            <a:xfrm>
              <a:off x="2743200" y="1676400"/>
              <a:ext cx="1524000" cy="152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Rectangle 13"/>
            <p:cNvSpPr/>
            <p:nvPr/>
          </p:nvSpPr>
          <p:spPr>
            <a:xfrm>
              <a:off x="4267200" y="1676400"/>
              <a:ext cx="1524000" cy="152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Rectangle 14"/>
            <p:cNvSpPr/>
            <p:nvPr/>
          </p:nvSpPr>
          <p:spPr>
            <a:xfrm>
              <a:off x="5791200" y="1676400"/>
              <a:ext cx="1524000" cy="152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Rectangle 15"/>
            <p:cNvSpPr/>
            <p:nvPr/>
          </p:nvSpPr>
          <p:spPr>
            <a:xfrm>
              <a:off x="2743200" y="3200400"/>
              <a:ext cx="1524000" cy="1524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Rectangle 16"/>
            <p:cNvSpPr/>
            <p:nvPr/>
          </p:nvSpPr>
          <p:spPr>
            <a:xfrm>
              <a:off x="4267200" y="3200400"/>
              <a:ext cx="1524000" cy="1524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Rectangle 17"/>
            <p:cNvSpPr/>
            <p:nvPr/>
          </p:nvSpPr>
          <p:spPr>
            <a:xfrm>
              <a:off x="5791200" y="3200400"/>
              <a:ext cx="1524000" cy="1524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ectangle 18"/>
            <p:cNvSpPr/>
            <p:nvPr/>
          </p:nvSpPr>
          <p:spPr>
            <a:xfrm>
              <a:off x="4648200" y="3810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872345"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419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172200" y="3955473"/>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58000" y="3429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76800" y="2743200"/>
              <a:ext cx="152400" cy="152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Rectangle 24"/>
            <p:cNvSpPr/>
            <p:nvPr/>
          </p:nvSpPr>
          <p:spPr>
            <a:xfrm>
              <a:off x="5334000" y="1981200"/>
              <a:ext cx="152400" cy="152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6" name="Rectangle 25"/>
            <p:cNvSpPr/>
            <p:nvPr/>
          </p:nvSpPr>
          <p:spPr>
            <a:xfrm>
              <a:off x="6885709" y="2445327"/>
              <a:ext cx="152400" cy="152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Rectangle 26"/>
            <p:cNvSpPr/>
            <p:nvPr/>
          </p:nvSpPr>
          <p:spPr>
            <a:xfrm>
              <a:off x="6262255" y="2757055"/>
              <a:ext cx="152400" cy="1524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8" name="Oval 27"/>
            <p:cNvSpPr/>
            <p:nvPr/>
          </p:nvSpPr>
          <p:spPr>
            <a:xfrm>
              <a:off x="6636328" y="997527"/>
              <a:ext cx="152400" cy="1524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Oval 28"/>
            <p:cNvSpPr/>
            <p:nvPr/>
          </p:nvSpPr>
          <p:spPr>
            <a:xfrm>
              <a:off x="3068782" y="1149927"/>
              <a:ext cx="152400" cy="1524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Oval 29"/>
            <p:cNvSpPr/>
            <p:nvPr/>
          </p:nvSpPr>
          <p:spPr>
            <a:xfrm>
              <a:off x="4876800" y="2286000"/>
              <a:ext cx="152400" cy="1524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31" name="Straight Connector 30"/>
            <p:cNvCxnSpPr>
              <a:stCxn id="27" idx="3"/>
              <a:endCxn id="26" idx="1"/>
            </p:cNvCxnSpPr>
            <p:nvPr/>
          </p:nvCxnSpPr>
          <p:spPr>
            <a:xfrm flipV="1">
              <a:off x="6414655" y="2521527"/>
              <a:ext cx="471054" cy="311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1" idx="3"/>
              <a:endCxn id="25" idx="1"/>
            </p:cNvCxnSpPr>
            <p:nvPr/>
          </p:nvCxnSpPr>
          <p:spPr>
            <a:xfrm>
              <a:off x="4572000" y="2057400"/>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1" idx="2"/>
              <a:endCxn id="24" idx="1"/>
            </p:cNvCxnSpPr>
            <p:nvPr/>
          </p:nvCxnSpPr>
          <p:spPr>
            <a:xfrm>
              <a:off x="4495800" y="2133600"/>
              <a:ext cx="3810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4" idx="3"/>
              <a:endCxn id="25" idx="2"/>
            </p:cNvCxnSpPr>
            <p:nvPr/>
          </p:nvCxnSpPr>
          <p:spPr>
            <a:xfrm flipV="1">
              <a:off x="5029200" y="2133600"/>
              <a:ext cx="3810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4" idx="0"/>
              <a:endCxn id="30" idx="4"/>
            </p:cNvCxnSpPr>
            <p:nvPr/>
          </p:nvCxnSpPr>
          <p:spPr>
            <a:xfrm flipV="1">
              <a:off x="4953000" y="24384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0" idx="7"/>
              <a:endCxn id="25" idx="1"/>
            </p:cNvCxnSpPr>
            <p:nvPr/>
          </p:nvCxnSpPr>
          <p:spPr>
            <a:xfrm flipV="1">
              <a:off x="5006882" y="2057400"/>
              <a:ext cx="327118" cy="250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0" idx="1"/>
              <a:endCxn id="21" idx="3"/>
            </p:cNvCxnSpPr>
            <p:nvPr/>
          </p:nvCxnSpPr>
          <p:spPr>
            <a:xfrm flipH="1" flipV="1">
              <a:off x="4572000" y="2057400"/>
              <a:ext cx="327118" cy="250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2" idx="3"/>
              <a:endCxn id="23" idx="1"/>
            </p:cNvCxnSpPr>
            <p:nvPr/>
          </p:nvCxnSpPr>
          <p:spPr>
            <a:xfrm flipV="1">
              <a:off x="6324600" y="3505200"/>
              <a:ext cx="533400" cy="526473"/>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781800" y="4191000"/>
              <a:ext cx="152400" cy="152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40" name="Straight Connector 39"/>
            <p:cNvCxnSpPr>
              <a:stCxn id="22" idx="3"/>
              <a:endCxn id="39" idx="1"/>
            </p:cNvCxnSpPr>
            <p:nvPr/>
          </p:nvCxnSpPr>
          <p:spPr>
            <a:xfrm>
              <a:off x="6324600" y="4031673"/>
              <a:ext cx="457200" cy="2355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9" idx="0"/>
              <a:endCxn id="23" idx="2"/>
            </p:cNvCxnSpPr>
            <p:nvPr/>
          </p:nvCxnSpPr>
          <p:spPr>
            <a:xfrm flipV="1">
              <a:off x="6858000" y="3581400"/>
              <a:ext cx="76200" cy="60960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5426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620000" cy="855579"/>
          </a:xfrm>
        </p:spPr>
        <p:txBody>
          <a:bodyPr>
            <a:normAutofit fontScale="90000"/>
          </a:bodyPr>
          <a:lstStyle/>
          <a:p>
            <a:r>
              <a:rPr lang="en-US" sz="3200" dirty="0" smtClean="0"/>
              <a:t>A complete description of the </a:t>
            </a:r>
            <a:br>
              <a:rPr lang="en-US" sz="3200" dirty="0" smtClean="0"/>
            </a:br>
            <a:r>
              <a:rPr lang="en-US" sz="3200" dirty="0" smtClean="0"/>
              <a:t>resulting joint distribution is impossible</a:t>
            </a:r>
            <a:endParaRPr lang="en-US" sz="3200" dirty="0"/>
          </a:p>
        </p:txBody>
      </p:sp>
      <p:sp>
        <p:nvSpPr>
          <p:cNvPr id="3" name="Content Placeholder 2"/>
          <p:cNvSpPr>
            <a:spLocks noGrp="1"/>
          </p:cNvSpPr>
          <p:nvPr>
            <p:ph idx="1"/>
          </p:nvPr>
        </p:nvSpPr>
        <p:spPr>
          <a:xfrm>
            <a:off x="0" y="1447800"/>
            <a:ext cx="9141995" cy="1704624"/>
          </a:xfrm>
        </p:spPr>
        <p:txBody>
          <a:bodyPr>
            <a:normAutofit fontScale="92500" lnSpcReduction="20000"/>
          </a:bodyPr>
          <a:lstStyle/>
          <a:p>
            <a:pPr marL="0" indent="0" algn="ctr">
              <a:lnSpc>
                <a:spcPct val="120000"/>
              </a:lnSpc>
              <a:buNone/>
            </a:pPr>
            <a:r>
              <a:rPr lang="en-US" sz="2800" dirty="0" smtClean="0"/>
              <a:t>Describing the distribution for just </a:t>
            </a:r>
            <a:r>
              <a:rPr lang="en-US" sz="2800" dirty="0"/>
              <a:t>32 </a:t>
            </a:r>
            <a:r>
              <a:rPr lang="en-US" sz="2800" dirty="0" smtClean="0"/>
              <a:t>cells, each with 3 </a:t>
            </a:r>
            <a:r>
              <a:rPr lang="en-US" sz="2800" dirty="0"/>
              <a:t>states </a:t>
            </a:r>
            <a:r>
              <a:rPr lang="en-US" sz="2800" dirty="0" smtClean="0"/>
              <a:t/>
            </a:r>
            <a:br>
              <a:rPr lang="en-US" sz="2800" dirty="0" smtClean="0"/>
            </a:br>
            <a:r>
              <a:rPr lang="en-US" sz="2800" dirty="0" smtClean="0"/>
              <a:t>– here </a:t>
            </a:r>
            <a:r>
              <a:rPr lang="en-US" sz="2800" b="1" dirty="0" smtClean="0"/>
              <a:t>N</a:t>
            </a:r>
            <a:r>
              <a:rPr lang="en-US" sz="2800" dirty="0" smtClean="0"/>
              <a:t>aive,</a:t>
            </a:r>
            <a:r>
              <a:rPr lang="en-US" sz="2800" b="1" dirty="0" smtClean="0"/>
              <a:t> I</a:t>
            </a:r>
            <a:r>
              <a:rPr lang="en-US" sz="2800" dirty="0" smtClean="0"/>
              <a:t>nflammatory, </a:t>
            </a:r>
            <a:r>
              <a:rPr lang="en-US" sz="2800" b="1" dirty="0" smtClean="0"/>
              <a:t>R</a:t>
            </a:r>
            <a:r>
              <a:rPr lang="en-US" sz="2800" dirty="0" smtClean="0"/>
              <a:t>egulatory – </a:t>
            </a:r>
            <a:br>
              <a:rPr lang="en-US" sz="2800" dirty="0" smtClean="0"/>
            </a:br>
            <a:r>
              <a:rPr lang="en-US" sz="2800" dirty="0" smtClean="0"/>
              <a:t>would require </a:t>
            </a:r>
            <a:r>
              <a:rPr lang="en-US" sz="2800" dirty="0" smtClean="0">
                <a:solidFill>
                  <a:schemeClr val="accent2"/>
                </a:solidFill>
              </a:rPr>
              <a:t>1.5 PB</a:t>
            </a:r>
            <a:r>
              <a:rPr lang="en-US" sz="2800" dirty="0" smtClean="0">
                <a:solidFill>
                  <a:srgbClr val="F79646"/>
                </a:solidFill>
              </a:rPr>
              <a:t> </a:t>
            </a:r>
            <a:r>
              <a:rPr lang="en-US" sz="2800" dirty="0"/>
              <a:t> </a:t>
            </a:r>
            <a:r>
              <a:rPr lang="en-US" sz="2800" dirty="0" smtClean="0"/>
              <a:t/>
            </a:r>
            <a:br>
              <a:rPr lang="en-US" sz="2800" dirty="0" smtClean="0"/>
            </a:br>
            <a:endParaRPr lang="en-US" sz="2800" dirty="0" smtClean="0"/>
          </a:p>
        </p:txBody>
      </p:sp>
      <p:graphicFrame>
        <p:nvGraphicFramePr>
          <p:cNvPr id="6" name="Table 5"/>
          <p:cNvGraphicFramePr>
            <a:graphicFrameLocks noGrp="1"/>
          </p:cNvGraphicFramePr>
          <p:nvPr>
            <p:extLst>
              <p:ext uri="{D42A27DB-BD31-4B8C-83A1-F6EECF244321}">
                <p14:modId xmlns:p14="http://schemas.microsoft.com/office/powerpoint/2010/main" val="2285792088"/>
              </p:ext>
            </p:extLst>
          </p:nvPr>
        </p:nvGraphicFramePr>
        <p:xfrm>
          <a:off x="1166090" y="3191110"/>
          <a:ext cx="6742546" cy="2482250"/>
        </p:xfrm>
        <a:graphic>
          <a:graphicData uri="http://schemas.openxmlformats.org/drawingml/2006/table">
            <a:tbl>
              <a:tblPr firstRow="1" bandRow="1">
                <a:tableStyleId>{5C22544A-7EE6-4342-B048-85BDC9FD1C3A}</a:tableStyleId>
              </a:tblPr>
              <a:tblGrid>
                <a:gridCol w="739063"/>
                <a:gridCol w="618180"/>
                <a:gridCol w="701397"/>
                <a:gridCol w="748950"/>
                <a:gridCol w="689509"/>
                <a:gridCol w="3245447"/>
              </a:tblGrid>
              <a:tr h="368434">
                <a:tc>
                  <a:txBody>
                    <a:bodyPr/>
                    <a:lstStyle/>
                    <a:p>
                      <a:r>
                        <a:rPr lang="en-US" dirty="0" smtClean="0"/>
                        <a:t>Alice</a:t>
                      </a:r>
                      <a:endParaRPr lang="en-US" dirty="0"/>
                    </a:p>
                  </a:txBody>
                  <a:tcPr/>
                </a:tc>
                <a:tc>
                  <a:txBody>
                    <a:bodyPr/>
                    <a:lstStyle/>
                    <a:p>
                      <a:r>
                        <a:rPr lang="en-US" dirty="0" smtClean="0"/>
                        <a:t>Bob</a:t>
                      </a:r>
                      <a:endParaRPr lang="en-US" dirty="0"/>
                    </a:p>
                  </a:txBody>
                  <a:tcPr/>
                </a:tc>
                <a:tc>
                  <a:txBody>
                    <a:bodyPr/>
                    <a:lstStyle/>
                    <a:p>
                      <a:r>
                        <a:rPr lang="en-US" dirty="0" smtClean="0"/>
                        <a:t>Carol</a:t>
                      </a:r>
                      <a:endParaRPr lang="en-US" dirty="0"/>
                    </a:p>
                  </a:txBody>
                  <a:tcPr/>
                </a:tc>
                <a:tc>
                  <a:txBody>
                    <a:bodyPr/>
                    <a:lstStyle/>
                    <a:p>
                      <a:r>
                        <a:rPr lang="en-US" dirty="0" smtClean="0"/>
                        <a:t>David</a:t>
                      </a:r>
                      <a:endParaRPr lang="en-US" dirty="0"/>
                    </a:p>
                  </a:txBody>
                  <a:tcPr/>
                </a:tc>
                <a:tc>
                  <a:txBody>
                    <a:bodyPr/>
                    <a:lstStyle/>
                    <a:p>
                      <a:r>
                        <a:rPr lang="en-US" dirty="0" smtClean="0"/>
                        <a:t>Ellen</a:t>
                      </a:r>
                      <a:endParaRPr lang="en-US" dirty="0"/>
                    </a:p>
                  </a:txBody>
                  <a:tcPr/>
                </a:tc>
                <a:tc>
                  <a:txBody>
                    <a:bodyPr/>
                    <a:lstStyle/>
                    <a:p>
                      <a:r>
                        <a:rPr lang="en-US" dirty="0" smtClean="0"/>
                        <a:t>probability of this configuration</a:t>
                      </a:r>
                    </a:p>
                    <a:p>
                      <a:pPr algn="ctr"/>
                      <a:r>
                        <a:rPr lang="en-US" dirty="0" smtClean="0"/>
                        <a:t>of states at</a:t>
                      </a:r>
                      <a:r>
                        <a:rPr lang="en-US" baseline="0" dirty="0" smtClean="0"/>
                        <a:t> time T</a:t>
                      </a:r>
                      <a:endParaRPr lang="en-US" dirty="0"/>
                    </a:p>
                  </a:txBody>
                  <a:tcPr/>
                </a:tc>
              </a:tr>
              <a:tr h="368434">
                <a:tc>
                  <a:txBody>
                    <a:bodyPr/>
                    <a:lstStyle/>
                    <a:p>
                      <a:pPr algn="ctr"/>
                      <a:r>
                        <a:rPr lang="en-US" dirty="0" smtClean="0"/>
                        <a:t>N</a:t>
                      </a:r>
                      <a:endParaRPr lang="en-US" dirty="0"/>
                    </a:p>
                  </a:txBody>
                  <a:tcPr/>
                </a:tc>
                <a:tc>
                  <a:txBody>
                    <a:bodyPr/>
                    <a:lstStyle/>
                    <a:p>
                      <a:pPr algn="ctr"/>
                      <a:r>
                        <a:rPr lang="en-US" dirty="0" smtClean="0"/>
                        <a:t>N</a:t>
                      </a:r>
                      <a:endParaRPr lang="en-US" dirty="0"/>
                    </a:p>
                  </a:txBody>
                  <a:tcPr/>
                </a:tc>
                <a:tc>
                  <a:txBody>
                    <a:bodyPr/>
                    <a:lstStyle/>
                    <a:p>
                      <a:pPr algn="ctr"/>
                      <a:r>
                        <a:rPr lang="en-US" dirty="0" smtClean="0"/>
                        <a:t>N</a:t>
                      </a:r>
                      <a:endParaRPr lang="en-US" dirty="0"/>
                    </a:p>
                  </a:txBody>
                  <a:tcPr/>
                </a:tc>
                <a:tc>
                  <a:txBody>
                    <a:bodyPr/>
                    <a:lstStyle/>
                    <a:p>
                      <a:pPr algn="ctr"/>
                      <a:r>
                        <a:rPr lang="en-US" dirty="0" smtClean="0"/>
                        <a:t>I</a:t>
                      </a:r>
                      <a:endParaRPr lang="en-US" dirty="0"/>
                    </a:p>
                  </a:txBody>
                  <a:tcPr/>
                </a:tc>
                <a:tc>
                  <a:txBody>
                    <a:bodyPr/>
                    <a:lstStyle/>
                    <a:p>
                      <a:pPr algn="ctr"/>
                      <a:r>
                        <a:rPr lang="en-US" dirty="0" smtClean="0"/>
                        <a:t>N</a:t>
                      </a:r>
                      <a:endParaRPr lang="en-US" dirty="0"/>
                    </a:p>
                  </a:txBody>
                  <a:tcPr/>
                </a:tc>
                <a:tc>
                  <a:txBody>
                    <a:bodyPr/>
                    <a:lstStyle/>
                    <a:p>
                      <a:pPr algn="ctr"/>
                      <a:r>
                        <a:rPr lang="en-US" dirty="0" smtClean="0"/>
                        <a:t>0.002</a:t>
                      </a:r>
                      <a:endParaRPr lang="en-US" dirty="0"/>
                    </a:p>
                  </a:txBody>
                  <a:tcPr/>
                </a:tc>
              </a:tr>
              <a:tr h="368434">
                <a:tc>
                  <a:txBody>
                    <a:bodyPr/>
                    <a:lstStyle/>
                    <a:p>
                      <a:pPr algn="ctr"/>
                      <a:r>
                        <a:rPr lang="en-US" dirty="0" smtClean="0"/>
                        <a:t>I</a:t>
                      </a:r>
                      <a:endParaRPr lang="en-US" dirty="0"/>
                    </a:p>
                  </a:txBody>
                  <a:tcPr/>
                </a:tc>
                <a:tc>
                  <a:txBody>
                    <a:bodyPr/>
                    <a:lstStyle/>
                    <a:p>
                      <a:pPr algn="ctr"/>
                      <a:r>
                        <a:rPr lang="en-US" dirty="0" smtClean="0"/>
                        <a:t>N</a:t>
                      </a:r>
                      <a:endParaRPr lang="en-US" dirty="0"/>
                    </a:p>
                  </a:txBody>
                  <a:tcPr/>
                </a:tc>
                <a:tc>
                  <a:txBody>
                    <a:bodyPr/>
                    <a:lstStyle/>
                    <a:p>
                      <a:pPr algn="ctr"/>
                      <a:r>
                        <a:rPr lang="en-US" dirty="0" smtClean="0"/>
                        <a:t>R</a:t>
                      </a:r>
                      <a:endParaRPr lang="en-US" dirty="0"/>
                    </a:p>
                  </a:txBody>
                  <a:tcPr/>
                </a:tc>
                <a:tc>
                  <a:txBody>
                    <a:bodyPr/>
                    <a:lstStyle/>
                    <a:p>
                      <a:pPr algn="ctr"/>
                      <a:r>
                        <a:rPr lang="en-US" dirty="0" smtClean="0"/>
                        <a:t>R</a:t>
                      </a:r>
                      <a:endParaRPr lang="en-US" dirty="0"/>
                    </a:p>
                  </a:txBody>
                  <a:tcPr/>
                </a:tc>
                <a:tc>
                  <a:txBody>
                    <a:bodyPr/>
                    <a:lstStyle/>
                    <a:p>
                      <a:pPr algn="ctr"/>
                      <a:r>
                        <a:rPr lang="en-US" dirty="0" smtClean="0"/>
                        <a:t>N</a:t>
                      </a:r>
                      <a:endParaRPr lang="en-US" dirty="0"/>
                    </a:p>
                  </a:txBody>
                  <a:tcPr/>
                </a:tc>
                <a:tc>
                  <a:txBody>
                    <a:bodyPr/>
                    <a:lstStyle/>
                    <a:p>
                      <a:pPr algn="ctr"/>
                      <a:r>
                        <a:rPr lang="en-US" dirty="0" smtClean="0"/>
                        <a:t>0.013</a:t>
                      </a:r>
                      <a:endParaRPr lang="en-US" dirty="0"/>
                    </a:p>
                  </a:txBody>
                  <a:tcPr/>
                </a:tc>
              </a:tr>
              <a:tr h="368434">
                <a:tc>
                  <a:txBody>
                    <a:bodyPr/>
                    <a:lstStyle/>
                    <a:p>
                      <a:pPr algn="ctr"/>
                      <a:r>
                        <a:rPr lang="en-US" dirty="0" smtClean="0"/>
                        <a:t>I</a:t>
                      </a:r>
                      <a:endParaRPr lang="en-US" dirty="0"/>
                    </a:p>
                  </a:txBody>
                  <a:tcPr/>
                </a:tc>
                <a:tc>
                  <a:txBody>
                    <a:bodyPr/>
                    <a:lstStyle/>
                    <a:p>
                      <a:pPr algn="ctr"/>
                      <a:r>
                        <a:rPr lang="en-US" dirty="0" smtClean="0"/>
                        <a:t>I</a:t>
                      </a:r>
                      <a:endParaRPr lang="en-US" dirty="0"/>
                    </a:p>
                  </a:txBody>
                  <a:tcPr/>
                </a:tc>
                <a:tc>
                  <a:txBody>
                    <a:bodyPr/>
                    <a:lstStyle/>
                    <a:p>
                      <a:pPr algn="ctr"/>
                      <a:r>
                        <a:rPr lang="en-US" dirty="0" smtClean="0"/>
                        <a:t>N</a:t>
                      </a:r>
                      <a:endParaRPr lang="en-US" dirty="0"/>
                    </a:p>
                  </a:txBody>
                  <a:tcPr/>
                </a:tc>
                <a:tc>
                  <a:txBody>
                    <a:bodyPr/>
                    <a:lstStyle/>
                    <a:p>
                      <a:pPr algn="ctr"/>
                      <a:r>
                        <a:rPr lang="en-US" dirty="0" smtClean="0"/>
                        <a:t>N</a:t>
                      </a:r>
                      <a:endParaRPr lang="en-US" dirty="0"/>
                    </a:p>
                  </a:txBody>
                  <a:tcPr/>
                </a:tc>
                <a:tc>
                  <a:txBody>
                    <a:bodyPr/>
                    <a:lstStyle/>
                    <a:p>
                      <a:pPr algn="ctr"/>
                      <a:r>
                        <a:rPr lang="en-US" dirty="0" smtClean="0"/>
                        <a:t>N</a:t>
                      </a:r>
                      <a:endParaRPr lang="en-US" dirty="0"/>
                    </a:p>
                  </a:txBody>
                  <a:tcPr/>
                </a:tc>
                <a:tc>
                  <a:txBody>
                    <a:bodyPr/>
                    <a:lstStyle/>
                    <a:p>
                      <a:pPr algn="ctr"/>
                      <a:r>
                        <a:rPr lang="en-US" dirty="0" smtClean="0"/>
                        <a:t>0.004</a:t>
                      </a:r>
                      <a:endParaRPr lang="en-US" dirty="0"/>
                    </a:p>
                  </a:txBody>
                  <a:tcPr/>
                </a:tc>
              </a:tr>
              <a:tr h="368434">
                <a:tc>
                  <a:txBody>
                    <a:bodyPr/>
                    <a:lstStyle/>
                    <a:p>
                      <a:pPr algn="ctr"/>
                      <a:r>
                        <a:rPr lang="en-US" dirty="0" smtClean="0"/>
                        <a:t>N</a:t>
                      </a:r>
                      <a:endParaRPr lang="en-US" dirty="0"/>
                    </a:p>
                  </a:txBody>
                  <a:tcPr/>
                </a:tc>
                <a:tc>
                  <a:txBody>
                    <a:bodyPr/>
                    <a:lstStyle/>
                    <a:p>
                      <a:pPr algn="ctr"/>
                      <a:r>
                        <a:rPr lang="en-US" dirty="0" smtClean="0"/>
                        <a:t>I</a:t>
                      </a:r>
                      <a:endParaRPr lang="en-US" dirty="0"/>
                    </a:p>
                  </a:txBody>
                  <a:tcPr/>
                </a:tc>
                <a:tc>
                  <a:txBody>
                    <a:bodyPr/>
                    <a:lstStyle/>
                    <a:p>
                      <a:pPr algn="ctr"/>
                      <a:r>
                        <a:rPr lang="en-US" dirty="0" smtClean="0"/>
                        <a:t>R</a:t>
                      </a:r>
                      <a:endParaRPr lang="en-US" dirty="0"/>
                    </a:p>
                  </a:txBody>
                  <a:tcPr/>
                </a:tc>
                <a:tc>
                  <a:txBody>
                    <a:bodyPr/>
                    <a:lstStyle/>
                    <a:p>
                      <a:pPr algn="ctr"/>
                      <a:r>
                        <a:rPr lang="en-US" dirty="0" smtClean="0"/>
                        <a:t>N</a:t>
                      </a:r>
                      <a:endParaRPr lang="en-US" dirty="0"/>
                    </a:p>
                  </a:txBody>
                  <a:tcPr/>
                </a:tc>
                <a:tc>
                  <a:txBody>
                    <a:bodyPr/>
                    <a:lstStyle/>
                    <a:p>
                      <a:pPr algn="ctr"/>
                      <a:r>
                        <a:rPr lang="en-US" dirty="0" smtClean="0"/>
                        <a:t>R</a:t>
                      </a:r>
                      <a:endParaRPr lang="en-US" dirty="0"/>
                    </a:p>
                  </a:txBody>
                  <a:tcPr/>
                </a:tc>
                <a:tc>
                  <a:txBody>
                    <a:bodyPr/>
                    <a:lstStyle/>
                    <a:p>
                      <a:pPr algn="ctr"/>
                      <a:r>
                        <a:rPr lang="en-US" dirty="0" smtClean="0"/>
                        <a:t>0.108</a:t>
                      </a:r>
                      <a:endParaRPr lang="en-US" dirty="0"/>
                    </a:p>
                  </a:txBody>
                  <a:tcPr/>
                </a:tc>
              </a:tr>
              <a:tr h="368434">
                <a:tc>
                  <a:txBody>
                    <a:bodyPr/>
                    <a:lstStyle/>
                    <a:p>
                      <a:pPr algn="ctr"/>
                      <a:r>
                        <a:rPr lang="en-US" dirty="0" smtClean="0"/>
                        <a:t>I</a:t>
                      </a:r>
                      <a:endParaRPr lang="en-US" dirty="0"/>
                    </a:p>
                  </a:txBody>
                  <a:tcPr/>
                </a:tc>
                <a:tc>
                  <a:txBody>
                    <a:bodyPr/>
                    <a:lstStyle/>
                    <a:p>
                      <a:pPr algn="ctr"/>
                      <a:r>
                        <a:rPr lang="en-US" dirty="0" smtClean="0"/>
                        <a:t>I</a:t>
                      </a:r>
                      <a:endParaRPr lang="en-US" dirty="0"/>
                    </a:p>
                  </a:txBody>
                  <a:tcPr/>
                </a:tc>
                <a:tc>
                  <a:txBody>
                    <a:bodyPr/>
                    <a:lstStyle/>
                    <a:p>
                      <a:pPr algn="ctr"/>
                      <a:r>
                        <a:rPr lang="en-US" dirty="0" smtClean="0"/>
                        <a:t>I</a:t>
                      </a:r>
                      <a:endParaRPr lang="en-US" dirty="0"/>
                    </a:p>
                  </a:txBody>
                  <a:tcPr/>
                </a:tc>
                <a:tc>
                  <a:txBody>
                    <a:bodyPr/>
                    <a:lstStyle/>
                    <a:p>
                      <a:pPr algn="ctr"/>
                      <a:r>
                        <a:rPr lang="en-US" dirty="0" smtClean="0"/>
                        <a:t>R</a:t>
                      </a:r>
                      <a:endParaRPr lang="en-US" dirty="0"/>
                    </a:p>
                  </a:txBody>
                  <a:tcPr/>
                </a:tc>
                <a:tc>
                  <a:txBody>
                    <a:bodyPr/>
                    <a:lstStyle/>
                    <a:p>
                      <a:pPr algn="ctr"/>
                      <a:r>
                        <a:rPr lang="en-US" dirty="0" smtClean="0"/>
                        <a:t>N</a:t>
                      </a:r>
                      <a:endParaRPr lang="en-US" dirty="0"/>
                    </a:p>
                  </a:txBody>
                  <a:tcPr/>
                </a:tc>
                <a:tc>
                  <a:txBody>
                    <a:bodyPr/>
                    <a:lstStyle/>
                    <a:p>
                      <a:pPr algn="ctr"/>
                      <a:r>
                        <a:rPr lang="en-US" dirty="0" smtClean="0"/>
                        <a:t>0.006</a:t>
                      </a:r>
                      <a:endParaRPr lang="en-US" dirty="0"/>
                    </a:p>
                  </a:txBody>
                  <a:tcPr/>
                </a:tc>
              </a:tr>
            </a:tbl>
          </a:graphicData>
        </a:graphic>
      </p:graphicFrame>
    </p:spTree>
    <p:custDataLst>
      <p:tags r:id="rId1"/>
    </p:custDataLst>
    <p:extLst>
      <p:ext uri="{BB962C8B-B14F-4D97-AF65-F5344CB8AC3E}">
        <p14:creationId xmlns:p14="http://schemas.microsoft.com/office/powerpoint/2010/main" val="276417824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164" y="0"/>
            <a:ext cx="7507836" cy="1143000"/>
          </a:xfrm>
        </p:spPr>
        <p:txBody>
          <a:bodyPr>
            <a:normAutofit/>
          </a:bodyPr>
          <a:lstStyle/>
          <a:p>
            <a:r>
              <a:rPr lang="en-US" sz="3200" dirty="0" smtClean="0"/>
              <a:t>Instead, compute averages over multiple simulations (Monte Carlo samples)</a:t>
            </a:r>
            <a:endParaRPr lang="en-US" sz="3200" dirty="0"/>
          </a:p>
        </p:txBody>
      </p:sp>
      <p:sp>
        <p:nvSpPr>
          <p:cNvPr id="4" name="Content Placeholder 2"/>
          <p:cNvSpPr txBox="1">
            <a:spLocks/>
          </p:cNvSpPr>
          <p:nvPr/>
        </p:nvSpPr>
        <p:spPr>
          <a:xfrm>
            <a:off x="457200" y="1600200"/>
            <a:ext cx="8458200" cy="44958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Each run of the (stochastic) simulation produces a different result, drawn from the joint distribution</a:t>
            </a:r>
            <a:endParaRPr lang="en-US" sz="2400" dirty="0" smtClean="0"/>
          </a:p>
          <a:p>
            <a:r>
              <a:rPr lang="en-US" sz="2800" dirty="0" smtClean="0"/>
              <a:t>Estimating the joint distribution itself is not feasible</a:t>
            </a:r>
          </a:p>
          <a:p>
            <a:r>
              <a:rPr lang="en-US" sz="2800" dirty="0" smtClean="0"/>
              <a:t>Statistics of the joint distribution can be estimated from many samples</a:t>
            </a:r>
          </a:p>
          <a:p>
            <a:pPr marL="0" indent="0">
              <a:buNone/>
            </a:pPr>
            <a:endParaRPr lang="en-US" sz="2800" dirty="0"/>
          </a:p>
          <a:p>
            <a:pPr marL="0" indent="0" algn="ctr">
              <a:buNone/>
            </a:pPr>
            <a:r>
              <a:rPr lang="en-US" sz="2800" dirty="0" smtClean="0">
                <a:ln>
                  <a:solidFill>
                    <a:schemeClr val="accent2"/>
                  </a:solidFill>
                </a:ln>
                <a:solidFill>
                  <a:schemeClr val="accent2"/>
                </a:solidFill>
              </a:rPr>
              <a:t>Efficient computation is essential!</a:t>
            </a:r>
            <a:endParaRPr lang="en-US" sz="2400" dirty="0">
              <a:ln>
                <a:solidFill>
                  <a:schemeClr val="accent2"/>
                </a:solidFill>
              </a:ln>
              <a:solidFill>
                <a:schemeClr val="accent2"/>
              </a:solidFill>
            </a:endParaRPr>
          </a:p>
        </p:txBody>
      </p:sp>
    </p:spTree>
    <p:extLst>
      <p:ext uri="{BB962C8B-B14F-4D97-AF65-F5344CB8AC3E}">
        <p14:creationId xmlns:p14="http://schemas.microsoft.com/office/powerpoint/2010/main" val="427687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mtClean="0"/>
              <a:t>ENISI: Agents</a:t>
            </a:r>
            <a:endParaRPr lang="en-US" dirty="0" smtClean="0"/>
          </a:p>
        </p:txBody>
      </p:sp>
      <p:sp>
        <p:nvSpPr>
          <p:cNvPr id="2" name="Rectangle 3"/>
          <p:cNvSpPr>
            <a:spLocks noGrp="1" noChangeArrowheads="1"/>
          </p:cNvSpPr>
          <p:nvPr>
            <p:ph idx="1"/>
          </p:nvPr>
        </p:nvSpPr>
        <p:spPr/>
        <p:txBody>
          <a:bodyPr>
            <a:normAutofit lnSpcReduction="10000"/>
          </a:bodyPr>
          <a:lstStyle/>
          <a:p>
            <a:r>
              <a:rPr lang="en-US" dirty="0" smtClean="0"/>
              <a:t>Participating cells </a:t>
            </a:r>
          </a:p>
          <a:p>
            <a:pPr lvl="1"/>
            <a:r>
              <a:rPr lang="en-US" dirty="0" smtClean="0"/>
              <a:t>CD4+ T Helper Cells</a:t>
            </a:r>
          </a:p>
          <a:p>
            <a:pPr lvl="1"/>
            <a:r>
              <a:rPr lang="en-US" dirty="0" smtClean="0"/>
              <a:t>Natural T Regulatory Cells</a:t>
            </a:r>
          </a:p>
          <a:p>
            <a:pPr lvl="1"/>
            <a:r>
              <a:rPr lang="en-US" dirty="0" smtClean="0"/>
              <a:t>Dendritic Cells</a:t>
            </a:r>
          </a:p>
          <a:p>
            <a:pPr lvl="1"/>
            <a:r>
              <a:rPr lang="en-US" dirty="0" smtClean="0"/>
              <a:t>Macrophages</a:t>
            </a:r>
          </a:p>
          <a:p>
            <a:pPr lvl="1"/>
            <a:r>
              <a:rPr lang="en-US" dirty="0" smtClean="0"/>
              <a:t>Epithelial Cells</a:t>
            </a:r>
          </a:p>
          <a:p>
            <a:r>
              <a:rPr lang="en-US" dirty="0" smtClean="0"/>
              <a:t>Bacteria</a:t>
            </a:r>
          </a:p>
          <a:p>
            <a:pPr lvl="1"/>
            <a:r>
              <a:rPr lang="en-US" dirty="0" err="1" smtClean="0"/>
              <a:t>Commensal</a:t>
            </a:r>
            <a:r>
              <a:rPr lang="en-US" dirty="0" smtClean="0"/>
              <a:t> Bacteria</a:t>
            </a:r>
          </a:p>
          <a:p>
            <a:pPr lvl="1"/>
            <a:r>
              <a:rPr lang="en-US" dirty="0" err="1" smtClean="0"/>
              <a:t>Tolerogenic</a:t>
            </a:r>
            <a:r>
              <a:rPr lang="en-US" dirty="0" smtClean="0"/>
              <a:t> Bacteria</a:t>
            </a:r>
          </a:p>
          <a:p>
            <a:pPr lvl="1"/>
            <a:endParaRPr lang="en-US" dirty="0" smtClean="0"/>
          </a:p>
          <a:p>
            <a:endParaRPr lang="en-US" dirty="0" smtClean="0"/>
          </a:p>
        </p:txBody>
      </p:sp>
    </p:spTree>
    <p:extLst>
      <p:ext uri="{BB962C8B-B14F-4D97-AF65-F5344CB8AC3E}">
        <p14:creationId xmlns:p14="http://schemas.microsoft.com/office/powerpoint/2010/main" val="2469958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smtClean="0"/>
              <a:t>An interaction network for </a:t>
            </a:r>
            <a:br>
              <a:rPr lang="en-US" sz="3200" dirty="0" smtClean="0"/>
            </a:br>
            <a:r>
              <a:rPr lang="en-US" sz="3200" i="1" dirty="0" smtClean="0">
                <a:solidFill>
                  <a:schemeClr val="accent5"/>
                </a:solidFill>
              </a:rPr>
              <a:t>the immune system</a:t>
            </a:r>
            <a:endParaRPr lang="en-US" sz="3200" i="1" dirty="0">
              <a:solidFill>
                <a:schemeClr val="accent5"/>
              </a:solidFill>
            </a:endParaRPr>
          </a:p>
        </p:txBody>
      </p:sp>
      <p:pic>
        <p:nvPicPr>
          <p:cNvPr id="5" name="Content Placeholder 4" descr="MTML4.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18" r="242"/>
          <a:stretch/>
        </p:blipFill>
        <p:spPr>
          <a:xfrm>
            <a:off x="-89529" y="2188224"/>
            <a:ext cx="9327105" cy="2324729"/>
          </a:xfrm>
        </p:spPr>
      </p:pic>
      <p:sp>
        <p:nvSpPr>
          <p:cNvPr id="6" name="TextBox 5"/>
          <p:cNvSpPr txBox="1"/>
          <p:nvPr/>
        </p:nvSpPr>
        <p:spPr>
          <a:xfrm>
            <a:off x="0" y="1194013"/>
            <a:ext cx="9143999" cy="954107"/>
          </a:xfrm>
          <a:prstGeom prst="rect">
            <a:avLst/>
          </a:prstGeom>
          <a:noFill/>
        </p:spPr>
        <p:txBody>
          <a:bodyPr wrap="square" rtlCol="0">
            <a:spAutoFit/>
          </a:bodyPr>
          <a:lstStyle/>
          <a:p>
            <a:pPr algn="ctr"/>
            <a:r>
              <a:rPr lang="en-US" sz="2800" dirty="0" smtClean="0">
                <a:solidFill>
                  <a:srgbClr val="000000"/>
                </a:solidFill>
              </a:rPr>
              <a:t>Vertices -&gt; </a:t>
            </a:r>
            <a:r>
              <a:rPr lang="en-US" sz="2800" i="1" dirty="0" smtClean="0">
                <a:solidFill>
                  <a:srgbClr val="4BACC6"/>
                </a:solidFill>
              </a:rPr>
              <a:t>cells/bacteria</a:t>
            </a:r>
          </a:p>
          <a:p>
            <a:pPr algn="ctr"/>
            <a:r>
              <a:rPr lang="en-US" sz="2800" dirty="0" smtClean="0">
                <a:solidFill>
                  <a:srgbClr val="000000"/>
                </a:solidFill>
              </a:rPr>
              <a:t>Edges -&gt; </a:t>
            </a:r>
            <a:r>
              <a:rPr lang="en-US" sz="2800" i="1" dirty="0" smtClean="0">
                <a:solidFill>
                  <a:srgbClr val="4BACC6"/>
                </a:solidFill>
              </a:rPr>
              <a:t>cytokine-mediated interaction</a:t>
            </a:r>
            <a:endParaRPr lang="en-US" sz="2800" i="1" dirty="0">
              <a:solidFill>
                <a:srgbClr val="4BACC6"/>
              </a:solidFill>
            </a:endParaRPr>
          </a:p>
        </p:txBody>
      </p:sp>
      <p:sp>
        <p:nvSpPr>
          <p:cNvPr id="7" name="TextBox 6"/>
          <p:cNvSpPr txBox="1"/>
          <p:nvPr/>
        </p:nvSpPr>
        <p:spPr>
          <a:xfrm>
            <a:off x="-2" y="4638809"/>
            <a:ext cx="9144001" cy="830997"/>
          </a:xfrm>
          <a:prstGeom prst="rect">
            <a:avLst/>
          </a:prstGeom>
          <a:noFill/>
        </p:spPr>
        <p:txBody>
          <a:bodyPr wrap="square" rtlCol="0">
            <a:spAutoFit/>
          </a:bodyPr>
          <a:lstStyle/>
          <a:p>
            <a:pPr algn="ctr"/>
            <a:r>
              <a:rPr lang="en-US" sz="2400" b="1" dirty="0" smtClean="0">
                <a:solidFill>
                  <a:srgbClr val="4BACC6"/>
                </a:solidFill>
              </a:rPr>
              <a:t>Interactions</a:t>
            </a:r>
            <a:r>
              <a:rPr lang="en-US" sz="2400" dirty="0" smtClean="0">
                <a:solidFill>
                  <a:srgbClr val="4BACC6"/>
                </a:solidFill>
              </a:rPr>
              <a:t> </a:t>
            </a:r>
            <a:r>
              <a:rPr lang="en-US" sz="2400" dirty="0" smtClean="0">
                <a:solidFill>
                  <a:srgbClr val="A6A6A6"/>
                </a:solidFill>
              </a:rPr>
              <a:t>change</a:t>
            </a:r>
            <a:r>
              <a:rPr lang="en-US" sz="2400" dirty="0" smtClean="0"/>
              <a:t> </a:t>
            </a:r>
            <a:r>
              <a:rPr lang="en-US" sz="2400" dirty="0" smtClean="0">
                <a:solidFill>
                  <a:srgbClr val="4BACC6"/>
                </a:solidFill>
              </a:rPr>
              <a:t>cells’</a:t>
            </a:r>
            <a:r>
              <a:rPr lang="en-US" sz="2400" b="1" dirty="0" smtClean="0">
                <a:solidFill>
                  <a:srgbClr val="4BACC6"/>
                </a:solidFill>
              </a:rPr>
              <a:t> behavior </a:t>
            </a:r>
            <a:r>
              <a:rPr lang="en-US" sz="2400" dirty="0" smtClean="0">
                <a:solidFill>
                  <a:srgbClr val="A6A6A6"/>
                </a:solidFill>
              </a:rPr>
              <a:t>and</a:t>
            </a:r>
            <a:r>
              <a:rPr lang="en-US" sz="2400" dirty="0" smtClean="0"/>
              <a:t> </a:t>
            </a:r>
            <a:br>
              <a:rPr lang="en-US" sz="2400" dirty="0" smtClean="0"/>
            </a:br>
            <a:r>
              <a:rPr lang="en-US" sz="2400" b="1" dirty="0" smtClean="0">
                <a:solidFill>
                  <a:srgbClr val="4BACC6"/>
                </a:solidFill>
              </a:rPr>
              <a:t>neighbors</a:t>
            </a:r>
            <a:r>
              <a:rPr lang="en-US" sz="2400" dirty="0" smtClean="0">
                <a:solidFill>
                  <a:srgbClr val="A6A6A6"/>
                </a:solidFill>
              </a:rPr>
              <a:t>, producing</a:t>
            </a:r>
            <a:r>
              <a:rPr lang="en-US" sz="2400" b="1" dirty="0" smtClean="0"/>
              <a:t> </a:t>
            </a:r>
            <a:r>
              <a:rPr lang="en-US" sz="2400" b="1" dirty="0" smtClean="0">
                <a:solidFill>
                  <a:srgbClr val="4BACC6"/>
                </a:solidFill>
              </a:rPr>
              <a:t>immune system </a:t>
            </a:r>
            <a:r>
              <a:rPr lang="en-US" sz="2400" b="1" dirty="0" smtClean="0">
                <a:solidFill>
                  <a:srgbClr val="A6A6A6"/>
                </a:solidFill>
              </a:rPr>
              <a:t>dynamics</a:t>
            </a:r>
            <a:r>
              <a:rPr lang="en-US" sz="2400" b="1" dirty="0" smtClean="0"/>
              <a:t>.</a:t>
            </a:r>
          </a:p>
        </p:txBody>
      </p:sp>
    </p:spTree>
    <p:extLst>
      <p:ext uri="{BB962C8B-B14F-4D97-AF65-F5344CB8AC3E}">
        <p14:creationId xmlns:p14="http://schemas.microsoft.com/office/powerpoint/2010/main" val="35898939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TML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700" y="2679448"/>
            <a:ext cx="6070600" cy="1498600"/>
          </a:xfrm>
          <a:prstGeom prst="rect">
            <a:avLst/>
          </a:prstGeom>
        </p:spPr>
      </p:pic>
      <p:pic>
        <p:nvPicPr>
          <p:cNvPr id="3" name="Picture 2" descr="MTML4vax.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700" y="2679700"/>
            <a:ext cx="6070600" cy="1498600"/>
          </a:xfrm>
          <a:prstGeom prst="rect">
            <a:avLst/>
          </a:prstGeom>
        </p:spPr>
      </p:pic>
      <p:pic>
        <p:nvPicPr>
          <p:cNvPr id="11" name="Picture 10" descr="MTML4vax+ms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700" y="2679448"/>
            <a:ext cx="6070600" cy="1498600"/>
          </a:xfrm>
          <a:prstGeom prst="rect">
            <a:avLst/>
          </a:prstGeom>
        </p:spPr>
      </p:pic>
      <p:pic>
        <p:nvPicPr>
          <p:cNvPr id="24" name="Picture 23" descr="MTML4vax+msg+seq.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6700" y="2679448"/>
            <a:ext cx="6070600" cy="1498600"/>
          </a:xfrm>
          <a:prstGeom prst="rect">
            <a:avLst/>
          </a:prstGeom>
        </p:spPr>
      </p:pic>
      <p:sp>
        <p:nvSpPr>
          <p:cNvPr id="2" name="Title 1"/>
          <p:cNvSpPr>
            <a:spLocks noGrp="1"/>
          </p:cNvSpPr>
          <p:nvPr>
            <p:ph type="title"/>
          </p:nvPr>
        </p:nvSpPr>
        <p:spPr>
          <a:xfrm>
            <a:off x="0" y="0"/>
            <a:ext cx="9144000" cy="1143000"/>
          </a:xfrm>
        </p:spPr>
        <p:txBody>
          <a:bodyPr>
            <a:noAutofit/>
          </a:bodyPr>
          <a:lstStyle/>
          <a:p>
            <a:r>
              <a:rPr lang="en-US" sz="3200" spc="-10" dirty="0" smtClean="0"/>
              <a:t>Targeted interventions can be</a:t>
            </a:r>
            <a:br>
              <a:rPr lang="en-US" sz="3200" spc="-10" dirty="0" smtClean="0"/>
            </a:br>
            <a:r>
              <a:rPr lang="en-US" sz="3200" spc="-10" dirty="0" smtClean="0"/>
              <a:t>represented as network changes</a:t>
            </a:r>
            <a:endParaRPr lang="en-US" sz="3200" i="1" spc="-10" dirty="0"/>
          </a:p>
        </p:txBody>
      </p:sp>
      <p:sp>
        <p:nvSpPr>
          <p:cNvPr id="12" name="TextBox 11"/>
          <p:cNvSpPr txBox="1"/>
          <p:nvPr/>
        </p:nvSpPr>
        <p:spPr>
          <a:xfrm>
            <a:off x="762000" y="2585966"/>
            <a:ext cx="1560343" cy="461665"/>
          </a:xfrm>
          <a:prstGeom prst="rect">
            <a:avLst/>
          </a:prstGeom>
          <a:noFill/>
        </p:spPr>
        <p:txBody>
          <a:bodyPr wrap="none" rtlCol="0">
            <a:spAutoFit/>
          </a:bodyPr>
          <a:lstStyle/>
          <a:p>
            <a:r>
              <a:rPr lang="en-US" sz="2400" dirty="0" smtClean="0">
                <a:solidFill>
                  <a:srgbClr val="068000"/>
                </a:solidFill>
              </a:rPr>
              <a:t>knock-outs</a:t>
            </a:r>
            <a:endParaRPr lang="en-US" sz="2400" dirty="0">
              <a:solidFill>
                <a:srgbClr val="068000"/>
              </a:solidFill>
            </a:endParaRPr>
          </a:p>
        </p:txBody>
      </p:sp>
      <p:sp>
        <p:nvSpPr>
          <p:cNvPr id="13" name="Oval 12"/>
          <p:cNvSpPr/>
          <p:nvPr/>
        </p:nvSpPr>
        <p:spPr>
          <a:xfrm rot="21131131">
            <a:off x="2473156" y="2679700"/>
            <a:ext cx="1965158" cy="715879"/>
          </a:xfrm>
          <a:prstGeom prst="ellipse">
            <a:avLst/>
          </a:prstGeom>
          <a:noFill/>
          <a:ln w="317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20691761">
            <a:off x="4657556" y="3395665"/>
            <a:ext cx="2093495" cy="782636"/>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428584" y="3716635"/>
            <a:ext cx="2159566" cy="461665"/>
          </a:xfrm>
          <a:prstGeom prst="rect">
            <a:avLst/>
          </a:prstGeom>
          <a:noFill/>
        </p:spPr>
        <p:txBody>
          <a:bodyPr wrap="none" rtlCol="0">
            <a:spAutoFit/>
          </a:bodyPr>
          <a:lstStyle/>
          <a:p>
            <a:r>
              <a:rPr lang="en-US" sz="2400" dirty="0" smtClean="0">
                <a:solidFill>
                  <a:srgbClr val="F79646"/>
                </a:solidFill>
              </a:rPr>
              <a:t>antigen priming</a:t>
            </a:r>
            <a:endParaRPr lang="en-US" sz="2400" dirty="0">
              <a:solidFill>
                <a:srgbClr val="F79646"/>
              </a:solidFill>
            </a:endParaRPr>
          </a:p>
        </p:txBody>
      </p:sp>
      <p:sp>
        <p:nvSpPr>
          <p:cNvPr id="20" name="Oval 19"/>
          <p:cNvSpPr/>
          <p:nvPr/>
        </p:nvSpPr>
        <p:spPr>
          <a:xfrm rot="20518214">
            <a:off x="1474745" y="3337228"/>
            <a:ext cx="2008506" cy="864710"/>
          </a:xfrm>
          <a:prstGeom prst="ellipse">
            <a:avLst/>
          </a:prstGeom>
          <a:noFill/>
          <a:ln w="317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6145" y="4260702"/>
            <a:ext cx="2801218" cy="461665"/>
          </a:xfrm>
          <a:prstGeom prst="rect">
            <a:avLst/>
          </a:prstGeom>
          <a:noFill/>
        </p:spPr>
        <p:txBody>
          <a:bodyPr wrap="none" rtlCol="0">
            <a:spAutoFit/>
          </a:bodyPr>
          <a:lstStyle/>
          <a:p>
            <a:r>
              <a:rPr lang="en-US" sz="2400" dirty="0" smtClean="0">
                <a:solidFill>
                  <a:schemeClr val="accent5"/>
                </a:solidFill>
              </a:rPr>
              <a:t>regulated expression</a:t>
            </a:r>
            <a:endParaRPr lang="en-US" sz="2400" dirty="0">
              <a:solidFill>
                <a:schemeClr val="accent5"/>
              </a:solidFill>
            </a:endParaRPr>
          </a:p>
        </p:txBody>
      </p:sp>
      <p:pic>
        <p:nvPicPr>
          <p:cNvPr id="25" name="Picture 24" descr="MTML4vax+msg+seq-iso.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6700" y="2679700"/>
            <a:ext cx="6070600" cy="1498600"/>
          </a:xfrm>
          <a:prstGeom prst="rect">
            <a:avLst/>
          </a:prstGeom>
        </p:spPr>
      </p:pic>
      <p:sp>
        <p:nvSpPr>
          <p:cNvPr id="26" name="TextBox 25"/>
          <p:cNvSpPr txBox="1"/>
          <p:nvPr/>
        </p:nvSpPr>
        <p:spPr>
          <a:xfrm>
            <a:off x="6428584" y="2205335"/>
            <a:ext cx="2613816" cy="461665"/>
          </a:xfrm>
          <a:prstGeom prst="rect">
            <a:avLst/>
          </a:prstGeom>
          <a:noFill/>
        </p:spPr>
        <p:txBody>
          <a:bodyPr wrap="none" rtlCol="0">
            <a:spAutoFit/>
          </a:bodyPr>
          <a:lstStyle/>
          <a:p>
            <a:r>
              <a:rPr lang="en-US" sz="2400" dirty="0" smtClean="0">
                <a:solidFill>
                  <a:schemeClr val="accent4"/>
                </a:solidFill>
              </a:rPr>
              <a:t>pathway disruption</a:t>
            </a:r>
            <a:endParaRPr lang="en-US" sz="2400" dirty="0">
              <a:solidFill>
                <a:schemeClr val="accent4"/>
              </a:solidFill>
            </a:endParaRPr>
          </a:p>
        </p:txBody>
      </p:sp>
      <p:sp>
        <p:nvSpPr>
          <p:cNvPr id="27" name="Oval 26"/>
          <p:cNvSpPr/>
          <p:nvPr/>
        </p:nvSpPr>
        <p:spPr>
          <a:xfrm>
            <a:off x="5316827" y="2625442"/>
            <a:ext cx="2450225" cy="472209"/>
          </a:xfrm>
          <a:prstGeom prst="ellipse">
            <a:avLst/>
          </a:prstGeom>
          <a:noFill/>
          <a:ln w="317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0411083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2000"/>
                            </p:stCondLst>
                            <p:childTnLst>
                              <p:par>
                                <p:cTn id="13" presetID="1" presetClass="exit" presetSubtype="0" fill="hold" nodeType="after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20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2000"/>
                                        <p:tgtEl>
                                          <p:spTgt spid="25"/>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2000"/>
                            </p:stCondLst>
                            <p:childTnLst>
                              <p:par>
                                <p:cTn id="41" presetID="1" presetClass="exit" presetSubtype="0" fill="hold" nodeType="after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9" presetClass="exit" presetSubtype="0" fill="hold" nodeType="withEffect">
                                  <p:stCondLst>
                                    <p:cond delay="0"/>
                                  </p:stCondLst>
                                  <p:childTnLst>
                                    <p:animEffect transition="out" filter="dissolve">
                                      <p:cBhvr>
                                        <p:cTn id="48" dur="2000"/>
                                        <p:tgtEl>
                                          <p:spTgt spid="25"/>
                                        </p:tgtEl>
                                      </p:cBhvr>
                                    </p:animEffect>
                                    <p:set>
                                      <p:cBhvr>
                                        <p:cTn id="49" dur="1" fill="hold">
                                          <p:stCondLst>
                                            <p:cond delay="1999"/>
                                          </p:stCondLst>
                                        </p:cTn>
                                        <p:tgtEl>
                                          <p:spTgt spid="25"/>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0"/>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par>
                          <p:cTn id="56" fill="hold">
                            <p:stCondLst>
                              <p:cond delay="2000"/>
                            </p:stCondLst>
                            <p:childTnLst>
                              <p:par>
                                <p:cTn id="57" presetID="1" presetClass="exit" presetSubtype="0" fill="hold" grpId="1" nodeType="afterEffect">
                                  <p:stCondLst>
                                    <p:cond delay="300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P spid="15" grpId="0"/>
      <p:bldP spid="20" grpId="0" animBg="1"/>
      <p:bldP spid="20" grpId="1" animBg="1"/>
      <p:bldP spid="21" grpId="0"/>
      <p:bldP spid="26" grpId="0"/>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mtClean="0"/>
              <a:t>What is multi-scale modeling?</a:t>
            </a:r>
            <a:endParaRPr lang="en-US" dirty="0"/>
          </a:p>
        </p:txBody>
      </p:sp>
      <p:sp>
        <p:nvSpPr>
          <p:cNvPr id="5" name="Content Placeholder 4"/>
          <p:cNvSpPr>
            <a:spLocks noGrp="1"/>
          </p:cNvSpPr>
          <p:nvPr>
            <p:ph idx="1"/>
          </p:nvPr>
        </p:nvSpPr>
        <p:spPr/>
        <p:txBody>
          <a:bodyPr>
            <a:normAutofit/>
          </a:bodyPr>
          <a:lstStyle/>
          <a:p>
            <a:r>
              <a:rPr lang="en-US" b="1" dirty="0" smtClean="0"/>
              <a:t>“Multi-scale</a:t>
            </a:r>
            <a:r>
              <a:rPr lang="en-US" dirty="0" smtClean="0"/>
              <a:t> </a:t>
            </a:r>
            <a:r>
              <a:rPr lang="en-US" dirty="0"/>
              <a:t>modeling refers to a style of modeling in which </a:t>
            </a:r>
            <a:r>
              <a:rPr lang="en-US" b="1" dirty="0"/>
              <a:t>multiple </a:t>
            </a:r>
            <a:r>
              <a:rPr lang="en-US" dirty="0"/>
              <a:t>models at </a:t>
            </a:r>
            <a:r>
              <a:rPr lang="en-US" b="1" dirty="0"/>
              <a:t>different scales</a:t>
            </a:r>
            <a:r>
              <a:rPr lang="en-US" dirty="0"/>
              <a:t> are used </a:t>
            </a:r>
            <a:r>
              <a:rPr lang="en-US" b="1" dirty="0"/>
              <a:t>simultaneously</a:t>
            </a:r>
            <a:r>
              <a:rPr lang="en-US" dirty="0"/>
              <a:t> to describe a </a:t>
            </a:r>
            <a:r>
              <a:rPr lang="en-US" b="1" dirty="0"/>
              <a:t>system</a:t>
            </a:r>
            <a:r>
              <a:rPr lang="en-US" dirty="0" smtClean="0"/>
              <a:t>.”</a:t>
            </a:r>
          </a:p>
          <a:p>
            <a:pPr lvl="1"/>
            <a:r>
              <a:rPr lang="en-US" dirty="0" smtClean="0"/>
              <a:t>Different models focus on different scales of resolution</a:t>
            </a:r>
          </a:p>
          <a:p>
            <a:pPr lvl="1"/>
            <a:r>
              <a:rPr lang="en-US" dirty="0" smtClean="0"/>
              <a:t>Sometimes originate from physical laws of different nature (e.g. from continuum mechanics and molecular dynamics)</a:t>
            </a:r>
            <a:endParaRPr lang="en-US" dirty="0"/>
          </a:p>
        </p:txBody>
      </p:sp>
      <p:sp>
        <p:nvSpPr>
          <p:cNvPr id="2" name="TextBox 1"/>
          <p:cNvSpPr txBox="1"/>
          <p:nvPr/>
        </p:nvSpPr>
        <p:spPr>
          <a:xfrm>
            <a:off x="22679" y="5171142"/>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333381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0" y="1600993"/>
            <a:ext cx="8417530" cy="4722813"/>
          </a:xfrm>
        </p:spPr>
        <p:txBody>
          <a:bodyPr/>
          <a:lstStyle/>
          <a:p>
            <a:r>
              <a:rPr lang="en-US" dirty="0" smtClean="0"/>
              <a:t>Participating cells are located in the GI tract.</a:t>
            </a:r>
          </a:p>
          <a:p>
            <a:r>
              <a:rPr lang="en-US" dirty="0" smtClean="0"/>
              <a:t>Cells move around the tissue sites. </a:t>
            </a:r>
          </a:p>
          <a:p>
            <a:r>
              <a:rPr lang="en-US" dirty="0" smtClean="0"/>
              <a:t>Tissue </a:t>
            </a:r>
            <a:r>
              <a:rPr lang="en-US" dirty="0"/>
              <a:t>Sites:</a:t>
            </a:r>
          </a:p>
          <a:p>
            <a:pPr lvl="1"/>
            <a:r>
              <a:rPr lang="en-US" dirty="0"/>
              <a:t>Lumen</a:t>
            </a:r>
          </a:p>
          <a:p>
            <a:pPr lvl="1"/>
            <a:r>
              <a:rPr lang="en-US" dirty="0"/>
              <a:t>Epithelial Cells</a:t>
            </a:r>
          </a:p>
          <a:p>
            <a:pPr lvl="1"/>
            <a:r>
              <a:rPr lang="en-US" dirty="0"/>
              <a:t>Lamina </a:t>
            </a:r>
            <a:r>
              <a:rPr lang="en-US" dirty="0" err="1"/>
              <a:t>Propria</a:t>
            </a:r>
            <a:endParaRPr lang="en-US" dirty="0"/>
          </a:p>
          <a:p>
            <a:pPr lvl="1"/>
            <a:r>
              <a:rPr lang="en-US" dirty="0" smtClean="0"/>
              <a:t>Gastric Lymph Node</a:t>
            </a:r>
            <a:endParaRPr lang="en-US" dirty="0"/>
          </a:p>
        </p:txBody>
      </p:sp>
      <p:sp>
        <p:nvSpPr>
          <p:cNvPr id="3076" name="Rectangle 2"/>
          <p:cNvSpPr>
            <a:spLocks noGrp="1" noChangeArrowheads="1"/>
          </p:cNvSpPr>
          <p:nvPr>
            <p:ph type="title"/>
          </p:nvPr>
        </p:nvSpPr>
        <p:spPr/>
        <p:txBody>
          <a:bodyPr/>
          <a:lstStyle/>
          <a:p>
            <a:r>
              <a:rPr lang="en-US" dirty="0" smtClean="0"/>
              <a:t>ENISI: Tissue Sites</a:t>
            </a:r>
          </a:p>
        </p:txBody>
      </p:sp>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743200"/>
            <a:ext cx="3200400" cy="301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638800" y="5761520"/>
            <a:ext cx="3505200" cy="338554"/>
          </a:xfrm>
          <a:prstGeom prst="rect">
            <a:avLst/>
          </a:prstGeom>
          <a:noFill/>
        </p:spPr>
        <p:txBody>
          <a:bodyPr wrap="square" rtlCol="0">
            <a:spAutoFit/>
          </a:bodyPr>
          <a:lstStyle/>
          <a:p>
            <a:pPr algn="ctr"/>
            <a:r>
              <a:rPr lang="en-US" sz="1600" dirty="0" smtClean="0"/>
              <a:t>Gastrointestinal Tract (cross-section)</a:t>
            </a:r>
            <a:endParaRPr lang="en-US" sz="1600" dirty="0"/>
          </a:p>
        </p:txBody>
      </p:sp>
      <p:cxnSp>
        <p:nvCxnSpPr>
          <p:cNvPr id="18" name="Straight Arrow Connector 17"/>
          <p:cNvCxnSpPr/>
          <p:nvPr/>
        </p:nvCxnSpPr>
        <p:spPr>
          <a:xfrm rot="10800000">
            <a:off x="2438400" y="3585474"/>
            <a:ext cx="4876801" cy="6668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rot="10800000">
            <a:off x="3124200" y="4042674"/>
            <a:ext cx="3505200" cy="35690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rot="10800000" flipV="1">
            <a:off x="3429000" y="4699185"/>
            <a:ext cx="3200400"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1" name="Straight Arrow Connector 20"/>
          <p:cNvCxnSpPr/>
          <p:nvPr/>
        </p:nvCxnSpPr>
        <p:spPr>
          <a:xfrm rot="10800000" flipV="1">
            <a:off x="3962400" y="5003986"/>
            <a:ext cx="2667000" cy="25381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0954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476741"/>
            <a:ext cx="8153400" cy="4726237"/>
          </a:xfrm>
        </p:spPr>
        <p:txBody>
          <a:bodyPr>
            <a:normAutofit fontScale="85000" lnSpcReduction="20000"/>
          </a:bodyPr>
          <a:lstStyle/>
          <a:p>
            <a:r>
              <a:rPr lang="en-US" dirty="0" smtClean="0"/>
              <a:t>Each cell is represented as a probabilistic </a:t>
            </a:r>
            <a:r>
              <a:rPr lang="en-US" u="sng" dirty="0" smtClean="0"/>
              <a:t>finite state automaton</a:t>
            </a:r>
            <a:endParaRPr lang="en-US" dirty="0" smtClean="0"/>
          </a:p>
          <a:p>
            <a:pPr lvl="1"/>
            <a:r>
              <a:rPr lang="en-US" dirty="0" smtClean="0"/>
              <a:t>The states of a cell is called </a:t>
            </a:r>
          </a:p>
          <a:p>
            <a:pPr lvl="1">
              <a:buNone/>
            </a:pPr>
            <a:r>
              <a:rPr lang="en-US" dirty="0" smtClean="0"/>
              <a:t>phenotype.</a:t>
            </a:r>
          </a:p>
          <a:p>
            <a:r>
              <a:rPr lang="en-US" dirty="0" smtClean="0"/>
              <a:t>State transition represents:</a:t>
            </a:r>
          </a:p>
          <a:p>
            <a:pPr lvl="1"/>
            <a:r>
              <a:rPr lang="en-US" dirty="0" smtClean="0"/>
              <a:t>Cell differentiation</a:t>
            </a:r>
          </a:p>
          <a:p>
            <a:pPr lvl="1"/>
            <a:r>
              <a:rPr lang="en-US" dirty="0" smtClean="0"/>
              <a:t>Cell death</a:t>
            </a:r>
          </a:p>
          <a:p>
            <a:pPr lvl="1"/>
            <a:r>
              <a:rPr lang="en-US" dirty="0" smtClean="0"/>
              <a:t>Cell migration</a:t>
            </a:r>
          </a:p>
          <a:p>
            <a:r>
              <a:rPr lang="en-US" dirty="0" smtClean="0"/>
              <a:t>State transition is:</a:t>
            </a:r>
          </a:p>
          <a:p>
            <a:pPr lvl="1"/>
            <a:r>
              <a:rPr lang="en-US" dirty="0" smtClean="0"/>
              <a:t>Stochastic</a:t>
            </a:r>
          </a:p>
          <a:p>
            <a:pPr lvl="1"/>
            <a:r>
              <a:rPr lang="en-US" dirty="0" smtClean="0"/>
              <a:t>Time dependent</a:t>
            </a:r>
          </a:p>
          <a:p>
            <a:pPr lvl="1"/>
            <a:r>
              <a:rPr lang="en-US" dirty="0" smtClean="0"/>
              <a:t>Contact dependent</a:t>
            </a:r>
          </a:p>
        </p:txBody>
      </p:sp>
      <p:sp>
        <p:nvSpPr>
          <p:cNvPr id="3" name="Title 2"/>
          <p:cNvSpPr>
            <a:spLocks noGrp="1"/>
          </p:cNvSpPr>
          <p:nvPr>
            <p:ph type="title"/>
          </p:nvPr>
        </p:nvSpPr>
        <p:spPr/>
        <p:txBody>
          <a:bodyPr>
            <a:normAutofit fontScale="90000"/>
          </a:bodyPr>
          <a:lstStyle/>
          <a:p>
            <a:r>
              <a:rPr lang="en-US" dirty="0" smtClean="0"/>
              <a:t>Automata-based representation of an Agent</a:t>
            </a:r>
            <a:endParaRPr lang="en-US" dirty="0"/>
          </a:p>
        </p:txBody>
      </p:sp>
      <p:sp>
        <p:nvSpPr>
          <p:cNvPr id="6" name="TextBox 5"/>
          <p:cNvSpPr txBox="1"/>
          <p:nvPr/>
        </p:nvSpPr>
        <p:spPr>
          <a:xfrm>
            <a:off x="6206436" y="5833646"/>
            <a:ext cx="2861364" cy="369332"/>
          </a:xfrm>
          <a:prstGeom prst="rect">
            <a:avLst/>
          </a:prstGeom>
          <a:noFill/>
        </p:spPr>
        <p:txBody>
          <a:bodyPr wrap="square" rtlCol="0">
            <a:spAutoFit/>
          </a:bodyPr>
          <a:lstStyle/>
          <a:p>
            <a:pPr algn="ctr"/>
            <a:r>
              <a:rPr lang="en-US" sz="1800" dirty="0" smtClean="0"/>
              <a:t>Macrophage Automaton</a:t>
            </a:r>
            <a:endParaRPr lang="en-US" sz="1800" dirty="0"/>
          </a:p>
        </p:txBody>
      </p:sp>
      <p:graphicFrame>
        <p:nvGraphicFramePr>
          <p:cNvPr id="7" name="Object 2"/>
          <p:cNvGraphicFramePr>
            <a:graphicFrameLocks noChangeAspect="1"/>
          </p:cNvGraphicFramePr>
          <p:nvPr>
            <p:extLst>
              <p:ext uri="{D42A27DB-BD31-4B8C-83A1-F6EECF244321}">
                <p14:modId xmlns:p14="http://schemas.microsoft.com/office/powerpoint/2010/main" val="4217120181"/>
              </p:ext>
            </p:extLst>
          </p:nvPr>
        </p:nvGraphicFramePr>
        <p:xfrm>
          <a:off x="5105400" y="2057400"/>
          <a:ext cx="4038600" cy="4142154"/>
        </p:xfrm>
        <a:graphic>
          <a:graphicData uri="http://schemas.openxmlformats.org/presentationml/2006/ole">
            <mc:AlternateContent xmlns:mc="http://schemas.openxmlformats.org/markup-compatibility/2006">
              <mc:Choice xmlns:v="urn:schemas-microsoft-com:vml" Requires="v">
                <p:oleObj spid="_x0000_s69635" name="Acrobat Document" r:id="rId4" imgW="3975100" imgH="4076700" progId="">
                  <p:embed/>
                </p:oleObj>
              </mc:Choice>
              <mc:Fallback>
                <p:oleObj name="Acrobat Document" r:id="rId4" imgW="3975100" imgH="40767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057400"/>
                        <a:ext cx="4038600" cy="414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77032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Layered view</a:t>
            </a:r>
            <a:endParaRPr lang="en-US" dirty="0"/>
          </a:p>
        </p:txBody>
      </p:sp>
      <p:sp>
        <p:nvSpPr>
          <p:cNvPr id="6" name="TextBox 5"/>
          <p:cNvSpPr txBox="1"/>
          <p:nvPr/>
        </p:nvSpPr>
        <p:spPr>
          <a:xfrm>
            <a:off x="6206436" y="5833646"/>
            <a:ext cx="2861364" cy="369332"/>
          </a:xfrm>
          <a:prstGeom prst="rect">
            <a:avLst/>
          </a:prstGeom>
          <a:noFill/>
        </p:spPr>
        <p:txBody>
          <a:bodyPr wrap="square" rtlCol="0">
            <a:spAutoFit/>
          </a:bodyPr>
          <a:lstStyle/>
          <a:p>
            <a:pPr algn="ctr"/>
            <a:r>
              <a:rPr lang="en-US" sz="1800" dirty="0" smtClean="0"/>
              <a:t>Macrophage Automaton</a:t>
            </a:r>
            <a:endParaRPr lang="en-US" sz="18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192" r="2697"/>
          <a:stretch/>
        </p:blipFill>
        <p:spPr>
          <a:xfrm>
            <a:off x="381000" y="1246336"/>
            <a:ext cx="5867400" cy="5556322"/>
          </a:xfrm>
          <a:prstGeom prst="rect">
            <a:avLst/>
          </a:prstGeom>
        </p:spPr>
      </p:pic>
      <p:sp>
        <p:nvSpPr>
          <p:cNvPr id="10" name="Rectangle 3"/>
          <p:cNvSpPr txBox="1">
            <a:spLocks noChangeArrowheads="1"/>
          </p:cNvSpPr>
          <p:nvPr/>
        </p:nvSpPr>
        <p:spPr>
          <a:xfrm>
            <a:off x="6398746" y="1560614"/>
            <a:ext cx="2516654" cy="4611585"/>
          </a:xfrm>
          <a:prstGeom prst="rect">
            <a:avLst/>
          </a:prstGeom>
        </p:spPr>
        <p:txBody>
          <a:bodyPr/>
          <a:lstStyle>
            <a:lvl1pPr marL="228600" indent="-228600" algn="l" rtl="0" eaLnBrk="1" fontAlgn="base" hangingPunct="1">
              <a:spcBef>
                <a:spcPct val="20000"/>
              </a:spcBef>
              <a:spcAft>
                <a:spcPct val="0"/>
              </a:spcAft>
              <a:buBlip>
                <a:blip r:embed="rId4"/>
              </a:buBlip>
              <a:defRPr sz="2400">
                <a:solidFill>
                  <a:srgbClr val="003296"/>
                </a:solidFill>
                <a:latin typeface="Corbel" pitchFamily="34" charset="0"/>
                <a:ea typeface="+mn-ea"/>
                <a:cs typeface="Times New Roman" pitchFamily="18" charset="0"/>
              </a:defRPr>
            </a:lvl1pPr>
            <a:lvl2pPr marL="685800" indent="-228600" algn="l" rtl="0" eaLnBrk="1" fontAlgn="base" hangingPunct="1">
              <a:spcBef>
                <a:spcPct val="20000"/>
              </a:spcBef>
              <a:spcAft>
                <a:spcPct val="0"/>
              </a:spcAft>
              <a:buBlip>
                <a:blip r:embed="rId5"/>
              </a:buBlip>
              <a:defRPr sz="2800">
                <a:solidFill>
                  <a:schemeClr val="tx1"/>
                </a:solidFill>
                <a:latin typeface="Corbel" pitchFamily="34" charset="0"/>
                <a:cs typeface="Times New Roman" pitchFamily="18" charset="0"/>
              </a:defRPr>
            </a:lvl2pPr>
            <a:lvl3pPr marL="1143000" indent="-228600" algn="l" rtl="0" eaLnBrk="1" fontAlgn="base" hangingPunct="1">
              <a:spcBef>
                <a:spcPct val="20000"/>
              </a:spcBef>
              <a:spcAft>
                <a:spcPct val="0"/>
              </a:spcAft>
              <a:buSzPct val="120000"/>
              <a:buBlip>
                <a:blip r:embed="rId6"/>
              </a:buBlip>
              <a:defRPr sz="1600">
                <a:solidFill>
                  <a:schemeClr val="tx1"/>
                </a:solidFill>
                <a:latin typeface="Corbel" pitchFamily="34" charset="0"/>
                <a:cs typeface="Times New Roman" pitchFamily="18" charset="0"/>
              </a:defRPr>
            </a:lvl3pPr>
            <a:lvl4pPr marL="1600200" indent="-228600" algn="l" rtl="0" eaLnBrk="1" fontAlgn="base" hangingPunct="1">
              <a:spcBef>
                <a:spcPct val="20000"/>
              </a:spcBef>
              <a:spcAft>
                <a:spcPct val="0"/>
              </a:spcAft>
              <a:buBlip>
                <a:blip r:embed="rId7"/>
              </a:buBlip>
              <a:defRPr sz="1400">
                <a:solidFill>
                  <a:schemeClr val="tx1"/>
                </a:solidFill>
                <a:latin typeface="Corbel" pitchFamily="34" charset="0"/>
                <a:cs typeface="Times New Roman" pitchFamily="18" charset="0"/>
              </a:defRPr>
            </a:lvl4pPr>
            <a:lvl5pPr marL="2057400" indent="-228600" algn="l" rtl="0" eaLnBrk="1" fontAlgn="base" hangingPunct="1">
              <a:spcBef>
                <a:spcPct val="20000"/>
              </a:spcBef>
              <a:spcAft>
                <a:spcPct val="0"/>
              </a:spcAft>
              <a:buBlip>
                <a:blip r:embed="rId7"/>
              </a:buBlip>
              <a:defRPr sz="1400">
                <a:solidFill>
                  <a:schemeClr val="tx1"/>
                </a:solidFill>
                <a:latin typeface="Corbel" pitchFamily="34" charset="0"/>
                <a:cs typeface="Times New Roman" pitchFamily="18" charset="0"/>
              </a:defRPr>
            </a:lvl5pPr>
            <a:lvl6pPr marL="2514600" indent="-228600" algn="l" rtl="0" eaLnBrk="1" fontAlgn="base" hangingPunct="1">
              <a:spcBef>
                <a:spcPct val="20000"/>
              </a:spcBef>
              <a:spcAft>
                <a:spcPct val="0"/>
              </a:spcAft>
              <a:buBlip>
                <a:blip r:embed="rId8"/>
              </a:buBlip>
              <a:defRPr sz="1400" b="1">
                <a:solidFill>
                  <a:schemeClr val="tx1"/>
                </a:solidFill>
                <a:latin typeface="+mn-lt"/>
                <a:cs typeface="+mn-cs"/>
              </a:defRPr>
            </a:lvl6pPr>
            <a:lvl7pPr marL="2971800" indent="-228600" algn="l" rtl="0" eaLnBrk="1" fontAlgn="base" hangingPunct="1">
              <a:spcBef>
                <a:spcPct val="20000"/>
              </a:spcBef>
              <a:spcAft>
                <a:spcPct val="0"/>
              </a:spcAft>
              <a:buBlip>
                <a:blip r:embed="rId8"/>
              </a:buBlip>
              <a:defRPr sz="1400" b="1">
                <a:solidFill>
                  <a:schemeClr val="tx1"/>
                </a:solidFill>
                <a:latin typeface="+mn-lt"/>
                <a:cs typeface="+mn-cs"/>
              </a:defRPr>
            </a:lvl7pPr>
            <a:lvl8pPr marL="3429000" indent="-228600" algn="l" rtl="0" eaLnBrk="1" fontAlgn="base" hangingPunct="1">
              <a:spcBef>
                <a:spcPct val="20000"/>
              </a:spcBef>
              <a:spcAft>
                <a:spcPct val="0"/>
              </a:spcAft>
              <a:buBlip>
                <a:blip r:embed="rId8"/>
              </a:buBlip>
              <a:defRPr sz="1400" b="1">
                <a:solidFill>
                  <a:schemeClr val="tx1"/>
                </a:solidFill>
                <a:latin typeface="+mn-lt"/>
                <a:cs typeface="+mn-cs"/>
              </a:defRPr>
            </a:lvl8pPr>
            <a:lvl9pPr marL="3886200" indent="-228600" algn="l" rtl="0" eaLnBrk="1" fontAlgn="base" hangingPunct="1">
              <a:spcBef>
                <a:spcPct val="20000"/>
              </a:spcBef>
              <a:spcAft>
                <a:spcPct val="0"/>
              </a:spcAft>
              <a:buBlip>
                <a:blip r:embed="rId8"/>
              </a:buBlip>
              <a:defRPr sz="1400" b="1">
                <a:solidFill>
                  <a:schemeClr val="tx1"/>
                </a:solidFill>
                <a:latin typeface="+mn-lt"/>
                <a:cs typeface="+mn-cs"/>
              </a:defRPr>
            </a:lvl9pPr>
          </a:lstStyle>
          <a:p>
            <a:pPr>
              <a:buFont typeface="Wingdings" pitchFamily="2" charset="2"/>
              <a:buChar char="§"/>
            </a:pPr>
            <a:r>
              <a:rPr lang="en-US" sz="2000" b="1" dirty="0" smtClean="0">
                <a:solidFill>
                  <a:srgbClr val="FF0000"/>
                </a:solidFill>
              </a:rPr>
              <a:t>Red cells</a:t>
            </a:r>
            <a:r>
              <a:rPr lang="en-US" sz="2000" b="1" dirty="0" smtClean="0"/>
              <a:t> </a:t>
            </a:r>
            <a:r>
              <a:rPr lang="en-US" sz="2000" dirty="0" smtClean="0"/>
              <a:t>participate in </a:t>
            </a:r>
            <a:r>
              <a:rPr lang="en-US" sz="2000" b="1" dirty="0" smtClean="0"/>
              <a:t>inflammatory</a:t>
            </a:r>
            <a:r>
              <a:rPr lang="en-US" sz="2000" dirty="0" smtClean="0"/>
              <a:t> response</a:t>
            </a:r>
            <a:endParaRPr lang="en-US" sz="2000" dirty="0"/>
          </a:p>
          <a:p>
            <a:pPr>
              <a:buFont typeface="Wingdings" pitchFamily="2" charset="2"/>
              <a:buChar char="§"/>
            </a:pPr>
            <a:r>
              <a:rPr lang="en-US" sz="2000" b="1" dirty="0" smtClean="0">
                <a:solidFill>
                  <a:srgbClr val="0000FF"/>
                </a:solidFill>
              </a:rPr>
              <a:t>Blue cells</a:t>
            </a:r>
            <a:r>
              <a:rPr lang="en-US" sz="2000" dirty="0" smtClean="0">
                <a:solidFill>
                  <a:srgbClr val="0000FF"/>
                </a:solidFill>
              </a:rPr>
              <a:t> </a:t>
            </a:r>
            <a:r>
              <a:rPr lang="en-US" sz="2000" dirty="0" smtClean="0"/>
              <a:t>participate in regulatory response</a:t>
            </a:r>
            <a:endParaRPr lang="en-US" sz="2000" dirty="0"/>
          </a:p>
          <a:p>
            <a:pPr>
              <a:buFont typeface="Wingdings" pitchFamily="2" charset="2"/>
              <a:buChar char="§"/>
            </a:pPr>
            <a:r>
              <a:rPr lang="en-US" sz="2000" b="1" dirty="0" smtClean="0">
                <a:solidFill>
                  <a:srgbClr val="00B050"/>
                </a:solidFill>
              </a:rPr>
              <a:t>Green cells</a:t>
            </a:r>
            <a:r>
              <a:rPr lang="en-US" sz="2000" dirty="0" smtClean="0"/>
              <a:t> participate in either response</a:t>
            </a:r>
          </a:p>
          <a:p>
            <a:pPr>
              <a:buFont typeface="Wingdings" pitchFamily="2" charset="2"/>
              <a:buChar char="§"/>
            </a:pPr>
            <a:endParaRPr lang="en-US" sz="2000" dirty="0"/>
          </a:p>
          <a:p>
            <a:pPr>
              <a:buFont typeface="Wingdings" pitchFamily="2" charset="2"/>
              <a:buChar char="§"/>
            </a:pPr>
            <a:r>
              <a:rPr lang="en-US" sz="2000" dirty="0" smtClean="0"/>
              <a:t>Cells are compartmentalized.</a:t>
            </a:r>
            <a:endParaRPr lang="en-US" sz="2000" dirty="0"/>
          </a:p>
        </p:txBody>
      </p:sp>
    </p:spTree>
    <p:extLst>
      <p:ext uri="{BB962C8B-B14F-4D97-AF65-F5344CB8AC3E}">
        <p14:creationId xmlns:p14="http://schemas.microsoft.com/office/powerpoint/2010/main" val="777032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ENISI Modeling Assumptions</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Cell differentiation is modeled using a probabilistic finite state automaton </a:t>
            </a:r>
          </a:p>
          <a:p>
            <a:pPr lvl="1"/>
            <a:r>
              <a:rPr lang="en-US" dirty="0" smtClean="0"/>
              <a:t>Based on statistical approach</a:t>
            </a:r>
          </a:p>
          <a:p>
            <a:pPr lvl="1"/>
            <a:r>
              <a:rPr lang="en-US" dirty="0" smtClean="0"/>
              <a:t>Phenotype change is probabilistic </a:t>
            </a:r>
          </a:p>
          <a:p>
            <a:r>
              <a:rPr lang="en-US" dirty="0" smtClean="0"/>
              <a:t>Cytokines are not represent directly</a:t>
            </a:r>
          </a:p>
          <a:p>
            <a:pPr lvl="1"/>
            <a:r>
              <a:rPr lang="en-US" dirty="0" smtClean="0"/>
              <a:t>Cells can change phenotype with presence of other cell types in close proximity</a:t>
            </a:r>
          </a:p>
          <a:p>
            <a:pPr lvl="1"/>
            <a:r>
              <a:rPr lang="en-US" dirty="0" smtClean="0"/>
              <a:t>Those other cells are assumed to secrete cytokines, although there is no real cytokines modeled</a:t>
            </a:r>
          </a:p>
          <a:p>
            <a:r>
              <a:rPr lang="en-US" dirty="0" smtClean="0"/>
              <a:t>Random movement</a:t>
            </a:r>
          </a:p>
          <a:p>
            <a:pPr lvl="1"/>
            <a:r>
              <a:rPr lang="en-US" dirty="0" smtClean="0"/>
              <a:t>Movement from one spatial unit to other is considered random</a:t>
            </a:r>
          </a:p>
          <a:p>
            <a:pPr lvl="1"/>
            <a:r>
              <a:rPr lang="en-US" dirty="0" smtClean="0"/>
              <a:t>No </a:t>
            </a:r>
            <a:r>
              <a:rPr lang="en-US" dirty="0" err="1" smtClean="0"/>
              <a:t>chemokine</a:t>
            </a:r>
            <a:r>
              <a:rPr lang="en-US" dirty="0" smtClean="0"/>
              <a:t> induced movement is considered</a:t>
            </a:r>
          </a:p>
        </p:txBody>
      </p:sp>
    </p:spTree>
    <p:extLst>
      <p:ext uri="{BB962C8B-B14F-4D97-AF65-F5344CB8AC3E}">
        <p14:creationId xmlns:p14="http://schemas.microsoft.com/office/powerpoint/2010/main" val="4012731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534400" cy="990600"/>
          </a:xfrm>
        </p:spPr>
        <p:txBody>
          <a:bodyPr>
            <a:normAutofit fontScale="90000"/>
          </a:bodyPr>
          <a:lstStyle/>
          <a:p>
            <a:r>
              <a:rPr lang="en-US" dirty="0" smtClean="0"/>
              <a:t>Mapping ENISI on HPC architectures</a:t>
            </a:r>
            <a:endParaRPr lang="en-US" dirty="0"/>
          </a:p>
        </p:txBody>
      </p:sp>
      <p:pic>
        <p:nvPicPr>
          <p:cNvPr id="4" name="Picture 3" descr="elapsed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4495800" cy="3842883"/>
          </a:xfrm>
          <a:prstGeom prst="rect">
            <a:avLst/>
          </a:prstGeom>
        </p:spPr>
      </p:pic>
      <p:pic>
        <p:nvPicPr>
          <p:cNvPr id="5" name="Picture 4" descr="speedu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214" y="1143000"/>
            <a:ext cx="4378309" cy="3657600"/>
          </a:xfrm>
          <a:prstGeom prst="rect">
            <a:avLst/>
          </a:prstGeom>
        </p:spPr>
      </p:pic>
      <p:sp>
        <p:nvSpPr>
          <p:cNvPr id="6" name="TextBox 5"/>
          <p:cNvSpPr txBox="1"/>
          <p:nvPr/>
        </p:nvSpPr>
        <p:spPr>
          <a:xfrm>
            <a:off x="533400" y="5029200"/>
            <a:ext cx="7499820" cy="1200328"/>
          </a:xfrm>
          <a:prstGeom prst="rect">
            <a:avLst/>
          </a:prstGeom>
          <a:noFill/>
        </p:spPr>
        <p:txBody>
          <a:bodyPr wrap="none" rtlCol="0">
            <a:spAutoFit/>
          </a:bodyPr>
          <a:lstStyle/>
          <a:p>
            <a:r>
              <a:rPr lang="en-US" dirty="0" smtClean="0"/>
              <a:t>Can simulate 10</a:t>
            </a:r>
            <a:r>
              <a:rPr lang="en-US" baseline="30000" dirty="0" smtClean="0"/>
              <a:t>7</a:t>
            </a:r>
            <a:r>
              <a:rPr lang="en-US" dirty="0"/>
              <a:t>- </a:t>
            </a:r>
            <a:r>
              <a:rPr lang="en-US" dirty="0" smtClean="0"/>
              <a:t>10</a:t>
            </a:r>
            <a:r>
              <a:rPr lang="en-US" baseline="30000" dirty="0" smtClean="0"/>
              <a:t>8</a:t>
            </a:r>
            <a:r>
              <a:rPr lang="en-US" dirty="0" smtClean="0"/>
              <a:t> cells or ~1% of mouse gut </a:t>
            </a:r>
            <a:r>
              <a:rPr lang="en-US" dirty="0"/>
              <a:t>in </a:t>
            </a:r>
            <a:endParaRPr lang="en-US" dirty="0" smtClean="0"/>
          </a:p>
          <a:p>
            <a:r>
              <a:rPr lang="en-US" dirty="0" smtClean="0"/>
              <a:t>1½ </a:t>
            </a:r>
            <a:r>
              <a:rPr lang="en-US" dirty="0"/>
              <a:t>hours on 576 </a:t>
            </a:r>
            <a:r>
              <a:rPr lang="en-US" dirty="0" smtClean="0"/>
              <a:t>cores</a:t>
            </a:r>
          </a:p>
          <a:p>
            <a:r>
              <a:rPr lang="en-US" dirty="0" smtClean="0"/>
              <a:t>Other systems limited to at most 10</a:t>
            </a:r>
            <a:r>
              <a:rPr lang="en-US" baseline="30000" dirty="0" smtClean="0"/>
              <a:t>4</a:t>
            </a:r>
            <a:r>
              <a:rPr lang="en-US" dirty="0" smtClean="0"/>
              <a:t> cells (Rhapsody)</a:t>
            </a:r>
            <a:endParaRPr lang="en-US" dirty="0"/>
          </a:p>
        </p:txBody>
      </p:sp>
    </p:spTree>
    <p:extLst>
      <p:ext uri="{BB962C8B-B14F-4D97-AF65-F5344CB8AC3E}">
        <p14:creationId xmlns:p14="http://schemas.microsoft.com/office/powerpoint/2010/main" val="19809952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p:txBody>
          <a:bodyPr>
            <a:normAutofit fontScale="92500" lnSpcReduction="20000"/>
          </a:bodyPr>
          <a:lstStyle/>
          <a:p>
            <a:r>
              <a:rPr lang="en-US" dirty="0" smtClean="0"/>
              <a:t>Experimental infection of H. pylori 26695 on mice.</a:t>
            </a:r>
          </a:p>
          <a:p>
            <a:r>
              <a:rPr lang="en-US" dirty="0" smtClean="0"/>
              <a:t>GOAL: </a:t>
            </a:r>
          </a:p>
          <a:p>
            <a:pPr lvl="1"/>
            <a:r>
              <a:rPr lang="en-US" dirty="0" smtClean="0"/>
              <a:t>In </a:t>
            </a:r>
            <a:r>
              <a:rPr lang="en-US" i="1" dirty="0" smtClean="0"/>
              <a:t>H. pylori</a:t>
            </a:r>
            <a:r>
              <a:rPr lang="en-US" dirty="0" smtClean="0"/>
              <a:t> mediated pathogenesis, in the 85% cases, we observe no lasting epithelial cell damage. But for 15% of the cases we observe chronic cell damage. We want to find out what is causing this chronic cell damage.</a:t>
            </a:r>
          </a:p>
          <a:p>
            <a:r>
              <a:rPr lang="en-US" dirty="0" smtClean="0"/>
              <a:t>Experiment:</a:t>
            </a:r>
          </a:p>
          <a:p>
            <a:pPr lvl="1"/>
            <a:r>
              <a:rPr lang="en-US" dirty="0" smtClean="0"/>
              <a:t>In ENISI  we infect the in-</a:t>
            </a:r>
            <a:r>
              <a:rPr lang="en-US" dirty="0" err="1" smtClean="0"/>
              <a:t>silico</a:t>
            </a:r>
            <a:r>
              <a:rPr lang="en-US" dirty="0" smtClean="0"/>
              <a:t> gut with H. pylori after 2 days and simulate the infection for 63 days.</a:t>
            </a:r>
          </a:p>
          <a:p>
            <a:pPr lvl="1"/>
            <a:r>
              <a:rPr lang="en-US" dirty="0" smtClean="0"/>
              <a:t>Data collected from a in-vivo experiment on mice on days 7, 14, 30 and 60 post infection.</a:t>
            </a:r>
          </a:p>
        </p:txBody>
      </p:sp>
      <p:sp>
        <p:nvSpPr>
          <p:cNvPr id="21506" name="Rectangle 2"/>
          <p:cNvSpPr>
            <a:spLocks noGrp="1" noChangeArrowheads="1"/>
          </p:cNvSpPr>
          <p:nvPr>
            <p:ph type="title"/>
          </p:nvPr>
        </p:nvSpPr>
        <p:spPr/>
        <p:txBody>
          <a:bodyPr>
            <a:normAutofit fontScale="90000"/>
          </a:bodyPr>
          <a:lstStyle/>
          <a:p>
            <a:r>
              <a:rPr lang="en-US" smtClean="0"/>
              <a:t>Example: H. Pylori 26695 Pathogenicity</a:t>
            </a:r>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p:txBody>
          <a:bodyPr/>
          <a:lstStyle/>
          <a:p>
            <a:r>
              <a:rPr lang="en-US" dirty="0" smtClean="0"/>
              <a:t>Conclusion</a:t>
            </a:r>
          </a:p>
          <a:p>
            <a:pPr lvl="1"/>
            <a:r>
              <a:rPr lang="en-US" dirty="0" smtClean="0"/>
              <a:t>Reveals a positive feedback loop triggered by </a:t>
            </a:r>
            <a:r>
              <a:rPr lang="en-US" i="1" dirty="0" smtClean="0"/>
              <a:t>H. pylori </a:t>
            </a:r>
            <a:r>
              <a:rPr lang="en-US" dirty="0" smtClean="0"/>
              <a:t>infection where </a:t>
            </a:r>
            <a:r>
              <a:rPr lang="en-US" u="sng" dirty="0" smtClean="0"/>
              <a:t>chronic epithelial cell damage</a:t>
            </a:r>
            <a:r>
              <a:rPr lang="en-US" dirty="0" smtClean="0"/>
              <a:t> is observed even when there is no remaining active </a:t>
            </a:r>
            <a:r>
              <a:rPr lang="en-US" i="1" dirty="0" smtClean="0"/>
              <a:t>H. pylori</a:t>
            </a:r>
            <a:r>
              <a:rPr lang="en-US" dirty="0" smtClean="0"/>
              <a:t> in the gut.</a:t>
            </a:r>
          </a:p>
          <a:p>
            <a:pPr lvl="1"/>
            <a:endParaRPr lang="en-US" dirty="0"/>
          </a:p>
          <a:p>
            <a:pPr lvl="1"/>
            <a:r>
              <a:rPr lang="en-US" dirty="0" smtClean="0"/>
              <a:t>With the knowledge of feedback loop we now have a hypothesis for this chronic epithelial cell damage and can test this is the lab by treating mice with appropriate medicine.</a:t>
            </a:r>
          </a:p>
        </p:txBody>
      </p:sp>
      <p:sp>
        <p:nvSpPr>
          <p:cNvPr id="21506" name="Rectangle 2"/>
          <p:cNvSpPr>
            <a:spLocks noGrp="1" noChangeArrowheads="1"/>
          </p:cNvSpPr>
          <p:nvPr>
            <p:ph type="title"/>
          </p:nvPr>
        </p:nvSpPr>
        <p:spPr/>
        <p:txBody>
          <a:bodyPr>
            <a:normAutofit fontScale="90000"/>
          </a:bodyPr>
          <a:lstStyle/>
          <a:p>
            <a:r>
              <a:rPr lang="en-US" dirty="0" smtClean="0"/>
              <a:t>Example: H. Pylori 26695 Pathogenicity</a:t>
            </a:r>
          </a:p>
        </p:txBody>
      </p:sp>
    </p:spTree>
    <p:extLst>
      <p:ext uri="{BB962C8B-B14F-4D97-AF65-F5344CB8AC3E}">
        <p14:creationId xmlns:p14="http://schemas.microsoft.com/office/powerpoint/2010/main" val="33278472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ENISI Multi-scale Modeling</a:t>
            </a:r>
            <a:br>
              <a:rPr lang="en-US" dirty="0" smtClean="0"/>
            </a:br>
            <a:r>
              <a:rPr lang="en-US" dirty="0" smtClean="0"/>
              <a:t>(ENISI MSM)</a:t>
            </a:r>
            <a:endParaRPr lang="en-US" dirty="0"/>
          </a:p>
        </p:txBody>
      </p:sp>
      <p:sp>
        <p:nvSpPr>
          <p:cNvPr id="3" name="Content Placeholder 2"/>
          <p:cNvSpPr>
            <a:spLocks noGrp="1"/>
          </p:cNvSpPr>
          <p:nvPr>
            <p:ph idx="1"/>
          </p:nvPr>
        </p:nvSpPr>
        <p:spPr/>
        <p:txBody>
          <a:bodyPr/>
          <a:lstStyle/>
          <a:p>
            <a:r>
              <a:rPr lang="en-US" dirty="0" smtClean="0"/>
              <a:t>Multi-scale modeling platform</a:t>
            </a:r>
          </a:p>
          <a:p>
            <a:pPr lvl="1"/>
            <a:r>
              <a:rPr lang="en-US" dirty="0" smtClean="0"/>
              <a:t>Extension to ENISI, an agent-based modeling environment for mucosal immunity</a:t>
            </a:r>
          </a:p>
          <a:p>
            <a:pPr lvl="1"/>
            <a:r>
              <a:rPr lang="en-US" dirty="0" smtClean="0"/>
              <a:t>Integrating agent-based modeling, PDE, and ODE</a:t>
            </a:r>
          </a:p>
          <a:p>
            <a:pPr lvl="1"/>
            <a:r>
              <a:rPr lang="en-US" dirty="0" smtClean="0"/>
              <a:t>Modeling tissue, cells, chemokines, cytokines, and intracellular pathways</a:t>
            </a:r>
          </a:p>
          <a:p>
            <a:pPr lvl="1"/>
            <a:r>
              <a:rPr lang="en-US" dirty="0" smtClean="0"/>
              <a:t>Introducing chemokine dependent movements and cytokine dependent differentiation</a:t>
            </a:r>
          </a:p>
          <a:p>
            <a:pPr lvl="1"/>
            <a:endParaRPr lang="en-US" dirty="0"/>
          </a:p>
        </p:txBody>
      </p:sp>
    </p:spTree>
    <p:extLst>
      <p:ext uri="{BB962C8B-B14F-4D97-AF65-F5344CB8AC3E}">
        <p14:creationId xmlns:p14="http://schemas.microsoft.com/office/powerpoint/2010/main" val="5205158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Scales of ENISI MSM</a:t>
            </a:r>
            <a:endParaRPr lang="en-US" dirty="0"/>
          </a:p>
        </p:txBody>
      </p:sp>
      <p:pic>
        <p:nvPicPr>
          <p:cNvPr id="6" name="Picture 5" descr="FIG4.jpg"/>
          <p:cNvPicPr>
            <a:picLocks noChangeAspect="1"/>
          </p:cNvPicPr>
          <p:nvPr/>
        </p:nvPicPr>
        <p:blipFill>
          <a:blip r:embed="rId2"/>
          <a:stretch>
            <a:fillRect/>
          </a:stretch>
        </p:blipFill>
        <p:spPr>
          <a:xfrm>
            <a:off x="4191000" y="1524000"/>
            <a:ext cx="4648200" cy="3669632"/>
          </a:xfrm>
          <a:prstGeom prst="rect">
            <a:avLst/>
          </a:prstGeom>
        </p:spPr>
      </p:pic>
      <p:sp>
        <p:nvSpPr>
          <p:cNvPr id="3" name="Content Placeholder 2"/>
          <p:cNvSpPr>
            <a:spLocks noGrp="1"/>
          </p:cNvSpPr>
          <p:nvPr>
            <p:ph idx="1"/>
          </p:nvPr>
        </p:nvSpPr>
        <p:spPr/>
        <p:txBody>
          <a:bodyPr/>
          <a:lstStyle/>
          <a:p>
            <a:r>
              <a:rPr lang="en-US" dirty="0" smtClean="0"/>
              <a:t>Tissue Scale</a:t>
            </a:r>
          </a:p>
          <a:p>
            <a:r>
              <a:rPr lang="en-US" dirty="0"/>
              <a:t>Cellular Scale</a:t>
            </a:r>
          </a:p>
          <a:p>
            <a:r>
              <a:rPr lang="en-US" dirty="0" smtClean="0"/>
              <a:t>Chemokine Scale</a:t>
            </a:r>
          </a:p>
          <a:p>
            <a:r>
              <a:rPr lang="en-US" dirty="0" smtClean="0"/>
              <a:t>Intracellular Scale</a:t>
            </a:r>
          </a:p>
        </p:txBody>
      </p:sp>
      <p:graphicFrame>
        <p:nvGraphicFramePr>
          <p:cNvPr id="8" name="Content Placeholder 1"/>
          <p:cNvGraphicFramePr>
            <a:graphicFrameLocks/>
          </p:cNvGraphicFramePr>
          <p:nvPr>
            <p:extLst>
              <p:ext uri="{D42A27DB-BD31-4B8C-83A1-F6EECF244321}">
                <p14:modId xmlns:p14="http://schemas.microsoft.com/office/powerpoint/2010/main" val="1005906299"/>
              </p:ext>
            </p:extLst>
          </p:nvPr>
        </p:nvGraphicFramePr>
        <p:xfrm>
          <a:off x="457200" y="5293221"/>
          <a:ext cx="8230030" cy="1488579"/>
        </p:xfrm>
        <a:graphic>
          <a:graphicData uri="http://schemas.openxmlformats.org/drawingml/2006/table">
            <a:tbl>
              <a:tblPr firstRow="1" firstCol="1" bandRow="1">
                <a:tableStyleId>{FABFCF23-3B69-468F-B69F-88F6DE6A72F2}</a:tableStyleId>
              </a:tblPr>
              <a:tblGrid>
                <a:gridCol w="1400856"/>
                <a:gridCol w="1313302"/>
                <a:gridCol w="1400856"/>
                <a:gridCol w="2185920"/>
                <a:gridCol w="1929096"/>
              </a:tblGrid>
              <a:tr h="296287">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Scales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Time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Space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tc>
                <a:tc>
                  <a:txBody>
                    <a:bodyPr/>
                    <a:lstStyle/>
                    <a:p>
                      <a:pPr marL="0" marR="0" algn="ctr">
                        <a:spcBef>
                          <a:spcPts val="0"/>
                        </a:spcBef>
                        <a:spcAft>
                          <a:spcPts val="0"/>
                        </a:spcAft>
                      </a:pPr>
                      <a:r>
                        <a:rPr lang="en-US" sz="1200" dirty="0" smtClean="0">
                          <a:effectLst/>
                          <a:latin typeface="Arial" panose="020B0604020202020204" pitchFamily="34" charset="0"/>
                          <a:ea typeface="Calibri" panose="020F0502020204030204" pitchFamily="34" charset="0"/>
                          <a:cs typeface="Arial" panose="020B0604020202020204" pitchFamily="34" charset="0"/>
                        </a:rPr>
                        <a:t>Mathematical Model</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tc>
                <a:tc>
                  <a:txBody>
                    <a:bodyPr/>
                    <a:lstStyle/>
                    <a:p>
                      <a:pPr marL="0" marR="0" algn="ctr">
                        <a:spcBef>
                          <a:spcPts val="0"/>
                        </a:spcBef>
                        <a:spcAft>
                          <a:spcPts val="0"/>
                        </a:spcAft>
                      </a:pPr>
                      <a:r>
                        <a:rPr lang="en-US" sz="1200" dirty="0" smtClean="0">
                          <a:effectLst/>
                          <a:latin typeface="Arial" panose="020B0604020202020204" pitchFamily="34" charset="0"/>
                          <a:ea typeface="Calibri" panose="020F0502020204030204" pitchFamily="34" charset="0"/>
                          <a:cs typeface="Arial" panose="020B0604020202020204" pitchFamily="34" charset="0"/>
                        </a:rPr>
                        <a:t>Software Environment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tc>
              </a:tr>
              <a:tr h="298073">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Tissue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Hours-Weeks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Centimeters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Spatial </a:t>
                      </a:r>
                      <a:r>
                        <a:rPr lang="en-US" sz="1200" dirty="0" smtClean="0">
                          <a:effectLst/>
                          <a:latin typeface="Arial" panose="020B0604020202020204" pitchFamily="34" charset="0"/>
                          <a:cs typeface="Arial" panose="020B0604020202020204" pitchFamily="34" charset="0"/>
                        </a:rPr>
                        <a:t>compartments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ENISI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r>
              <a:tr h="298073">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Cellular</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Minutes-Days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Millimeters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ABM</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ENISI ABM</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r>
              <a:tr h="298073">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Cytokines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Seconds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Millimeters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PDE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ENISI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r>
              <a:tr h="298073">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Intracellular</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Millisecond</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Nanometers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ODE/SDE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COPASI/ENISI SDE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4173" marR="64173" marT="0" marB="0" anchor="ctr"/>
                </a:tc>
              </a:tr>
            </a:tbl>
          </a:graphicData>
        </a:graphic>
      </p:graphicFrame>
    </p:spTree>
    <p:extLst>
      <p:ext uri="{BB962C8B-B14F-4D97-AF65-F5344CB8AC3E}">
        <p14:creationId xmlns:p14="http://schemas.microsoft.com/office/powerpoint/2010/main" val="14754491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Intracellular Model: CD4+ T cell computational model</a:t>
            </a:r>
            <a:endParaRPr lang="en-US" dirty="0"/>
          </a:p>
        </p:txBody>
      </p:sp>
      <p:sp>
        <p:nvSpPr>
          <p:cNvPr id="3" name="Content Placeholder 2"/>
          <p:cNvSpPr>
            <a:spLocks noGrp="1"/>
          </p:cNvSpPr>
          <p:nvPr>
            <p:ph idx="1"/>
          </p:nvPr>
        </p:nvSpPr>
        <p:spPr>
          <a:xfrm>
            <a:off x="152400" y="1600200"/>
            <a:ext cx="6477000" cy="4525963"/>
          </a:xfrm>
        </p:spPr>
        <p:txBody>
          <a:bodyPr>
            <a:normAutofit lnSpcReduction="10000"/>
          </a:bodyPr>
          <a:lstStyle/>
          <a:p>
            <a:r>
              <a:rPr lang="en-US" dirty="0" smtClean="0"/>
              <a:t>Comprehensive T cell differentiation model</a:t>
            </a:r>
          </a:p>
          <a:p>
            <a:pPr lvl="1"/>
            <a:r>
              <a:rPr lang="en-US" dirty="0" smtClean="0"/>
              <a:t>94 species</a:t>
            </a:r>
          </a:p>
          <a:p>
            <a:pPr lvl="1"/>
            <a:r>
              <a:rPr lang="en-US" dirty="0" smtClean="0"/>
              <a:t>46 reactions</a:t>
            </a:r>
          </a:p>
          <a:p>
            <a:pPr lvl="1"/>
            <a:r>
              <a:rPr lang="en-US" dirty="0" smtClean="0"/>
              <a:t>60 ODEs</a:t>
            </a:r>
          </a:p>
          <a:p>
            <a:r>
              <a:rPr lang="en-US" dirty="0" smtClean="0"/>
              <a:t>A deterministic model for </a:t>
            </a:r>
            <a:r>
              <a:rPr lang="en-US" i="1" dirty="0" smtClean="0"/>
              <a:t>in </a:t>
            </a:r>
            <a:r>
              <a:rPr lang="en-US" i="1" dirty="0" err="1" smtClean="0"/>
              <a:t>silico</a:t>
            </a:r>
            <a:r>
              <a:rPr lang="en-US" i="1" dirty="0" smtClean="0"/>
              <a:t> </a:t>
            </a:r>
            <a:r>
              <a:rPr lang="en-US" dirty="0" smtClean="0"/>
              <a:t>experiments with T cell differentiation: Th1, Th2, Th17, and </a:t>
            </a:r>
            <a:r>
              <a:rPr lang="en-US" dirty="0" err="1" smtClean="0"/>
              <a:t>Treg</a:t>
            </a:r>
            <a:endParaRPr lang="en-US" dirty="0" smtClean="0"/>
          </a:p>
        </p:txBody>
      </p:sp>
      <p:pic>
        <p:nvPicPr>
          <p:cNvPr id="5" name="Picture 4" descr="FIG4.jpg"/>
          <p:cNvPicPr>
            <a:picLocks noChangeAspect="1"/>
          </p:cNvPicPr>
          <p:nvPr/>
        </p:nvPicPr>
        <p:blipFill>
          <a:blip r:embed="rId3"/>
          <a:stretch>
            <a:fillRect/>
          </a:stretch>
        </p:blipFill>
        <p:spPr>
          <a:xfrm>
            <a:off x="6853686" y="1636059"/>
            <a:ext cx="1890281" cy="1492327"/>
          </a:xfrm>
          <a:prstGeom prst="rect">
            <a:avLst/>
          </a:prstGeom>
        </p:spPr>
      </p:pic>
      <p:sp>
        <p:nvSpPr>
          <p:cNvPr id="6" name="Oval 5"/>
          <p:cNvSpPr/>
          <p:nvPr/>
        </p:nvSpPr>
        <p:spPr>
          <a:xfrm>
            <a:off x="6834373" y="1489835"/>
            <a:ext cx="1928906" cy="6437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7570226" y="2241783"/>
            <a:ext cx="457200" cy="226031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TextBox 8"/>
          <p:cNvSpPr txBox="1"/>
          <p:nvPr/>
        </p:nvSpPr>
        <p:spPr>
          <a:xfrm>
            <a:off x="6781800" y="6135469"/>
            <a:ext cx="2172385" cy="646331"/>
          </a:xfrm>
          <a:prstGeom prst="rect">
            <a:avLst/>
          </a:prstGeom>
          <a:solidFill>
            <a:schemeClr val="bg1"/>
          </a:solidFill>
        </p:spPr>
        <p:txBody>
          <a:bodyPr wrap="square" rtlCol="0">
            <a:spAutoFit/>
          </a:bodyPr>
          <a:lstStyle/>
          <a:p>
            <a:pPr algn="ctr"/>
            <a:r>
              <a:rPr lang="en-US" dirty="0" smtClean="0"/>
              <a:t>ODE intracellular model</a:t>
            </a:r>
            <a:endParaRPr lang="en-US" dirty="0"/>
          </a:p>
        </p:txBody>
      </p:sp>
      <p:pic>
        <p:nvPicPr>
          <p:cNvPr id="10" name="Picture 2" descr="http://www.modelingimmunity.org/wp-content/uploads/2011/10/Fig1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1" y="4648526"/>
            <a:ext cx="2362200" cy="148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20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80181" y="2667000"/>
            <a:ext cx="3863819" cy="3370776"/>
          </a:xfrm>
          <a:prstGeom prst="rect">
            <a:avLst/>
          </a:prstGeom>
        </p:spPr>
      </p:pic>
      <p:sp>
        <p:nvSpPr>
          <p:cNvPr id="4" name="Title 3"/>
          <p:cNvSpPr>
            <a:spLocks noGrp="1"/>
          </p:cNvSpPr>
          <p:nvPr>
            <p:ph type="title"/>
          </p:nvPr>
        </p:nvSpPr>
        <p:spPr/>
        <p:txBody>
          <a:bodyPr>
            <a:normAutofit/>
          </a:bodyPr>
          <a:lstStyle/>
          <a:p>
            <a:r>
              <a:rPr lang="en-US" dirty="0" smtClean="0"/>
              <a:t>Scales in </a:t>
            </a:r>
            <a:r>
              <a:rPr lang="en-US" dirty="0" err="1" smtClean="0"/>
              <a:t>Biosystems</a:t>
            </a:r>
            <a:r>
              <a:rPr lang="en-US" dirty="0" smtClean="0"/>
              <a:t>?</a:t>
            </a:r>
            <a:endParaRPr lang="en-US" dirty="0"/>
          </a:p>
        </p:txBody>
      </p:sp>
      <p:sp>
        <p:nvSpPr>
          <p:cNvPr id="5" name="Content Placeholder 4"/>
          <p:cNvSpPr>
            <a:spLocks noGrp="1"/>
          </p:cNvSpPr>
          <p:nvPr>
            <p:ph idx="1"/>
          </p:nvPr>
        </p:nvSpPr>
        <p:spPr>
          <a:xfrm>
            <a:off x="152400" y="1524000"/>
            <a:ext cx="5638800" cy="4495800"/>
          </a:xfrm>
        </p:spPr>
        <p:txBody>
          <a:bodyPr>
            <a:normAutofit fontScale="92500"/>
          </a:bodyPr>
          <a:lstStyle/>
          <a:p>
            <a:r>
              <a:rPr lang="en-US" sz="2800" dirty="0" smtClean="0"/>
              <a:t>Scale defines the level of granularity of a biological level using </a:t>
            </a:r>
            <a:r>
              <a:rPr lang="en-US" sz="2800" b="1" dirty="0" smtClean="0"/>
              <a:t>time</a:t>
            </a:r>
            <a:r>
              <a:rPr lang="en-US" sz="2800" dirty="0"/>
              <a:t>,</a:t>
            </a:r>
            <a:r>
              <a:rPr lang="en-US" sz="2800" dirty="0" smtClean="0"/>
              <a:t> </a:t>
            </a:r>
            <a:r>
              <a:rPr lang="en-US" sz="2800" b="1" dirty="0" smtClean="0"/>
              <a:t>space and functional</a:t>
            </a:r>
            <a:r>
              <a:rPr lang="en-US" sz="2800" dirty="0" smtClean="0"/>
              <a:t> domain</a:t>
            </a:r>
          </a:p>
          <a:p>
            <a:pPr lvl="1"/>
            <a:endParaRPr lang="en-US" sz="2400" dirty="0"/>
          </a:p>
          <a:p>
            <a:r>
              <a:rPr lang="en-US" sz="2800" dirty="0" smtClean="0"/>
              <a:t>Typical scales:</a:t>
            </a:r>
          </a:p>
          <a:p>
            <a:pPr lvl="1"/>
            <a:r>
              <a:rPr lang="en-US" sz="2400" dirty="0" smtClean="0"/>
              <a:t>Intracellular Scale </a:t>
            </a:r>
            <a:r>
              <a:rPr lang="en-US" sz="2000" dirty="0" smtClean="0"/>
              <a:t>(nanometers, milliseconds)</a:t>
            </a:r>
          </a:p>
          <a:p>
            <a:pPr lvl="1"/>
            <a:r>
              <a:rPr lang="en-US" sz="2400" dirty="0" smtClean="0"/>
              <a:t>Cytokine Fluid </a:t>
            </a:r>
            <a:r>
              <a:rPr lang="en-US" sz="2400" dirty="0"/>
              <a:t>Scale </a:t>
            </a:r>
            <a:r>
              <a:rPr lang="en-US" sz="2000" dirty="0" smtClean="0"/>
              <a:t>(micrometers, seconds)</a:t>
            </a:r>
          </a:p>
          <a:p>
            <a:pPr lvl="1"/>
            <a:r>
              <a:rPr lang="en-US" sz="2400" dirty="0" smtClean="0"/>
              <a:t>Cellular Scale </a:t>
            </a:r>
            <a:r>
              <a:rPr lang="en-US" sz="2000" dirty="0" smtClean="0"/>
              <a:t>(millimeters, minutes)</a:t>
            </a:r>
          </a:p>
          <a:p>
            <a:pPr lvl="1"/>
            <a:r>
              <a:rPr lang="en-US" sz="2400" dirty="0"/>
              <a:t>Tissue </a:t>
            </a:r>
            <a:r>
              <a:rPr lang="en-US" sz="2400" dirty="0" smtClean="0"/>
              <a:t>Scale </a:t>
            </a:r>
            <a:r>
              <a:rPr lang="en-US" sz="2000" dirty="0" smtClean="0"/>
              <a:t>(centimeters, hours)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676400"/>
            <a:ext cx="2450589" cy="676384"/>
          </a:xfrm>
          <a:prstGeom prst="rect">
            <a:avLst/>
          </a:prstGeom>
        </p:spPr>
      </p:pic>
    </p:spTree>
    <p:extLst>
      <p:ext uri="{BB962C8B-B14F-4D97-AF65-F5344CB8AC3E}">
        <p14:creationId xmlns:p14="http://schemas.microsoft.com/office/powerpoint/2010/main" val="27591267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Chemokine/Cytokine Fluid Scale</a:t>
            </a:r>
            <a:endParaRPr lang="en-US" dirty="0"/>
          </a:p>
        </p:txBody>
      </p:sp>
      <p:sp>
        <p:nvSpPr>
          <p:cNvPr id="7" name="Content Placeholder 6"/>
          <p:cNvSpPr>
            <a:spLocks noGrp="1"/>
          </p:cNvSpPr>
          <p:nvPr>
            <p:ph idx="1"/>
          </p:nvPr>
        </p:nvSpPr>
        <p:spPr>
          <a:xfrm>
            <a:off x="152401" y="1600200"/>
            <a:ext cx="6662660" cy="4525963"/>
          </a:xfrm>
        </p:spPr>
        <p:txBody>
          <a:bodyPr>
            <a:normAutofit fontScale="62500" lnSpcReduction="20000"/>
          </a:bodyPr>
          <a:lstStyle/>
          <a:p>
            <a:r>
              <a:rPr lang="en-US" dirty="0" smtClean="0"/>
              <a:t>Cytokines and chemokines are small molecules</a:t>
            </a:r>
          </a:p>
          <a:p>
            <a:r>
              <a:rPr lang="en-US" dirty="0" smtClean="0"/>
              <a:t>Cytokines play vital role in cell differentiation</a:t>
            </a:r>
          </a:p>
          <a:p>
            <a:r>
              <a:rPr lang="en-US" dirty="0" smtClean="0"/>
              <a:t>Chemokines play vital role in cell movement</a:t>
            </a:r>
          </a:p>
          <a:p>
            <a:r>
              <a:rPr lang="en-US" dirty="0" smtClean="0"/>
              <a:t>Chemokines and cytokines are produced by the cells</a:t>
            </a:r>
          </a:p>
          <a:p>
            <a:r>
              <a:rPr lang="en-US" dirty="0" smtClean="0"/>
              <a:t>Each cytokine or chemokine has </a:t>
            </a:r>
            <a:r>
              <a:rPr lang="en-US" b="1" dirty="0" smtClean="0"/>
              <a:t>diffusion</a:t>
            </a:r>
            <a:r>
              <a:rPr lang="en-US" dirty="0" smtClean="0"/>
              <a:t> process of the form:</a:t>
            </a:r>
          </a:p>
          <a:p>
            <a:endParaRPr lang="en-US" dirty="0"/>
          </a:p>
          <a:p>
            <a:endParaRPr lang="en-US" dirty="0"/>
          </a:p>
          <a:p>
            <a:pPr lvl="1"/>
            <a:endParaRPr lang="en-US" dirty="0" smtClean="0"/>
          </a:p>
          <a:p>
            <a:pPr lvl="1"/>
            <a:r>
              <a:rPr lang="en-US" dirty="0" smtClean="0"/>
              <a:t>L(</a:t>
            </a:r>
            <a:r>
              <a:rPr lang="en-US" dirty="0" err="1" smtClean="0"/>
              <a:t>x,y,z</a:t>
            </a:r>
            <a:r>
              <a:rPr lang="en-US" dirty="0"/>
              <a:t>)=concentration of cytokine/chemokine</a:t>
            </a:r>
          </a:p>
          <a:p>
            <a:pPr lvl="1"/>
            <a:r>
              <a:rPr lang="en-US" dirty="0"/>
              <a:t>D=diffusion rate</a:t>
            </a:r>
          </a:p>
          <a:p>
            <a:pPr lvl="1"/>
            <a:r>
              <a:rPr lang="en-US" dirty="0">
                <a:sym typeface="Symbol" panose="05050102010706020507" pitchFamily="18" charset="2"/>
              </a:rPr>
              <a:t>=degradation </a:t>
            </a:r>
            <a:r>
              <a:rPr lang="en-US" dirty="0" smtClean="0">
                <a:sym typeface="Symbol" panose="05050102010706020507" pitchFamily="18" charset="2"/>
              </a:rPr>
              <a:t>rate</a:t>
            </a:r>
          </a:p>
          <a:p>
            <a:pPr lvl="1"/>
            <a:r>
              <a:rPr lang="en-US" dirty="0" smtClean="0"/>
              <a:t>Realized with partial differential equations (PDE)</a:t>
            </a:r>
          </a:p>
          <a:p>
            <a:r>
              <a:rPr lang="en-US" dirty="0" smtClean="0"/>
              <a:t>Diffusion also changes the concentration of cytokines or chemokines</a:t>
            </a:r>
            <a:endParaRPr lang="en-US" dirty="0"/>
          </a:p>
        </p:txBody>
      </p:sp>
      <p:pic>
        <p:nvPicPr>
          <p:cNvPr id="13" name="Picture 12" descr="FIG4.jpg"/>
          <p:cNvPicPr>
            <a:picLocks noChangeAspect="1"/>
          </p:cNvPicPr>
          <p:nvPr/>
        </p:nvPicPr>
        <p:blipFill>
          <a:blip r:embed="rId3"/>
          <a:stretch>
            <a:fillRect/>
          </a:stretch>
        </p:blipFill>
        <p:spPr>
          <a:xfrm>
            <a:off x="6853686" y="1636059"/>
            <a:ext cx="1890281" cy="1492327"/>
          </a:xfrm>
          <a:prstGeom prst="rect">
            <a:avLst/>
          </a:prstGeom>
        </p:spPr>
      </p:pic>
      <p:sp>
        <p:nvSpPr>
          <p:cNvPr id="14" name="Oval 13"/>
          <p:cNvSpPr/>
          <p:nvPr/>
        </p:nvSpPr>
        <p:spPr>
          <a:xfrm>
            <a:off x="6834373" y="1905000"/>
            <a:ext cx="1928906" cy="6437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7570226" y="2656948"/>
            <a:ext cx="457200" cy="1845153"/>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6"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426" y="4610284"/>
            <a:ext cx="1828800" cy="1372895"/>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1673035369"/>
              </p:ext>
            </p:extLst>
          </p:nvPr>
        </p:nvGraphicFramePr>
        <p:xfrm>
          <a:off x="1295400" y="3459030"/>
          <a:ext cx="3617544" cy="655770"/>
        </p:xfrm>
        <a:graphic>
          <a:graphicData uri="http://schemas.openxmlformats.org/presentationml/2006/ole">
            <mc:AlternateContent xmlns:mc="http://schemas.openxmlformats.org/markup-compatibility/2006">
              <mc:Choice xmlns:v="urn:schemas-microsoft-com:vml" Requires="v">
                <p:oleObj spid="_x0000_s1062" name="Image" r:id="rId5" imgW="1594080" imgH="289440" progId="">
                  <p:embed/>
                </p:oleObj>
              </mc:Choice>
              <mc:Fallback>
                <p:oleObj name="Image" r:id="rId5" imgW="1594080" imgH="289440" progId="">
                  <p:embed/>
                  <p:pic>
                    <p:nvPicPr>
                      <p:cNvPr id="0"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459030"/>
                        <a:ext cx="3617544" cy="6557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6781800" y="6059269"/>
            <a:ext cx="2172385" cy="646331"/>
          </a:xfrm>
          <a:prstGeom prst="rect">
            <a:avLst/>
          </a:prstGeom>
          <a:solidFill>
            <a:schemeClr val="bg1"/>
          </a:solidFill>
        </p:spPr>
        <p:txBody>
          <a:bodyPr wrap="square" rtlCol="0">
            <a:spAutoFit/>
          </a:bodyPr>
          <a:lstStyle/>
          <a:p>
            <a:pPr algn="ctr"/>
            <a:r>
              <a:rPr lang="en-US" dirty="0" smtClean="0"/>
              <a:t>Cytokine/Chemokine Diffusion</a:t>
            </a:r>
            <a:endParaRPr lang="en-US" dirty="0"/>
          </a:p>
        </p:txBody>
      </p:sp>
    </p:spTree>
    <p:extLst>
      <p:ext uri="{BB962C8B-B14F-4D97-AF65-F5344CB8AC3E}">
        <p14:creationId xmlns:p14="http://schemas.microsoft.com/office/powerpoint/2010/main" val="33258699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HP_ENIS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4496528"/>
            <a:ext cx="1746346" cy="1523272"/>
          </a:xfrm>
          <a:prstGeom prst="rect">
            <a:avLst/>
          </a:prstGeom>
        </p:spPr>
      </p:pic>
      <p:grpSp>
        <p:nvGrpSpPr>
          <p:cNvPr id="4" name="Group 8"/>
          <p:cNvGrpSpPr/>
          <p:nvPr/>
        </p:nvGrpSpPr>
        <p:grpSpPr>
          <a:xfrm>
            <a:off x="7924800" y="4725278"/>
            <a:ext cx="913522" cy="913522"/>
            <a:chOff x="2743200" y="152400"/>
            <a:chExt cx="4572000" cy="4572000"/>
          </a:xfrm>
        </p:grpSpPr>
        <p:sp>
          <p:nvSpPr>
            <p:cNvPr id="10" name="Rectangle 9"/>
            <p:cNvSpPr/>
            <p:nvPr/>
          </p:nvSpPr>
          <p:spPr>
            <a:xfrm>
              <a:off x="2743200" y="152400"/>
              <a:ext cx="1524000" cy="1524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10"/>
            <p:cNvSpPr/>
            <p:nvPr/>
          </p:nvSpPr>
          <p:spPr>
            <a:xfrm>
              <a:off x="4267200" y="152400"/>
              <a:ext cx="1524000" cy="1524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p:cNvSpPr/>
            <p:nvPr/>
          </p:nvSpPr>
          <p:spPr>
            <a:xfrm>
              <a:off x="5791200" y="152400"/>
              <a:ext cx="1524000" cy="1524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p:cNvSpPr/>
            <p:nvPr/>
          </p:nvSpPr>
          <p:spPr>
            <a:xfrm>
              <a:off x="2743200" y="1676400"/>
              <a:ext cx="1524000" cy="152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Rectangle 13"/>
            <p:cNvSpPr/>
            <p:nvPr/>
          </p:nvSpPr>
          <p:spPr>
            <a:xfrm>
              <a:off x="4267200" y="1676400"/>
              <a:ext cx="1524000" cy="152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Rectangle 14"/>
            <p:cNvSpPr/>
            <p:nvPr/>
          </p:nvSpPr>
          <p:spPr>
            <a:xfrm>
              <a:off x="5791200" y="1676400"/>
              <a:ext cx="1524000" cy="152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Rectangle 15"/>
            <p:cNvSpPr/>
            <p:nvPr/>
          </p:nvSpPr>
          <p:spPr>
            <a:xfrm>
              <a:off x="2743200" y="3200400"/>
              <a:ext cx="1524000" cy="1524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Rectangle 16"/>
            <p:cNvSpPr/>
            <p:nvPr/>
          </p:nvSpPr>
          <p:spPr>
            <a:xfrm>
              <a:off x="4267200" y="3200400"/>
              <a:ext cx="1524000" cy="1524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Rectangle 17"/>
            <p:cNvSpPr/>
            <p:nvPr/>
          </p:nvSpPr>
          <p:spPr>
            <a:xfrm>
              <a:off x="5791200" y="3200400"/>
              <a:ext cx="1524000" cy="1524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ectangle 18"/>
            <p:cNvSpPr/>
            <p:nvPr/>
          </p:nvSpPr>
          <p:spPr>
            <a:xfrm>
              <a:off x="4648200" y="3810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872345"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419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172200" y="3955473"/>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58000" y="3429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76800" y="2743200"/>
              <a:ext cx="152400" cy="152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Rectangle 24"/>
            <p:cNvSpPr/>
            <p:nvPr/>
          </p:nvSpPr>
          <p:spPr>
            <a:xfrm>
              <a:off x="5334000" y="1981200"/>
              <a:ext cx="152400" cy="152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6" name="Rectangle 25"/>
            <p:cNvSpPr/>
            <p:nvPr/>
          </p:nvSpPr>
          <p:spPr>
            <a:xfrm>
              <a:off x="6885709" y="2445327"/>
              <a:ext cx="152400" cy="152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Rectangle 26"/>
            <p:cNvSpPr/>
            <p:nvPr/>
          </p:nvSpPr>
          <p:spPr>
            <a:xfrm>
              <a:off x="6262255" y="2757055"/>
              <a:ext cx="152400" cy="1524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8" name="Oval 27"/>
            <p:cNvSpPr/>
            <p:nvPr/>
          </p:nvSpPr>
          <p:spPr>
            <a:xfrm>
              <a:off x="6636328" y="997527"/>
              <a:ext cx="152400" cy="1524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Oval 28"/>
            <p:cNvSpPr/>
            <p:nvPr/>
          </p:nvSpPr>
          <p:spPr>
            <a:xfrm>
              <a:off x="3068782" y="1149927"/>
              <a:ext cx="152400" cy="1524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Oval 29"/>
            <p:cNvSpPr/>
            <p:nvPr/>
          </p:nvSpPr>
          <p:spPr>
            <a:xfrm>
              <a:off x="4876800" y="2286000"/>
              <a:ext cx="152400" cy="1524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31" name="Straight Connector 30"/>
            <p:cNvCxnSpPr>
              <a:stCxn id="27" idx="3"/>
              <a:endCxn id="26" idx="1"/>
            </p:cNvCxnSpPr>
            <p:nvPr/>
          </p:nvCxnSpPr>
          <p:spPr>
            <a:xfrm flipV="1">
              <a:off x="6414655" y="2521527"/>
              <a:ext cx="471054" cy="311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1" idx="3"/>
              <a:endCxn id="25" idx="1"/>
            </p:cNvCxnSpPr>
            <p:nvPr/>
          </p:nvCxnSpPr>
          <p:spPr>
            <a:xfrm>
              <a:off x="4572000" y="2057400"/>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1" idx="2"/>
              <a:endCxn id="24" idx="1"/>
            </p:cNvCxnSpPr>
            <p:nvPr/>
          </p:nvCxnSpPr>
          <p:spPr>
            <a:xfrm>
              <a:off x="4495800" y="2133600"/>
              <a:ext cx="3810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4" idx="3"/>
              <a:endCxn id="25" idx="2"/>
            </p:cNvCxnSpPr>
            <p:nvPr/>
          </p:nvCxnSpPr>
          <p:spPr>
            <a:xfrm flipV="1">
              <a:off x="5029200" y="2133600"/>
              <a:ext cx="3810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4" idx="0"/>
              <a:endCxn id="30" idx="4"/>
            </p:cNvCxnSpPr>
            <p:nvPr/>
          </p:nvCxnSpPr>
          <p:spPr>
            <a:xfrm flipV="1">
              <a:off x="4953000" y="24384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0" idx="7"/>
              <a:endCxn id="25" idx="1"/>
            </p:cNvCxnSpPr>
            <p:nvPr/>
          </p:nvCxnSpPr>
          <p:spPr>
            <a:xfrm flipV="1">
              <a:off x="5006882" y="2057400"/>
              <a:ext cx="327118" cy="250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0" idx="1"/>
              <a:endCxn id="21" idx="3"/>
            </p:cNvCxnSpPr>
            <p:nvPr/>
          </p:nvCxnSpPr>
          <p:spPr>
            <a:xfrm flipH="1" flipV="1">
              <a:off x="4572000" y="2057400"/>
              <a:ext cx="327118" cy="250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2" idx="3"/>
              <a:endCxn id="23" idx="1"/>
            </p:cNvCxnSpPr>
            <p:nvPr/>
          </p:nvCxnSpPr>
          <p:spPr>
            <a:xfrm flipV="1">
              <a:off x="6324600" y="3505200"/>
              <a:ext cx="533400" cy="526473"/>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781800" y="4191000"/>
              <a:ext cx="152400" cy="152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40" name="Straight Connector 39"/>
            <p:cNvCxnSpPr>
              <a:stCxn id="22" idx="3"/>
              <a:endCxn id="39" idx="1"/>
            </p:cNvCxnSpPr>
            <p:nvPr/>
          </p:nvCxnSpPr>
          <p:spPr>
            <a:xfrm>
              <a:off x="6324600" y="4031673"/>
              <a:ext cx="457200" cy="2355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9" idx="0"/>
              <a:endCxn id="23" idx="2"/>
            </p:cNvCxnSpPr>
            <p:nvPr/>
          </p:nvCxnSpPr>
          <p:spPr>
            <a:xfrm flipV="1">
              <a:off x="6858000" y="3581400"/>
              <a:ext cx="76200" cy="6096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152400" y="1600200"/>
            <a:ext cx="6605846" cy="4525963"/>
          </a:xfrm>
        </p:spPr>
        <p:txBody>
          <a:bodyPr>
            <a:normAutofit/>
          </a:bodyPr>
          <a:lstStyle/>
          <a:p>
            <a:r>
              <a:rPr lang="en-US" sz="2800" dirty="0" smtClean="0"/>
              <a:t>Host cells </a:t>
            </a:r>
            <a:r>
              <a:rPr lang="en-US" sz="2800" dirty="0"/>
              <a:t>and</a:t>
            </a:r>
            <a:r>
              <a:rPr lang="en-US" sz="2800" dirty="0" smtClean="0"/>
              <a:t> bacteria are agents</a:t>
            </a:r>
            <a:endParaRPr lang="en-US" sz="2800" dirty="0"/>
          </a:p>
          <a:p>
            <a:r>
              <a:rPr lang="en-US" sz="2800" dirty="0"/>
              <a:t>Each </a:t>
            </a:r>
            <a:r>
              <a:rPr lang="en-US" sz="2800" dirty="0" smtClean="0"/>
              <a:t>agent has an associated </a:t>
            </a:r>
            <a:r>
              <a:rPr lang="en-US" sz="2800" b="1" dirty="0" smtClean="0"/>
              <a:t>intracellular model</a:t>
            </a:r>
          </a:p>
          <a:p>
            <a:r>
              <a:rPr lang="en-US" sz="2800" dirty="0" smtClean="0"/>
              <a:t>Agents move using Brownian motion</a:t>
            </a:r>
            <a:endParaRPr lang="en-US" sz="2800" dirty="0"/>
          </a:p>
          <a:p>
            <a:r>
              <a:rPr lang="en-US" sz="2800" dirty="0" smtClean="0"/>
              <a:t>Some agents </a:t>
            </a:r>
            <a:r>
              <a:rPr lang="en-US" sz="2800" dirty="0"/>
              <a:t>move around</a:t>
            </a:r>
            <a:r>
              <a:rPr lang="en-US" sz="2800" dirty="0" smtClean="0"/>
              <a:t> gut mucosa and lymph nodes by chemotaxis</a:t>
            </a:r>
          </a:p>
          <a:p>
            <a:r>
              <a:rPr lang="en-US" sz="2800" dirty="0" smtClean="0"/>
              <a:t>Phenotypic change of state is based on intracellular model </a:t>
            </a:r>
            <a:endParaRPr lang="en-US" sz="2400" dirty="0"/>
          </a:p>
        </p:txBody>
      </p:sp>
      <p:sp>
        <p:nvSpPr>
          <p:cNvPr id="2" name="Title 1"/>
          <p:cNvSpPr>
            <a:spLocks noGrp="1"/>
          </p:cNvSpPr>
          <p:nvPr>
            <p:ph type="title"/>
          </p:nvPr>
        </p:nvSpPr>
        <p:spPr>
          <a:xfrm>
            <a:off x="1636164" y="0"/>
            <a:ext cx="7507836" cy="1403350"/>
          </a:xfrm>
        </p:spPr>
        <p:txBody>
          <a:bodyPr>
            <a:normAutofit/>
          </a:bodyPr>
          <a:lstStyle/>
          <a:p>
            <a:r>
              <a:rPr lang="en-US" sz="3200" dirty="0" smtClean="0"/>
              <a:t>Cellular Scale: </a:t>
            </a:r>
            <a:r>
              <a:rPr lang="en-US" sz="3200" dirty="0"/>
              <a:t>Agent Based Modeling Environment (ENISI)</a:t>
            </a:r>
          </a:p>
        </p:txBody>
      </p:sp>
      <p:pic>
        <p:nvPicPr>
          <p:cNvPr id="42" name="Picture 41" descr="FIG4.jpg"/>
          <p:cNvPicPr>
            <a:picLocks noChangeAspect="1"/>
          </p:cNvPicPr>
          <p:nvPr/>
        </p:nvPicPr>
        <p:blipFill>
          <a:blip r:embed="rId3"/>
          <a:stretch>
            <a:fillRect/>
          </a:stretch>
        </p:blipFill>
        <p:spPr>
          <a:xfrm>
            <a:off x="6853686" y="1636059"/>
            <a:ext cx="1890281" cy="1492327"/>
          </a:xfrm>
          <a:prstGeom prst="rect">
            <a:avLst/>
          </a:prstGeom>
        </p:spPr>
      </p:pic>
      <p:sp>
        <p:nvSpPr>
          <p:cNvPr id="43" name="Oval 42"/>
          <p:cNvSpPr/>
          <p:nvPr/>
        </p:nvSpPr>
        <p:spPr>
          <a:xfrm>
            <a:off x="6834373" y="2268071"/>
            <a:ext cx="1928906" cy="6437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Down Arrow 43"/>
          <p:cNvSpPr/>
          <p:nvPr/>
        </p:nvSpPr>
        <p:spPr>
          <a:xfrm>
            <a:off x="7570226" y="3020019"/>
            <a:ext cx="457200" cy="155270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extBox 4"/>
          <p:cNvSpPr txBox="1"/>
          <p:nvPr/>
        </p:nvSpPr>
        <p:spPr>
          <a:xfrm>
            <a:off x="7052129" y="5650468"/>
            <a:ext cx="2091871" cy="369332"/>
          </a:xfrm>
          <a:prstGeom prst="rect">
            <a:avLst/>
          </a:prstGeom>
          <a:noFill/>
        </p:spPr>
        <p:txBody>
          <a:bodyPr wrap="square" rtlCol="0">
            <a:spAutoFit/>
          </a:bodyPr>
          <a:lstStyle/>
          <a:p>
            <a:r>
              <a:rPr lang="en-US" dirty="0" smtClean="0"/>
              <a:t>Agent Based Model</a:t>
            </a:r>
            <a:endParaRPr lang="en-US" dirty="0"/>
          </a:p>
        </p:txBody>
      </p:sp>
    </p:spTree>
    <p:extLst>
      <p:ext uri="{BB962C8B-B14F-4D97-AF65-F5344CB8AC3E}">
        <p14:creationId xmlns:p14="http://schemas.microsoft.com/office/powerpoint/2010/main" val="20563466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Cellular </a:t>
            </a:r>
            <a:r>
              <a:rPr lang="en-US" dirty="0" smtClean="0"/>
              <a:t>Scale: Immunological Network</a:t>
            </a:r>
            <a:endParaRPr lang="en-US" dirty="0"/>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92" r="2697"/>
          <a:stretch/>
        </p:blipFill>
        <p:spPr>
          <a:xfrm>
            <a:off x="30480" y="1419520"/>
            <a:ext cx="5684520" cy="5383138"/>
          </a:xfrm>
          <a:prstGeom prst="rect">
            <a:avLst/>
          </a:prstGeom>
        </p:spPr>
      </p:pic>
      <p:sp>
        <p:nvSpPr>
          <p:cNvPr id="8" name="Oval 7"/>
          <p:cNvSpPr/>
          <p:nvPr/>
        </p:nvSpPr>
        <p:spPr>
          <a:xfrm>
            <a:off x="533400" y="3141960"/>
            <a:ext cx="507111" cy="507111"/>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2050" name="Picture 2" descr="http://www.modelingimmunity.org/wp-content/uploads/2011/10/Fig1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521" y="2083483"/>
            <a:ext cx="5648079" cy="3555317"/>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cxnSp>
        <p:nvCxnSpPr>
          <p:cNvPr id="10" name="Straight Connector 9"/>
          <p:cNvCxnSpPr>
            <a:stCxn id="8" idx="0"/>
          </p:cNvCxnSpPr>
          <p:nvPr/>
        </p:nvCxnSpPr>
        <p:spPr>
          <a:xfrm flipV="1">
            <a:off x="786956" y="2083483"/>
            <a:ext cx="2556565" cy="1058477"/>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cxnSp>
        <p:nvCxnSpPr>
          <p:cNvPr id="11" name="Straight Connector 10"/>
          <p:cNvCxnSpPr>
            <a:stCxn id="8" idx="4"/>
          </p:cNvCxnSpPr>
          <p:nvPr/>
        </p:nvCxnSpPr>
        <p:spPr>
          <a:xfrm>
            <a:off x="786956" y="3649071"/>
            <a:ext cx="2556565" cy="1989729"/>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7964630" y="5645518"/>
            <a:ext cx="968535" cy="307777"/>
          </a:xfrm>
          <a:prstGeom prst="rect">
            <a:avLst/>
          </a:prstGeom>
          <a:noFill/>
        </p:spPr>
        <p:txBody>
          <a:bodyPr wrap="none" rtlCol="0">
            <a:spAutoFit/>
          </a:bodyPr>
          <a:lstStyle/>
          <a:p>
            <a:r>
              <a:rPr lang="en-US" sz="1400" b="1" dirty="0" smtClean="0"/>
              <a:t>[Carbo’13]</a:t>
            </a:r>
            <a:endParaRPr lang="en-US" sz="1400" b="1" dirty="0"/>
          </a:p>
        </p:txBody>
      </p:sp>
    </p:spTree>
    <p:extLst>
      <p:ext uri="{BB962C8B-B14F-4D97-AF65-F5344CB8AC3E}">
        <p14:creationId xmlns:p14="http://schemas.microsoft.com/office/powerpoint/2010/main" val="6129439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152400" y="1600200"/>
            <a:ext cx="6701286" cy="4525963"/>
          </a:xfrm>
        </p:spPr>
        <p:txBody>
          <a:bodyPr>
            <a:normAutofit/>
          </a:bodyPr>
          <a:lstStyle/>
          <a:p>
            <a:r>
              <a:rPr lang="en-US" dirty="0" smtClean="0"/>
              <a:t>Participating cells are located in the GI tract.</a:t>
            </a:r>
          </a:p>
          <a:p>
            <a:r>
              <a:rPr lang="en-US" dirty="0" smtClean="0"/>
              <a:t>Cells move in the tissue sites. </a:t>
            </a:r>
          </a:p>
          <a:p>
            <a:r>
              <a:rPr lang="en-US" dirty="0" smtClean="0"/>
              <a:t>Tissue </a:t>
            </a:r>
            <a:r>
              <a:rPr lang="en-US" dirty="0"/>
              <a:t>Sites:</a:t>
            </a:r>
          </a:p>
          <a:p>
            <a:pPr lvl="1"/>
            <a:r>
              <a:rPr lang="en-US" dirty="0"/>
              <a:t>Lumen</a:t>
            </a:r>
          </a:p>
          <a:p>
            <a:pPr lvl="1"/>
            <a:r>
              <a:rPr lang="en-US" dirty="0"/>
              <a:t>Epithelial Cells</a:t>
            </a:r>
          </a:p>
          <a:p>
            <a:pPr lvl="1"/>
            <a:r>
              <a:rPr lang="en-US" dirty="0"/>
              <a:t>Lamina </a:t>
            </a:r>
            <a:r>
              <a:rPr lang="en-US" dirty="0" err="1"/>
              <a:t>Propria</a:t>
            </a:r>
            <a:endParaRPr lang="en-US" dirty="0"/>
          </a:p>
          <a:p>
            <a:pPr lvl="1"/>
            <a:r>
              <a:rPr lang="en-US" dirty="0" smtClean="0"/>
              <a:t>Gastric Lymph Node</a:t>
            </a:r>
            <a:endParaRPr lang="en-US" dirty="0"/>
          </a:p>
        </p:txBody>
      </p:sp>
      <p:sp>
        <p:nvSpPr>
          <p:cNvPr id="3076" name="Rectangle 2"/>
          <p:cNvSpPr>
            <a:spLocks noGrp="1" noChangeArrowheads="1"/>
          </p:cNvSpPr>
          <p:nvPr>
            <p:ph type="title"/>
          </p:nvPr>
        </p:nvSpPr>
        <p:spPr/>
        <p:txBody>
          <a:bodyPr/>
          <a:lstStyle/>
          <a:p>
            <a:r>
              <a:rPr lang="en-US" dirty="0" smtClean="0"/>
              <a:t>Tissue Scale</a:t>
            </a:r>
          </a:p>
        </p:txBody>
      </p:sp>
      <p:pic>
        <p:nvPicPr>
          <p:cNvPr id="10" name="Picture 9" descr="FIG4.jpg"/>
          <p:cNvPicPr>
            <a:picLocks noChangeAspect="1"/>
          </p:cNvPicPr>
          <p:nvPr/>
        </p:nvPicPr>
        <p:blipFill>
          <a:blip r:embed="rId3"/>
          <a:stretch>
            <a:fillRect/>
          </a:stretch>
        </p:blipFill>
        <p:spPr>
          <a:xfrm>
            <a:off x="6853686" y="1636059"/>
            <a:ext cx="1890281" cy="1492327"/>
          </a:xfrm>
          <a:prstGeom prst="rect">
            <a:avLst/>
          </a:prstGeom>
        </p:spPr>
      </p:pic>
      <p:sp>
        <p:nvSpPr>
          <p:cNvPr id="11" name="Oval 10"/>
          <p:cNvSpPr/>
          <p:nvPr/>
        </p:nvSpPr>
        <p:spPr>
          <a:xfrm>
            <a:off x="6834373" y="2632835"/>
            <a:ext cx="1928906" cy="6437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7570226" y="3324819"/>
            <a:ext cx="457200" cy="942381"/>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6098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Interaction between scales</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Appropriately </a:t>
            </a:r>
            <a:r>
              <a:rPr lang="en-US" dirty="0"/>
              <a:t>characterize linkages between </a:t>
            </a:r>
            <a:r>
              <a:rPr lang="en-US" dirty="0" smtClean="0"/>
              <a:t>the scales</a:t>
            </a:r>
          </a:p>
          <a:p>
            <a:r>
              <a:rPr lang="en-US" dirty="0" smtClean="0"/>
              <a:t>Tissue scale </a:t>
            </a:r>
            <a:r>
              <a:rPr lang="en-US" b="1" dirty="0" smtClean="0"/>
              <a:t>stores</a:t>
            </a:r>
            <a:r>
              <a:rPr lang="en-US" dirty="0" smtClean="0"/>
              <a:t> cytokine and chemokine concentration</a:t>
            </a:r>
          </a:p>
          <a:p>
            <a:r>
              <a:rPr lang="en-US" b="1" dirty="0" smtClean="0"/>
              <a:t>Cytokine/chemokine fluid </a:t>
            </a:r>
            <a:r>
              <a:rPr lang="en-US" b="1" dirty="0"/>
              <a:t>s</a:t>
            </a:r>
            <a:r>
              <a:rPr lang="en-US" b="1" dirty="0" smtClean="0"/>
              <a:t>cale</a:t>
            </a:r>
            <a:r>
              <a:rPr lang="en-US" dirty="0" smtClean="0"/>
              <a:t> uses the concentration of cytokines and chemokines for diffusion which also modifies the </a:t>
            </a:r>
            <a:r>
              <a:rPr lang="en-US" b="1" dirty="0" smtClean="0"/>
              <a:t>tissue scale</a:t>
            </a:r>
          </a:p>
          <a:p>
            <a:r>
              <a:rPr lang="en-US" b="1" dirty="0" smtClean="0"/>
              <a:t>Intracellular scale </a:t>
            </a:r>
            <a:r>
              <a:rPr lang="en-US" dirty="0" smtClean="0"/>
              <a:t>takes</a:t>
            </a:r>
            <a:r>
              <a:rPr lang="en-US" b="1" dirty="0" smtClean="0"/>
              <a:t> </a:t>
            </a:r>
            <a:r>
              <a:rPr lang="en-US" dirty="0" smtClean="0"/>
              <a:t>cytokines as input to perform ODE with the cytokine concentrations. This also make changes in </a:t>
            </a:r>
            <a:r>
              <a:rPr lang="en-US" b="1" dirty="0" smtClean="0"/>
              <a:t>tissue scale</a:t>
            </a:r>
          </a:p>
          <a:p>
            <a:r>
              <a:rPr lang="en-US" b="1" dirty="0" smtClean="0"/>
              <a:t>Cellular</a:t>
            </a:r>
            <a:r>
              <a:rPr lang="en-US" dirty="0" smtClean="0"/>
              <a:t> </a:t>
            </a:r>
            <a:r>
              <a:rPr lang="en-US" dirty="0"/>
              <a:t>and </a:t>
            </a:r>
            <a:r>
              <a:rPr lang="en-US" b="1" dirty="0"/>
              <a:t>intracellular</a:t>
            </a:r>
            <a:r>
              <a:rPr lang="en-US" dirty="0"/>
              <a:t> models are </a:t>
            </a:r>
            <a:r>
              <a:rPr lang="en-US" b="1" dirty="0"/>
              <a:t>interdependent</a:t>
            </a:r>
            <a:r>
              <a:rPr lang="en-US" dirty="0"/>
              <a:t> with regard to phenotypic changes and cell-cell </a:t>
            </a:r>
            <a:r>
              <a:rPr lang="en-US" dirty="0" smtClean="0"/>
              <a:t>interactions.</a:t>
            </a:r>
          </a:p>
        </p:txBody>
      </p:sp>
    </p:spTree>
    <p:extLst>
      <p:ext uri="{BB962C8B-B14F-4D97-AF65-F5344CB8AC3E}">
        <p14:creationId xmlns:p14="http://schemas.microsoft.com/office/powerpoint/2010/main" val="27609325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3" descr="Screen Shot 2014-01-28 at 12.26.03 PM.png"/>
          <p:cNvPicPr>
            <a:picLocks noGrp="1" noChangeAspect="1"/>
          </p:cNvPicPr>
          <p:nvPr/>
        </p:nvPicPr>
        <p:blipFill rotWithShape="1">
          <a:blip r:embed="rId5">
            <a:extLst>
              <a:ext uri="{28A0092B-C50C-407E-A947-70E740481C1C}">
                <a14:useLocalDpi xmlns:a14="http://schemas.microsoft.com/office/drawing/2010/main" val="0"/>
              </a:ext>
            </a:extLst>
          </a:blip>
          <a:srcRect l="36111" t="1840" b="1840"/>
          <a:stretch/>
        </p:blipFill>
        <p:spPr bwMode="auto">
          <a:xfrm>
            <a:off x="5775" y="2133600"/>
            <a:ext cx="3893096"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Visualization Results</a:t>
            </a:r>
            <a:endParaRPr lang="en-US" dirty="0"/>
          </a:p>
        </p:txBody>
      </p:sp>
      <p:pic>
        <p:nvPicPr>
          <p:cNvPr id="5" name="1. ENISI 3D Vis 2.mp4">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3875274" y="2313863"/>
            <a:ext cx="5186803" cy="3031249"/>
          </a:xfrm>
          <a:prstGeom prst="rect">
            <a:avLst/>
          </a:prstGeom>
        </p:spPr>
      </p:pic>
    </p:spTree>
    <p:extLst>
      <p:ext uri="{BB962C8B-B14F-4D97-AF65-F5344CB8AC3E}">
        <p14:creationId xmlns:p14="http://schemas.microsoft.com/office/powerpoint/2010/main" val="350756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Multi-scale model development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a:t>
            </a:r>
            <a:r>
              <a:rPr lang="en-US" dirty="0" smtClean="0"/>
              <a:t>model development </a:t>
            </a:r>
            <a:r>
              <a:rPr lang="en-US" dirty="0"/>
              <a:t>process in general </a:t>
            </a:r>
            <a:endParaRPr lang="en-US" dirty="0" smtClean="0"/>
          </a:p>
          <a:p>
            <a:pPr lvl="1"/>
            <a:r>
              <a:rPr lang="en-US" dirty="0" smtClean="0"/>
              <a:t>Divide </a:t>
            </a:r>
            <a:r>
              <a:rPr lang="en-US" dirty="0"/>
              <a:t>and conquer</a:t>
            </a:r>
          </a:p>
          <a:p>
            <a:pPr lvl="1"/>
            <a:r>
              <a:rPr lang="en-US" dirty="0" smtClean="0"/>
              <a:t>Iterative process</a:t>
            </a:r>
            <a:endParaRPr lang="en-US" dirty="0"/>
          </a:p>
          <a:p>
            <a:r>
              <a:rPr lang="en-US" dirty="0" smtClean="0"/>
              <a:t>Individual components</a:t>
            </a:r>
          </a:p>
          <a:p>
            <a:pPr lvl="1"/>
            <a:r>
              <a:rPr lang="en-US" dirty="0" smtClean="0"/>
              <a:t>We already have calibrated ODE models</a:t>
            </a:r>
          </a:p>
          <a:p>
            <a:pPr lvl="1"/>
            <a:r>
              <a:rPr lang="en-US" dirty="0" smtClean="0"/>
              <a:t>Cytokine PDE models need to calibrated</a:t>
            </a:r>
          </a:p>
          <a:p>
            <a:pPr lvl="1"/>
            <a:r>
              <a:rPr lang="en-US" dirty="0" smtClean="0"/>
              <a:t>Agent-based models need further calibrations</a:t>
            </a:r>
          </a:p>
          <a:p>
            <a:r>
              <a:rPr lang="en-US" dirty="0" smtClean="0"/>
              <a:t>The multi-scale model </a:t>
            </a:r>
          </a:p>
          <a:p>
            <a:pPr lvl="1"/>
            <a:r>
              <a:rPr lang="en-US" dirty="0"/>
              <a:t>N</a:t>
            </a:r>
            <a:r>
              <a:rPr lang="en-US" dirty="0" smtClean="0"/>
              <a:t>eed integration/system calibration</a:t>
            </a:r>
          </a:p>
          <a:p>
            <a:pPr lvl="1"/>
            <a:r>
              <a:rPr lang="en-US" dirty="0" smtClean="0"/>
              <a:t>Individual components will likely need further calibrations</a:t>
            </a:r>
          </a:p>
        </p:txBody>
      </p:sp>
    </p:spTree>
    <p:extLst>
      <p:ext uri="{BB962C8B-B14F-4D97-AF65-F5344CB8AC3E}">
        <p14:creationId xmlns:p14="http://schemas.microsoft.com/office/powerpoint/2010/main" val="42579698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ENISI Outputs</a:t>
            </a:r>
            <a:endParaRPr lang="en-US" dirty="0"/>
          </a:p>
        </p:txBody>
      </p:sp>
      <p:sp>
        <p:nvSpPr>
          <p:cNvPr id="3" name="Content Placeholder 2"/>
          <p:cNvSpPr>
            <a:spLocks noGrp="1"/>
          </p:cNvSpPr>
          <p:nvPr>
            <p:ph idx="1"/>
          </p:nvPr>
        </p:nvSpPr>
        <p:spPr/>
        <p:txBody>
          <a:bodyPr>
            <a:normAutofit fontScale="92500"/>
          </a:bodyPr>
          <a:lstStyle/>
          <a:p>
            <a:r>
              <a:rPr lang="en-US" dirty="0" smtClean="0"/>
              <a:t>ENISI produces detailed </a:t>
            </a:r>
            <a:r>
              <a:rPr lang="en-US" dirty="0" err="1" smtClean="0"/>
              <a:t>spatio</a:t>
            </a:r>
            <a:r>
              <a:rPr lang="en-US" dirty="0" smtClean="0"/>
              <a:t>-temporal datasets:</a:t>
            </a:r>
          </a:p>
          <a:p>
            <a:pPr lvl="1"/>
            <a:r>
              <a:rPr lang="en-US" dirty="0" smtClean="0"/>
              <a:t>Time Series describing the state of individual cells</a:t>
            </a:r>
          </a:p>
          <a:p>
            <a:pPr lvl="1"/>
            <a:r>
              <a:rPr lang="en-US" dirty="0" smtClean="0"/>
              <a:t>Aggregating by type of cells</a:t>
            </a:r>
          </a:p>
          <a:p>
            <a:pPr lvl="1"/>
            <a:r>
              <a:rPr lang="en-US" dirty="0" smtClean="0"/>
              <a:t>Aggregation by location</a:t>
            </a:r>
          </a:p>
          <a:p>
            <a:r>
              <a:rPr lang="en-US" dirty="0" smtClean="0"/>
              <a:t>Typical ENISI simulation will comprise of consists of 10</a:t>
            </a:r>
            <a:r>
              <a:rPr lang="en-US" baseline="30000" dirty="0" smtClean="0"/>
              <a:t>9-11</a:t>
            </a:r>
            <a:r>
              <a:rPr lang="en-US" dirty="0" smtClean="0"/>
              <a:t> cells. </a:t>
            </a:r>
          </a:p>
          <a:p>
            <a:r>
              <a:rPr lang="en-US" dirty="0" smtClean="0"/>
              <a:t>250 time steps and 40 replicates yields 10</a:t>
            </a:r>
            <a:r>
              <a:rPr lang="en-US" baseline="30000" dirty="0" smtClean="0"/>
              <a:t>13-15 </a:t>
            </a:r>
            <a:r>
              <a:rPr lang="en-US" dirty="0" smtClean="0"/>
              <a:t>data points per cell: </a:t>
            </a:r>
          </a:p>
          <a:p>
            <a:pPr lvl="1"/>
            <a:r>
              <a:rPr lang="en-US" dirty="0" smtClean="0"/>
              <a:t>10 Terabyte – 1 Petabyte  data per cell of a design !</a:t>
            </a:r>
            <a:endParaRPr lang="en-US" dirty="0"/>
          </a:p>
        </p:txBody>
      </p:sp>
    </p:spTree>
    <p:extLst>
      <p:ext uri="{BB962C8B-B14F-4D97-AF65-F5344CB8AC3E}">
        <p14:creationId xmlns:p14="http://schemas.microsoft.com/office/powerpoint/2010/main" val="3814020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Big Data Analytics and </a:t>
            </a:r>
            <a:r>
              <a:rPr lang="en-US" dirty="0" err="1" smtClean="0"/>
              <a:t>Immunoinformatics</a:t>
            </a:r>
            <a:endParaRPr lang="en-US" dirty="0"/>
          </a:p>
        </p:txBody>
      </p:sp>
      <p:sp>
        <p:nvSpPr>
          <p:cNvPr id="3" name="Content Placeholder 2"/>
          <p:cNvSpPr>
            <a:spLocks noGrp="1"/>
          </p:cNvSpPr>
          <p:nvPr>
            <p:ph idx="1"/>
          </p:nvPr>
        </p:nvSpPr>
        <p:spPr/>
        <p:txBody>
          <a:bodyPr/>
          <a:lstStyle/>
          <a:p>
            <a:r>
              <a:rPr lang="en-US" dirty="0" smtClean="0"/>
              <a:t>Data produced is: diverse, big, temporal.</a:t>
            </a:r>
          </a:p>
          <a:p>
            <a:r>
              <a:rPr lang="en-US" dirty="0" smtClean="0"/>
              <a:t>New analytical  and visualization tools are required to process the data to produce meaningful interpretations</a:t>
            </a:r>
          </a:p>
          <a:p>
            <a:r>
              <a:rPr lang="en-US" dirty="0" smtClean="0"/>
              <a:t>Role of high performance computing is central to analyzing such outputs.</a:t>
            </a:r>
          </a:p>
          <a:p>
            <a:pPr lvl="1"/>
            <a:r>
              <a:rPr lang="en-US" dirty="0" smtClean="0"/>
              <a:t>Both traditional HPC as well clouds and data-intensive platforms</a:t>
            </a:r>
            <a:endParaRPr lang="en-US" dirty="0"/>
          </a:p>
        </p:txBody>
      </p:sp>
    </p:spTree>
    <p:extLst>
      <p:ext uri="{BB962C8B-B14F-4D97-AF65-F5344CB8AC3E}">
        <p14:creationId xmlns:p14="http://schemas.microsoft.com/office/powerpoint/2010/main" val="955059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Study how changes of parameter settings affecting the response in </a:t>
            </a:r>
            <a:r>
              <a:rPr lang="en-US" dirty="0" smtClean="0"/>
              <a:t>ENISI</a:t>
            </a:r>
            <a:endParaRPr lang="en-US" b="1" dirty="0"/>
          </a:p>
          <a:p>
            <a:endParaRPr lang="en-US" sz="1200" dirty="0"/>
          </a:p>
          <a:p>
            <a:r>
              <a:rPr lang="en-US" b="1" dirty="0"/>
              <a:t>Goal:</a:t>
            </a:r>
            <a:r>
              <a:rPr lang="en-US" dirty="0"/>
              <a:t> </a:t>
            </a:r>
          </a:p>
          <a:p>
            <a:pPr lvl="1"/>
            <a:r>
              <a:rPr lang="en-US" dirty="0"/>
              <a:t>Identify important parameters that significantly influence the system</a:t>
            </a:r>
          </a:p>
          <a:p>
            <a:pPr lvl="1"/>
            <a:r>
              <a:rPr lang="en-US" dirty="0"/>
              <a:t>Decouple the complex relations among multiple parameters affecting the system  </a:t>
            </a:r>
          </a:p>
          <a:p>
            <a:pPr lvl="1"/>
            <a:endParaRPr lang="en-US" sz="1200" b="1" dirty="0"/>
          </a:p>
          <a:p>
            <a:r>
              <a:rPr lang="en-US" b="1" dirty="0"/>
              <a:t>Methods:</a:t>
            </a:r>
          </a:p>
          <a:p>
            <a:pPr lvl="1"/>
            <a:r>
              <a:rPr lang="en-US" dirty="0"/>
              <a:t>Global sensitivity analysis</a:t>
            </a:r>
          </a:p>
          <a:p>
            <a:pPr lvl="1"/>
            <a:r>
              <a:rPr lang="en-US" dirty="0"/>
              <a:t>Dynamic sensitivity </a:t>
            </a:r>
            <a:r>
              <a:rPr lang="en-US" dirty="0" smtClean="0"/>
              <a:t>analysis</a:t>
            </a:r>
          </a:p>
        </p:txBody>
      </p:sp>
      <p:sp>
        <p:nvSpPr>
          <p:cNvPr id="3" name="Title 2"/>
          <p:cNvSpPr>
            <a:spLocks noGrp="1"/>
          </p:cNvSpPr>
          <p:nvPr>
            <p:ph type="title"/>
          </p:nvPr>
        </p:nvSpPr>
        <p:spPr/>
        <p:txBody>
          <a:bodyPr>
            <a:normAutofit fontScale="90000"/>
          </a:bodyPr>
          <a:lstStyle/>
          <a:p>
            <a:r>
              <a:rPr lang="en-US" dirty="0" smtClean="0"/>
              <a:t>Sensitivity Analysis for Complex Models</a:t>
            </a:r>
            <a:endParaRPr lang="en-US" dirty="0"/>
          </a:p>
        </p:txBody>
      </p:sp>
    </p:spTree>
    <p:extLst>
      <p:ext uri="{BB962C8B-B14F-4D97-AF65-F5344CB8AC3E}">
        <p14:creationId xmlns:p14="http://schemas.microsoft.com/office/powerpoint/2010/main" val="2214477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Multi-scale modeling in biological systems</a:t>
            </a:r>
            <a:endParaRPr lang="en-US" dirty="0"/>
          </a:p>
        </p:txBody>
      </p:sp>
      <p:pic>
        <p:nvPicPr>
          <p:cNvPr id="7" name="Picture 6"/>
          <p:cNvPicPr>
            <a:picLocks noChangeAspect="1"/>
          </p:cNvPicPr>
          <p:nvPr/>
        </p:nvPicPr>
        <p:blipFill>
          <a:blip r:embed="rId3"/>
          <a:stretch>
            <a:fillRect/>
          </a:stretch>
        </p:blipFill>
        <p:spPr>
          <a:xfrm>
            <a:off x="5943600" y="1447800"/>
            <a:ext cx="3127450" cy="2728371"/>
          </a:xfrm>
          <a:prstGeom prst="rect">
            <a:avLst/>
          </a:prstGeom>
        </p:spPr>
      </p:pic>
      <p:sp>
        <p:nvSpPr>
          <p:cNvPr id="2" name="Rectangle 1"/>
          <p:cNvSpPr/>
          <p:nvPr/>
        </p:nvSpPr>
        <p:spPr>
          <a:xfrm>
            <a:off x="172217" y="1447800"/>
            <a:ext cx="5771383" cy="4524315"/>
          </a:xfrm>
          <a:prstGeom prst="rect">
            <a:avLst/>
          </a:prstGeom>
        </p:spPr>
        <p:txBody>
          <a:bodyPr wrap="square">
            <a:spAutoFit/>
          </a:bodyPr>
          <a:lstStyle/>
          <a:p>
            <a:pPr marL="342900" indent="-342900">
              <a:buFont typeface="Arial"/>
              <a:buChar char="•"/>
            </a:pPr>
            <a:r>
              <a:rPr lang="en-US" sz="2400" dirty="0" smtClean="0"/>
              <a:t>Explicit models </a:t>
            </a:r>
            <a:r>
              <a:rPr lang="en-US" sz="2400" dirty="0"/>
              <a:t>of complex biological systems </a:t>
            </a:r>
            <a:r>
              <a:rPr lang="en-US" sz="2400" dirty="0" smtClean="0"/>
              <a:t>integrated </a:t>
            </a:r>
            <a:r>
              <a:rPr lang="en-US" sz="2400" dirty="0"/>
              <a:t>across </a:t>
            </a:r>
            <a:r>
              <a:rPr lang="en-US" sz="2400" b="1" i="1" dirty="0"/>
              <a:t>temporal, spatial, and functional </a:t>
            </a:r>
            <a:r>
              <a:rPr lang="en-US" sz="2400" dirty="0"/>
              <a:t>domains. Through </a:t>
            </a:r>
            <a:r>
              <a:rPr lang="en-US" sz="2400" dirty="0" smtClean="0"/>
              <a:t>simultaneous evaluation </a:t>
            </a:r>
            <a:r>
              <a:rPr lang="en-US" sz="2400" dirty="0"/>
              <a:t>of multiple tiers of resolution, </a:t>
            </a:r>
            <a:r>
              <a:rPr lang="en-US" sz="2400" dirty="0" smtClean="0"/>
              <a:t>MSM capture systems </a:t>
            </a:r>
            <a:r>
              <a:rPr lang="en-US" sz="2400" dirty="0"/>
              <a:t>behaviors </a:t>
            </a:r>
            <a:r>
              <a:rPr lang="en-US" sz="2400" dirty="0" smtClean="0"/>
              <a:t>not </a:t>
            </a:r>
            <a:r>
              <a:rPr lang="en-US" sz="2400" dirty="0"/>
              <a:t>observable using single-scale techniques</a:t>
            </a:r>
            <a:r>
              <a:rPr lang="en-US" sz="2400" dirty="0" smtClean="0"/>
              <a:t>.</a:t>
            </a:r>
          </a:p>
          <a:p>
            <a:pPr marL="342900" indent="-342900">
              <a:buFont typeface="Arial"/>
              <a:buChar char="•"/>
            </a:pPr>
            <a:r>
              <a:rPr lang="en-US" sz="2400" dirty="0" smtClean="0"/>
              <a:t>Important topical area in </a:t>
            </a:r>
            <a:r>
              <a:rPr lang="en-US" sz="2400" dirty="0" err="1" smtClean="0"/>
              <a:t>biosystems</a:t>
            </a:r>
            <a:r>
              <a:rPr lang="en-US" sz="2400" dirty="0" smtClean="0"/>
              <a:t> modeling – interagency modeling group and Multi-scale modeling consortium established for this reason by NBIB</a:t>
            </a:r>
          </a:p>
          <a:p>
            <a:pPr marL="342900" indent="-342900">
              <a:buFont typeface="Arial"/>
              <a:buChar char="•"/>
            </a:pPr>
            <a:endParaRPr lang="en-US" sz="2400" dirty="0"/>
          </a:p>
        </p:txBody>
      </p:sp>
    </p:spTree>
    <p:extLst>
      <p:ext uri="{BB962C8B-B14F-4D97-AF65-F5344CB8AC3E}">
        <p14:creationId xmlns:p14="http://schemas.microsoft.com/office/powerpoint/2010/main" val="21610147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458200" cy="4495800"/>
          </a:xfrm>
        </p:spPr>
        <p:txBody>
          <a:bodyPr>
            <a:normAutofit/>
          </a:bodyPr>
          <a:lstStyle/>
          <a:p>
            <a:r>
              <a:rPr lang="en-US" dirty="0"/>
              <a:t>There are 25 </a:t>
            </a:r>
            <a:r>
              <a:rPr lang="en-US" dirty="0" smtClean="0"/>
              <a:t>modeling parameters </a:t>
            </a:r>
            <a:r>
              <a:rPr lang="en-US" dirty="0"/>
              <a:t>(factors) in </a:t>
            </a:r>
            <a:r>
              <a:rPr lang="en-US" dirty="0" smtClean="0"/>
              <a:t>ENISI</a:t>
            </a:r>
          </a:p>
          <a:p>
            <a:endParaRPr lang="en-US" dirty="0"/>
          </a:p>
          <a:p>
            <a:r>
              <a:rPr lang="en-US" dirty="0" smtClean="0"/>
              <a:t>Each modeling parameter is continuous and  it’s value is normalized in the range [0, 1]</a:t>
            </a:r>
          </a:p>
          <a:p>
            <a:endParaRPr lang="en-US" dirty="0" smtClean="0"/>
          </a:p>
          <a:p>
            <a:r>
              <a:rPr lang="en-US" dirty="0" smtClean="0"/>
              <a:t>Each  parameter has 4 different levels of values</a:t>
            </a:r>
            <a:endParaRPr lang="en-US" dirty="0"/>
          </a:p>
        </p:txBody>
      </p:sp>
      <p:sp>
        <p:nvSpPr>
          <p:cNvPr id="2" name="Title 1"/>
          <p:cNvSpPr>
            <a:spLocks noGrp="1"/>
          </p:cNvSpPr>
          <p:nvPr>
            <p:ph type="title"/>
          </p:nvPr>
        </p:nvSpPr>
        <p:spPr/>
        <p:txBody>
          <a:bodyPr/>
          <a:lstStyle/>
          <a:p>
            <a:r>
              <a:rPr lang="en-US" dirty="0" smtClean="0"/>
              <a:t>Sensitivity Analysis</a:t>
            </a:r>
            <a:endParaRPr lang="en-US" dirty="0"/>
          </a:p>
        </p:txBody>
      </p:sp>
    </p:spTree>
    <p:extLst>
      <p:ext uri="{BB962C8B-B14F-4D97-AF65-F5344CB8AC3E}">
        <p14:creationId xmlns:p14="http://schemas.microsoft.com/office/powerpoint/2010/main" val="1913023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72"/>
          <p:cNvSpPr>
            <a:spLocks noGrp="1"/>
          </p:cNvSpPr>
          <p:nvPr>
            <p:ph type="title"/>
          </p:nvPr>
        </p:nvSpPr>
        <p:spPr>
          <a:xfrm>
            <a:off x="457200" y="76200"/>
            <a:ext cx="8229600" cy="792162"/>
          </a:xfrm>
        </p:spPr>
        <p:txBody>
          <a:bodyPr>
            <a:noAutofit/>
          </a:bodyPr>
          <a:lstStyle/>
          <a:p>
            <a:r>
              <a:rPr lang="en-US" sz="3200" dirty="0" smtClean="0"/>
              <a:t>Influence of Parameters using Causal Network</a:t>
            </a:r>
            <a:endParaRPr lang="en-US" sz="3200" dirty="0"/>
          </a:p>
        </p:txBody>
      </p:sp>
      <p:grpSp>
        <p:nvGrpSpPr>
          <p:cNvPr id="2" name="Group 1"/>
          <p:cNvGrpSpPr/>
          <p:nvPr/>
        </p:nvGrpSpPr>
        <p:grpSpPr>
          <a:xfrm>
            <a:off x="533400" y="1143000"/>
            <a:ext cx="8305800" cy="4198574"/>
            <a:chOff x="297279" y="1239878"/>
            <a:chExt cx="8690406" cy="5447043"/>
          </a:xfrm>
        </p:grpSpPr>
        <p:sp>
          <p:nvSpPr>
            <p:cNvPr id="4" name="Oval 3"/>
            <p:cNvSpPr/>
            <p:nvPr/>
          </p:nvSpPr>
          <p:spPr>
            <a:xfrm>
              <a:off x="470717" y="2367262"/>
              <a:ext cx="100584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restT</a:t>
              </a:r>
              <a:endParaRPr lang="en-US" sz="1200" b="1" dirty="0">
                <a:latin typeface="Arial Narrow" panose="020B0606020202030204" pitchFamily="34" charset="0"/>
              </a:endParaRPr>
            </a:p>
          </p:txBody>
        </p:sp>
        <p:sp>
          <p:nvSpPr>
            <p:cNvPr id="5" name="Oval 4"/>
            <p:cNvSpPr/>
            <p:nvPr/>
          </p:nvSpPr>
          <p:spPr>
            <a:xfrm>
              <a:off x="2663871" y="1538437"/>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Th</a:t>
              </a:r>
              <a:r>
                <a:rPr lang="en-US" sz="1200" b="1" baseline="-25000" dirty="0" smtClean="0">
                  <a:latin typeface="Arial Narrow" panose="020B0606020202030204" pitchFamily="34" charset="0"/>
                </a:rPr>
                <a:t>1</a:t>
              </a:r>
              <a:endParaRPr lang="en-US" sz="1200" b="1" baseline="-25000" dirty="0">
                <a:latin typeface="Arial Narrow" panose="020B0606020202030204" pitchFamily="34" charset="0"/>
              </a:endParaRPr>
            </a:p>
          </p:txBody>
        </p:sp>
        <p:sp>
          <p:nvSpPr>
            <p:cNvPr id="6" name="Oval 5"/>
            <p:cNvSpPr/>
            <p:nvPr/>
          </p:nvSpPr>
          <p:spPr>
            <a:xfrm>
              <a:off x="2663871" y="3568046"/>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Th</a:t>
              </a:r>
              <a:r>
                <a:rPr lang="en-US" sz="1200" b="1" baseline="-25000" dirty="0" smtClean="0">
                  <a:latin typeface="Arial Narrow" panose="020B0606020202030204" pitchFamily="34" charset="0"/>
                </a:rPr>
                <a:t>17</a:t>
              </a:r>
              <a:endParaRPr lang="en-US" sz="1200" b="1" baseline="-25000" dirty="0">
                <a:latin typeface="Arial Narrow" panose="020B0606020202030204" pitchFamily="34" charset="0"/>
              </a:endParaRPr>
            </a:p>
          </p:txBody>
        </p:sp>
        <p:sp>
          <p:nvSpPr>
            <p:cNvPr id="7" name="Oval 6"/>
            <p:cNvSpPr/>
            <p:nvPr/>
          </p:nvSpPr>
          <p:spPr>
            <a:xfrm>
              <a:off x="2618151" y="2367262"/>
              <a:ext cx="100584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iTreg</a:t>
              </a:r>
              <a:endParaRPr lang="en-US" sz="1200" b="1" dirty="0">
                <a:latin typeface="Arial Narrow" panose="020B0606020202030204" pitchFamily="34" charset="0"/>
              </a:endParaRPr>
            </a:p>
          </p:txBody>
        </p:sp>
        <p:sp>
          <p:nvSpPr>
            <p:cNvPr id="8" name="Oval 7"/>
            <p:cNvSpPr/>
            <p:nvPr/>
          </p:nvSpPr>
          <p:spPr>
            <a:xfrm>
              <a:off x="2671618" y="4977154"/>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pEC</a:t>
              </a:r>
              <a:endParaRPr lang="en-US" sz="1200" b="1" dirty="0">
                <a:latin typeface="Arial Narrow" panose="020B0606020202030204" pitchFamily="34" charset="0"/>
              </a:endParaRPr>
            </a:p>
          </p:txBody>
        </p:sp>
        <p:sp>
          <p:nvSpPr>
            <p:cNvPr id="9" name="Oval 8"/>
            <p:cNvSpPr/>
            <p:nvPr/>
          </p:nvSpPr>
          <p:spPr>
            <a:xfrm>
              <a:off x="297279" y="5521913"/>
              <a:ext cx="1005841"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ECell</a:t>
              </a:r>
              <a:endParaRPr lang="en-US" sz="1200" b="1" dirty="0">
                <a:latin typeface="Arial Narrow" panose="020B0606020202030204" pitchFamily="34" charset="0"/>
              </a:endParaRPr>
            </a:p>
          </p:txBody>
        </p:sp>
        <p:sp>
          <p:nvSpPr>
            <p:cNvPr id="10" name="Oval 9"/>
            <p:cNvSpPr/>
            <p:nvPr/>
          </p:nvSpPr>
          <p:spPr>
            <a:xfrm>
              <a:off x="8073285" y="4537817"/>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M</a:t>
              </a:r>
              <a:r>
                <a:rPr lang="en-US" sz="1200" b="1" baseline="-25000" dirty="0" smtClean="0">
                  <a:latin typeface="Arial Narrow" panose="020B0606020202030204" pitchFamily="34" charset="0"/>
                </a:rPr>
                <a:t>1</a:t>
              </a:r>
              <a:endParaRPr lang="en-US" sz="1200" b="1" baseline="-25000" dirty="0">
                <a:latin typeface="Arial Narrow" panose="020B0606020202030204" pitchFamily="34" charset="0"/>
              </a:endParaRPr>
            </a:p>
          </p:txBody>
        </p:sp>
        <p:sp>
          <p:nvSpPr>
            <p:cNvPr id="11" name="Oval 10"/>
            <p:cNvSpPr/>
            <p:nvPr/>
          </p:nvSpPr>
          <p:spPr>
            <a:xfrm>
              <a:off x="7042887" y="6229721"/>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M</a:t>
              </a:r>
              <a:r>
                <a:rPr lang="en-US" sz="1200" b="1" baseline="-25000" dirty="0" smtClean="0">
                  <a:latin typeface="Arial Narrow" panose="020B0606020202030204" pitchFamily="34" charset="0"/>
                </a:rPr>
                <a:t>0</a:t>
              </a:r>
              <a:endParaRPr lang="en-US" sz="1200" b="1" baseline="-25000" dirty="0">
                <a:latin typeface="Arial Narrow" panose="020B0606020202030204" pitchFamily="34" charset="0"/>
              </a:endParaRPr>
            </a:p>
          </p:txBody>
        </p:sp>
        <p:sp>
          <p:nvSpPr>
            <p:cNvPr id="12" name="Oval 11"/>
            <p:cNvSpPr/>
            <p:nvPr/>
          </p:nvSpPr>
          <p:spPr>
            <a:xfrm>
              <a:off x="6321792" y="4515296"/>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M</a:t>
              </a:r>
              <a:r>
                <a:rPr lang="en-US" sz="1200" b="1" baseline="-25000" dirty="0" smtClean="0">
                  <a:latin typeface="Arial Narrow" panose="020B0606020202030204" pitchFamily="34" charset="0"/>
                </a:rPr>
                <a:t>2</a:t>
              </a:r>
              <a:endParaRPr lang="en-US" sz="1200" b="1" baseline="-25000" dirty="0">
                <a:latin typeface="Arial Narrow" panose="020B0606020202030204" pitchFamily="34" charset="0"/>
              </a:endParaRPr>
            </a:p>
          </p:txBody>
        </p:sp>
        <p:sp>
          <p:nvSpPr>
            <p:cNvPr id="13" name="Oval 12"/>
            <p:cNvSpPr/>
            <p:nvPr/>
          </p:nvSpPr>
          <p:spPr>
            <a:xfrm>
              <a:off x="2671618" y="6205587"/>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latin typeface="Arial Narrow" panose="020B0606020202030204" pitchFamily="34" charset="0"/>
                </a:rPr>
                <a:t>E</a:t>
              </a:r>
              <a:r>
                <a:rPr lang="en-US" sz="1200" b="1" dirty="0" smtClean="0">
                  <a:latin typeface="Arial Narrow" panose="020B0606020202030204" pitchFamily="34" charset="0"/>
                </a:rPr>
                <a:t>d</a:t>
              </a:r>
              <a:endParaRPr lang="en-US" sz="1200" b="1" dirty="0">
                <a:latin typeface="Arial Narrow" panose="020B0606020202030204" pitchFamily="34" charset="0"/>
              </a:endParaRPr>
            </a:p>
          </p:txBody>
        </p:sp>
        <p:sp>
          <p:nvSpPr>
            <p:cNvPr id="14" name="Oval 13"/>
            <p:cNvSpPr/>
            <p:nvPr/>
          </p:nvSpPr>
          <p:spPr>
            <a:xfrm>
              <a:off x="7841051" y="1589489"/>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iDC</a:t>
              </a:r>
              <a:endParaRPr lang="en-US" sz="1200" b="1" dirty="0">
                <a:latin typeface="Arial Narrow" panose="020B0606020202030204" pitchFamily="34" charset="0"/>
              </a:endParaRPr>
            </a:p>
          </p:txBody>
        </p:sp>
        <p:sp>
          <p:nvSpPr>
            <p:cNvPr id="15" name="Oval 14"/>
            <p:cNvSpPr/>
            <p:nvPr/>
          </p:nvSpPr>
          <p:spPr>
            <a:xfrm>
              <a:off x="7841051" y="2643034"/>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DC</a:t>
              </a:r>
              <a:endParaRPr lang="en-US" sz="1200" b="1" dirty="0">
                <a:latin typeface="Arial Narrow" panose="020B0606020202030204" pitchFamily="34" charset="0"/>
              </a:endParaRPr>
            </a:p>
          </p:txBody>
        </p:sp>
        <p:sp>
          <p:nvSpPr>
            <p:cNvPr id="16" name="Oval 15"/>
            <p:cNvSpPr/>
            <p:nvPr/>
          </p:nvSpPr>
          <p:spPr>
            <a:xfrm>
              <a:off x="6334493" y="1589489"/>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eDC</a:t>
              </a:r>
              <a:endParaRPr lang="en-US" sz="1200" b="1" baseline="-25000" dirty="0">
                <a:latin typeface="Arial Narrow" panose="020B0606020202030204" pitchFamily="34" charset="0"/>
              </a:endParaRPr>
            </a:p>
          </p:txBody>
        </p:sp>
        <p:sp>
          <p:nvSpPr>
            <p:cNvPr id="17" name="Oval 16"/>
            <p:cNvSpPr/>
            <p:nvPr/>
          </p:nvSpPr>
          <p:spPr>
            <a:xfrm>
              <a:off x="6326746" y="2619807"/>
              <a:ext cx="914400" cy="457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latin typeface="Arial Narrow" panose="020B0606020202030204" pitchFamily="34" charset="0"/>
                </a:rPr>
                <a:t>eDC</a:t>
              </a:r>
              <a:r>
                <a:rPr lang="en-US" sz="1200" b="1" baseline="-25000" dirty="0" smtClean="0">
                  <a:latin typeface="Arial Narrow" panose="020B0606020202030204" pitchFamily="34" charset="0"/>
                </a:rPr>
                <a:t>L</a:t>
              </a:r>
              <a:endParaRPr lang="en-US" sz="1200" b="1" baseline="-25000" dirty="0">
                <a:latin typeface="Arial Narrow" panose="020B0606020202030204" pitchFamily="34" charset="0"/>
              </a:endParaRPr>
            </a:p>
          </p:txBody>
        </p:sp>
        <p:cxnSp>
          <p:nvCxnSpPr>
            <p:cNvPr id="18" name="Curved Connector 17"/>
            <p:cNvCxnSpPr>
              <a:stCxn id="4" idx="6"/>
              <a:endCxn id="5" idx="2"/>
            </p:cNvCxnSpPr>
            <p:nvPr/>
          </p:nvCxnSpPr>
          <p:spPr>
            <a:xfrm flipV="1">
              <a:off x="1476558" y="1767037"/>
              <a:ext cx="1187314" cy="828824"/>
            </a:xfrm>
            <a:prstGeom prst="curvedConnector3">
              <a:avLst>
                <a:gd name="adj1" fmla="val 50000"/>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19" name="Curved Connector 18"/>
            <p:cNvCxnSpPr>
              <a:stCxn id="4" idx="6"/>
              <a:endCxn id="7" idx="2"/>
            </p:cNvCxnSpPr>
            <p:nvPr/>
          </p:nvCxnSpPr>
          <p:spPr>
            <a:xfrm>
              <a:off x="1476558" y="2595861"/>
              <a:ext cx="1141593" cy="14267"/>
            </a:xfrm>
            <a:prstGeom prst="curvedConnector3">
              <a:avLst>
                <a:gd name="adj1" fmla="val 50000"/>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0" name="Curved Connector 19"/>
            <p:cNvCxnSpPr>
              <a:stCxn id="4" idx="6"/>
              <a:endCxn id="6" idx="2"/>
            </p:cNvCxnSpPr>
            <p:nvPr/>
          </p:nvCxnSpPr>
          <p:spPr>
            <a:xfrm>
              <a:off x="1476558" y="2595861"/>
              <a:ext cx="1187314" cy="1200784"/>
            </a:xfrm>
            <a:prstGeom prst="curvedConnector3">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1" name="Curved Connector 20"/>
            <p:cNvCxnSpPr>
              <a:stCxn id="5" idx="0"/>
              <a:endCxn id="4" idx="0"/>
            </p:cNvCxnSpPr>
            <p:nvPr/>
          </p:nvCxnSpPr>
          <p:spPr>
            <a:xfrm rot="16200000" flipH="1" flipV="1">
              <a:off x="1632942" y="879132"/>
              <a:ext cx="828824" cy="2147434"/>
            </a:xfrm>
            <a:prstGeom prst="curvedConnector3">
              <a:avLst>
                <a:gd name="adj1" fmla="val -30984"/>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2" name="Curved Connector 21"/>
            <p:cNvCxnSpPr>
              <a:stCxn id="7" idx="3"/>
              <a:endCxn id="4" idx="5"/>
            </p:cNvCxnSpPr>
            <p:nvPr/>
          </p:nvCxnSpPr>
          <p:spPr>
            <a:xfrm rot="5400000">
              <a:off x="2047167" y="2039407"/>
              <a:ext cx="14267" cy="1436198"/>
            </a:xfrm>
            <a:prstGeom prst="curvedConnector3">
              <a:avLst>
                <a:gd name="adj1" fmla="val 2269307"/>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3" name="Curved Connector 22"/>
            <p:cNvCxnSpPr>
              <a:stCxn id="6" idx="3"/>
              <a:endCxn id="4" idx="5"/>
            </p:cNvCxnSpPr>
            <p:nvPr/>
          </p:nvCxnSpPr>
          <p:spPr>
            <a:xfrm rot="5400000" flipH="1">
              <a:off x="1463127" y="2623636"/>
              <a:ext cx="1200784" cy="1468527"/>
            </a:xfrm>
            <a:prstGeom prst="curvedConnector3">
              <a:avLst>
                <a:gd name="adj1" fmla="val -26962"/>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4" name="Curved Connector 23"/>
            <p:cNvCxnSpPr>
              <a:stCxn id="11" idx="0"/>
              <a:endCxn id="10" idx="4"/>
            </p:cNvCxnSpPr>
            <p:nvPr/>
          </p:nvCxnSpPr>
          <p:spPr>
            <a:xfrm rot="5400000" flipH="1" flipV="1">
              <a:off x="7397934" y="5097170"/>
              <a:ext cx="1234704" cy="1030398"/>
            </a:xfrm>
            <a:prstGeom prst="curvedConnector3">
              <a:avLst>
                <a:gd name="adj1" fmla="val 50000"/>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5" name="Curved Connector 24"/>
            <p:cNvCxnSpPr>
              <a:stCxn id="11" idx="0"/>
              <a:endCxn id="12" idx="4"/>
            </p:cNvCxnSpPr>
            <p:nvPr/>
          </p:nvCxnSpPr>
          <p:spPr>
            <a:xfrm rot="16200000" flipV="1">
              <a:off x="6510928" y="5240561"/>
              <a:ext cx="1257225" cy="721095"/>
            </a:xfrm>
            <a:prstGeom prst="curvedConnector3">
              <a:avLst>
                <a:gd name="adj1" fmla="val 50000"/>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6" name="Curved Connector 25"/>
            <p:cNvCxnSpPr>
              <a:stCxn id="10" idx="3"/>
              <a:endCxn id="12" idx="5"/>
            </p:cNvCxnSpPr>
            <p:nvPr/>
          </p:nvCxnSpPr>
          <p:spPr>
            <a:xfrm rot="5400000" flipH="1">
              <a:off x="7643478" y="4364345"/>
              <a:ext cx="22521" cy="1104915"/>
            </a:xfrm>
            <a:prstGeom prst="curvedConnector3">
              <a:avLst>
                <a:gd name="adj1" fmla="val -1312353"/>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7" name="Curved Connector 26"/>
            <p:cNvCxnSpPr>
              <a:stCxn id="12" idx="7"/>
              <a:endCxn id="10" idx="1"/>
            </p:cNvCxnSpPr>
            <p:nvPr/>
          </p:nvCxnSpPr>
          <p:spPr>
            <a:xfrm rot="16200000" flipH="1">
              <a:off x="7643477" y="4041054"/>
              <a:ext cx="22521" cy="1104915"/>
            </a:xfrm>
            <a:prstGeom prst="curvedConnector3">
              <a:avLst>
                <a:gd name="adj1" fmla="val -1312353"/>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8" name="Curved Connector 27"/>
            <p:cNvCxnSpPr>
              <a:stCxn id="6" idx="6"/>
              <a:endCxn id="7" idx="6"/>
            </p:cNvCxnSpPr>
            <p:nvPr/>
          </p:nvCxnSpPr>
          <p:spPr>
            <a:xfrm flipV="1">
              <a:off x="3578271" y="2595861"/>
              <a:ext cx="45720" cy="1200784"/>
            </a:xfrm>
            <a:prstGeom prst="curvedConnector3">
              <a:avLst>
                <a:gd name="adj1" fmla="val 646955"/>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29" name="Curved Connector 28"/>
            <p:cNvCxnSpPr>
              <a:stCxn id="7" idx="4"/>
              <a:endCxn id="6" idx="0"/>
            </p:cNvCxnSpPr>
            <p:nvPr/>
          </p:nvCxnSpPr>
          <p:spPr>
            <a:xfrm rot="5400000">
              <a:off x="2749280" y="3196440"/>
              <a:ext cx="743584" cy="13893"/>
            </a:xfrm>
            <a:prstGeom prst="curvedConnector3">
              <a:avLst>
                <a:gd name="adj1" fmla="val 50000"/>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0" name="Curved Connector 29"/>
            <p:cNvCxnSpPr>
              <a:stCxn id="14" idx="0"/>
              <a:endCxn id="16" idx="0"/>
            </p:cNvCxnSpPr>
            <p:nvPr/>
          </p:nvCxnSpPr>
          <p:spPr>
            <a:xfrm rot="16200000" flipV="1">
              <a:off x="7544972" y="836210"/>
              <a:ext cx="12700" cy="1506558"/>
            </a:xfrm>
            <a:prstGeom prst="curvedConnector3">
              <a:avLst>
                <a:gd name="adj1" fmla="val 1800000"/>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1" name="Curved Connector 30"/>
            <p:cNvCxnSpPr>
              <a:stCxn id="15" idx="2"/>
              <a:endCxn id="17" idx="6"/>
            </p:cNvCxnSpPr>
            <p:nvPr/>
          </p:nvCxnSpPr>
          <p:spPr>
            <a:xfrm rot="10800000">
              <a:off x="7241147" y="2848408"/>
              <a:ext cx="599905" cy="23227"/>
            </a:xfrm>
            <a:prstGeom prst="curvedConnector3">
              <a:avLst>
                <a:gd name="adj1" fmla="val 50000"/>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2" name="Curved Connector 31"/>
            <p:cNvCxnSpPr>
              <a:stCxn id="9" idx="6"/>
              <a:endCxn id="8" idx="2"/>
            </p:cNvCxnSpPr>
            <p:nvPr/>
          </p:nvCxnSpPr>
          <p:spPr>
            <a:xfrm flipV="1">
              <a:off x="1303119" y="5205754"/>
              <a:ext cx="1368499" cy="544759"/>
            </a:xfrm>
            <a:prstGeom prst="curvedConnector3">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3" name="Curved Connector 32"/>
            <p:cNvCxnSpPr>
              <a:stCxn id="9" idx="6"/>
              <a:endCxn id="13" idx="2"/>
            </p:cNvCxnSpPr>
            <p:nvPr/>
          </p:nvCxnSpPr>
          <p:spPr>
            <a:xfrm>
              <a:off x="1303119" y="5750513"/>
              <a:ext cx="1368499" cy="683673"/>
            </a:xfrm>
            <a:prstGeom prst="curvedConnector3">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4" name="Curved Connector 33"/>
            <p:cNvCxnSpPr>
              <a:stCxn id="13" idx="0"/>
              <a:endCxn id="8" idx="4"/>
            </p:cNvCxnSpPr>
            <p:nvPr/>
          </p:nvCxnSpPr>
          <p:spPr>
            <a:xfrm rot="5400000" flipH="1" flipV="1">
              <a:off x="2743202" y="5820158"/>
              <a:ext cx="771233" cy="13893"/>
            </a:xfrm>
            <a:prstGeom prst="curvedConnector3">
              <a:avLst>
                <a:gd name="adj1" fmla="val 50000"/>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5" name="Curved Connector 34"/>
            <p:cNvCxnSpPr>
              <a:stCxn id="8" idx="1"/>
              <a:endCxn id="4" idx="2"/>
            </p:cNvCxnSpPr>
            <p:nvPr/>
          </p:nvCxnSpPr>
          <p:spPr>
            <a:xfrm rot="16200000" flipV="1">
              <a:off x="414000" y="2652580"/>
              <a:ext cx="2448248" cy="2334812"/>
            </a:xfrm>
            <a:prstGeom prst="curvedConnector4">
              <a:avLst>
                <a:gd name="adj1" fmla="val 43964"/>
                <a:gd name="adj2" fmla="val 11071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6"/>
              <a:endCxn id="14" idx="2"/>
            </p:cNvCxnSpPr>
            <p:nvPr/>
          </p:nvCxnSpPr>
          <p:spPr>
            <a:xfrm flipV="1">
              <a:off x="3586018" y="1818089"/>
              <a:ext cx="4255033" cy="3387664"/>
            </a:xfrm>
            <a:prstGeom prst="curvedConnector3">
              <a:avLst>
                <a:gd name="adj1" fmla="val 5000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7" name="Curved Connector 36"/>
            <p:cNvCxnSpPr>
              <a:stCxn id="8" idx="6"/>
              <a:endCxn id="11" idx="2"/>
            </p:cNvCxnSpPr>
            <p:nvPr/>
          </p:nvCxnSpPr>
          <p:spPr>
            <a:xfrm>
              <a:off x="3586018" y="5205754"/>
              <a:ext cx="3456869" cy="1252567"/>
            </a:xfrm>
            <a:prstGeom prst="curvedConnector3">
              <a:avLst>
                <a:gd name="adj1" fmla="val 5000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8" name="Curved Connector 37"/>
            <p:cNvCxnSpPr>
              <a:stCxn id="10" idx="0"/>
              <a:endCxn id="5" idx="5"/>
            </p:cNvCxnSpPr>
            <p:nvPr/>
          </p:nvCxnSpPr>
          <p:spPr>
            <a:xfrm rot="16200000" flipV="1">
              <a:off x="4682856" y="690187"/>
              <a:ext cx="2609135" cy="5086125"/>
            </a:xfrm>
            <a:prstGeom prst="curvedConnector3">
              <a:avLst>
                <a:gd name="adj1" fmla="val 5000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39" name="Curved Connector 38"/>
            <p:cNvCxnSpPr>
              <a:stCxn id="12" idx="0"/>
              <a:endCxn id="7" idx="5"/>
            </p:cNvCxnSpPr>
            <p:nvPr/>
          </p:nvCxnSpPr>
          <p:spPr>
            <a:xfrm rot="16200000" flipV="1">
              <a:off x="4248945" y="1985250"/>
              <a:ext cx="1757791" cy="3302303"/>
            </a:xfrm>
            <a:prstGeom prst="curvedConnector3">
              <a:avLst>
                <a:gd name="adj1" fmla="val 5000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40" name="Curved Connector 39"/>
            <p:cNvCxnSpPr>
              <a:stCxn id="6" idx="4"/>
              <a:endCxn id="8" idx="0"/>
            </p:cNvCxnSpPr>
            <p:nvPr/>
          </p:nvCxnSpPr>
          <p:spPr>
            <a:xfrm rot="16200000" flipH="1">
              <a:off x="2648991" y="4497326"/>
              <a:ext cx="951908" cy="7747"/>
            </a:xfrm>
            <a:prstGeom prst="curvedConnector3">
              <a:avLst>
                <a:gd name="adj1" fmla="val 5000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41" name="Curved Connector 40"/>
            <p:cNvCxnSpPr>
              <a:stCxn id="17" idx="2"/>
              <a:endCxn id="5" idx="6"/>
            </p:cNvCxnSpPr>
            <p:nvPr/>
          </p:nvCxnSpPr>
          <p:spPr>
            <a:xfrm rot="10800000">
              <a:off x="3578272" y="1767037"/>
              <a:ext cx="2748475" cy="1081370"/>
            </a:xfrm>
            <a:prstGeom prst="curvedConnector3">
              <a:avLst>
                <a:gd name="adj1" fmla="val 31956"/>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42" name="Curved Connector 41"/>
            <p:cNvCxnSpPr>
              <a:stCxn id="17" idx="2"/>
              <a:endCxn id="7" idx="6"/>
            </p:cNvCxnSpPr>
            <p:nvPr/>
          </p:nvCxnSpPr>
          <p:spPr>
            <a:xfrm rot="10800000">
              <a:off x="3623993" y="2595863"/>
              <a:ext cx="2702755" cy="252546"/>
            </a:xfrm>
            <a:prstGeom prst="curvedConnector3">
              <a:avLst>
                <a:gd name="adj1" fmla="val 5000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43" name="Curved Connector 42"/>
            <p:cNvCxnSpPr>
              <a:stCxn id="17" idx="2"/>
              <a:endCxn id="6" idx="6"/>
            </p:cNvCxnSpPr>
            <p:nvPr/>
          </p:nvCxnSpPr>
          <p:spPr>
            <a:xfrm rot="10800000" flipV="1">
              <a:off x="3578272" y="2848406"/>
              <a:ext cx="2748475" cy="948239"/>
            </a:xfrm>
            <a:prstGeom prst="curvedConnector3">
              <a:avLst>
                <a:gd name="adj1" fmla="val 5000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44" name="Curved Connector 43"/>
            <p:cNvCxnSpPr>
              <a:stCxn id="17" idx="4"/>
              <a:endCxn id="12" idx="0"/>
            </p:cNvCxnSpPr>
            <p:nvPr/>
          </p:nvCxnSpPr>
          <p:spPr>
            <a:xfrm rot="5400000">
              <a:off x="6062325" y="3793674"/>
              <a:ext cx="1438289" cy="4954"/>
            </a:xfrm>
            <a:prstGeom prst="curvedConnector3">
              <a:avLst>
                <a:gd name="adj1" fmla="val 5000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45" name="Curved Connector 44"/>
            <p:cNvCxnSpPr>
              <a:stCxn id="17" idx="4"/>
              <a:endCxn id="10" idx="0"/>
            </p:cNvCxnSpPr>
            <p:nvPr/>
          </p:nvCxnSpPr>
          <p:spPr>
            <a:xfrm rot="16200000" flipH="1">
              <a:off x="6926810" y="2934142"/>
              <a:ext cx="1460810" cy="1746539"/>
            </a:xfrm>
            <a:prstGeom prst="curvedConnector3">
              <a:avLst>
                <a:gd name="adj1" fmla="val 12867"/>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46" name="Curved Connector 45"/>
            <p:cNvCxnSpPr>
              <a:stCxn id="16" idx="2"/>
              <a:endCxn id="5" idx="7"/>
            </p:cNvCxnSpPr>
            <p:nvPr/>
          </p:nvCxnSpPr>
          <p:spPr>
            <a:xfrm rot="10800000">
              <a:off x="3444361" y="1605393"/>
              <a:ext cx="2890133" cy="212697"/>
            </a:xfrm>
            <a:prstGeom prst="curvedConnector4">
              <a:avLst>
                <a:gd name="adj1" fmla="val 47683"/>
                <a:gd name="adj2" fmla="val 207477"/>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cxnSp>
          <p:nvCxnSpPr>
            <p:cNvPr id="47" name="Curved Connector 46"/>
            <p:cNvCxnSpPr>
              <a:stCxn id="16" idx="2"/>
              <a:endCxn id="6" idx="6"/>
            </p:cNvCxnSpPr>
            <p:nvPr/>
          </p:nvCxnSpPr>
          <p:spPr>
            <a:xfrm rot="10800000" flipV="1">
              <a:off x="3578271" y="1818088"/>
              <a:ext cx="2756222" cy="1978557"/>
            </a:xfrm>
            <a:prstGeom prst="curvedConnector3">
              <a:avLst>
                <a:gd name="adj1" fmla="val 50000"/>
              </a:avLst>
            </a:prstGeom>
            <a:ln w="25400">
              <a:prstDash val="sysDash"/>
              <a:headEnd w="med" len="med"/>
              <a:tailEnd type="triangle" w="lg" len="lg"/>
            </a:ln>
          </p:spPr>
          <p:style>
            <a:lnRef idx="3">
              <a:schemeClr val="dk1"/>
            </a:lnRef>
            <a:fillRef idx="0">
              <a:schemeClr val="dk1"/>
            </a:fillRef>
            <a:effectRef idx="2">
              <a:schemeClr val="dk1"/>
            </a:effectRef>
            <a:fontRef idx="minor">
              <a:schemeClr val="tx1"/>
            </a:fontRef>
          </p:style>
        </p:cxnSp>
        <p:sp>
          <p:nvSpPr>
            <p:cNvPr id="48" name="Rectangle 47"/>
            <p:cNvSpPr/>
            <p:nvPr/>
          </p:nvSpPr>
          <p:spPr>
            <a:xfrm>
              <a:off x="1617065" y="1760365"/>
              <a:ext cx="628921"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a</a:t>
              </a:r>
              <a:r>
                <a:rPr lang="en-US" sz="1050" baseline="-25000" dirty="0" smtClean="0">
                  <a:solidFill>
                    <a:schemeClr val="tx1"/>
                  </a:solidFill>
                  <a:latin typeface="Arial Narrow" panose="020B0606020202030204" pitchFamily="34" charset="0"/>
                </a:rPr>
                <a:t>T</a:t>
              </a:r>
              <a:endParaRPr lang="en-US" sz="1050" baseline="-25000" dirty="0">
                <a:solidFill>
                  <a:schemeClr val="tx1"/>
                </a:solidFill>
                <a:latin typeface="Arial Narrow" panose="020B0606020202030204" pitchFamily="34" charset="0"/>
              </a:endParaRPr>
            </a:p>
          </p:txBody>
        </p:sp>
        <p:sp>
          <p:nvSpPr>
            <p:cNvPr id="49" name="Rectangle 48"/>
            <p:cNvSpPr/>
            <p:nvPr/>
          </p:nvSpPr>
          <p:spPr>
            <a:xfrm>
              <a:off x="1752600" y="2502692"/>
              <a:ext cx="365760" cy="22633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a</a:t>
              </a:r>
              <a:r>
                <a:rPr lang="en-US" sz="1050" baseline="-25000" dirty="0" smtClean="0">
                  <a:solidFill>
                    <a:schemeClr val="tx1"/>
                  </a:solidFill>
                  <a:latin typeface="Arial Narrow" panose="020B0606020202030204" pitchFamily="34" charset="0"/>
                </a:rPr>
                <a:t>T</a:t>
              </a:r>
              <a:endParaRPr lang="en-US" sz="1050" baseline="-25000" dirty="0">
                <a:solidFill>
                  <a:schemeClr val="tx1"/>
                </a:solidFill>
                <a:latin typeface="Arial Narrow" panose="020B0606020202030204" pitchFamily="34" charset="0"/>
              </a:endParaRPr>
            </a:p>
          </p:txBody>
        </p:sp>
        <p:sp>
          <p:nvSpPr>
            <p:cNvPr id="50" name="Rectangle 49"/>
            <p:cNvSpPr/>
            <p:nvPr/>
          </p:nvSpPr>
          <p:spPr>
            <a:xfrm>
              <a:off x="1805065" y="3243599"/>
              <a:ext cx="676140"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a</a:t>
              </a:r>
              <a:r>
                <a:rPr lang="en-US" sz="1050" baseline="-25000" dirty="0" smtClean="0">
                  <a:solidFill>
                    <a:schemeClr val="tx1"/>
                  </a:solidFill>
                  <a:latin typeface="Arial Narrow" panose="020B0606020202030204" pitchFamily="34" charset="0"/>
                </a:rPr>
                <a:t>T</a:t>
              </a:r>
              <a:r>
                <a:rPr lang="en-US" sz="1050" dirty="0" smtClean="0">
                  <a:solidFill>
                    <a:schemeClr val="tx1"/>
                  </a:solidFill>
                  <a:latin typeface="Arial Narrow" panose="020B0606020202030204" pitchFamily="34" charset="0"/>
                </a:rPr>
                <a:t>, p</a:t>
              </a:r>
              <a:r>
                <a:rPr lang="en-US" sz="1050" baseline="-25000" dirty="0" smtClean="0">
                  <a:solidFill>
                    <a:schemeClr val="tx1"/>
                  </a:solidFill>
                  <a:latin typeface="Arial Narrow" panose="020B0606020202030204" pitchFamily="34" charset="0"/>
                </a:rPr>
                <a:t>17</a:t>
              </a:r>
              <a:endParaRPr lang="en-US" sz="1050" baseline="-25000" dirty="0">
                <a:solidFill>
                  <a:schemeClr val="tx1"/>
                </a:solidFill>
                <a:latin typeface="Arial Narrow" panose="020B0606020202030204" pitchFamily="34" charset="0"/>
              </a:endParaRPr>
            </a:p>
          </p:txBody>
        </p:sp>
        <p:sp>
          <p:nvSpPr>
            <p:cNvPr id="51" name="Rectangle 50"/>
            <p:cNvSpPr/>
            <p:nvPr/>
          </p:nvSpPr>
          <p:spPr>
            <a:xfrm>
              <a:off x="1189027" y="3304581"/>
              <a:ext cx="419136"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v</a:t>
              </a:r>
              <a:r>
                <a:rPr lang="en-US" sz="1050" baseline="-25000" dirty="0" smtClean="0">
                  <a:solidFill>
                    <a:schemeClr val="tx1"/>
                  </a:solidFill>
                  <a:latin typeface="Arial Narrow" panose="020B0606020202030204" pitchFamily="34" charset="0"/>
                </a:rPr>
                <a:t>T</a:t>
              </a:r>
              <a:endParaRPr lang="en-US" sz="1050" baseline="-25000" dirty="0">
                <a:solidFill>
                  <a:schemeClr val="tx1"/>
                </a:solidFill>
                <a:latin typeface="Arial Narrow" panose="020B0606020202030204" pitchFamily="34" charset="0"/>
              </a:endParaRPr>
            </a:p>
          </p:txBody>
        </p:sp>
        <p:sp>
          <p:nvSpPr>
            <p:cNvPr id="52" name="Rectangle 51"/>
            <p:cNvSpPr/>
            <p:nvPr/>
          </p:nvSpPr>
          <p:spPr>
            <a:xfrm>
              <a:off x="2207913" y="2871634"/>
              <a:ext cx="419136"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v</a:t>
              </a:r>
              <a:r>
                <a:rPr lang="en-US" sz="1050" baseline="-25000" dirty="0" smtClean="0">
                  <a:solidFill>
                    <a:schemeClr val="tx1"/>
                  </a:solidFill>
                  <a:latin typeface="Arial Narrow" panose="020B0606020202030204" pitchFamily="34" charset="0"/>
                </a:rPr>
                <a:t>T</a:t>
              </a:r>
              <a:endParaRPr lang="en-US" sz="1050" baseline="-25000" dirty="0">
                <a:solidFill>
                  <a:schemeClr val="tx1"/>
                </a:solidFill>
                <a:latin typeface="Arial Narrow" panose="020B0606020202030204" pitchFamily="34" charset="0"/>
              </a:endParaRPr>
            </a:p>
          </p:txBody>
        </p:sp>
        <p:sp>
          <p:nvSpPr>
            <p:cNvPr id="53" name="Rectangle 52"/>
            <p:cNvSpPr/>
            <p:nvPr/>
          </p:nvSpPr>
          <p:spPr>
            <a:xfrm>
              <a:off x="1076192" y="1424135"/>
              <a:ext cx="419136"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v</a:t>
              </a:r>
              <a:r>
                <a:rPr lang="en-US" sz="1050" baseline="-25000" dirty="0" smtClean="0">
                  <a:solidFill>
                    <a:schemeClr val="tx1"/>
                  </a:solidFill>
                  <a:latin typeface="Arial Narrow" panose="020B0606020202030204" pitchFamily="34" charset="0"/>
                </a:rPr>
                <a:t>T</a:t>
              </a:r>
              <a:endParaRPr lang="en-US" sz="1050" baseline="-25000" dirty="0">
                <a:solidFill>
                  <a:schemeClr val="tx1"/>
                </a:solidFill>
                <a:latin typeface="Arial Narrow" panose="020B0606020202030204" pitchFamily="34" charset="0"/>
              </a:endParaRPr>
            </a:p>
          </p:txBody>
        </p:sp>
        <p:sp>
          <p:nvSpPr>
            <p:cNvPr id="54" name="Rectangle 53"/>
            <p:cNvSpPr/>
            <p:nvPr/>
          </p:nvSpPr>
          <p:spPr>
            <a:xfrm>
              <a:off x="1623491" y="1998532"/>
              <a:ext cx="630244" cy="228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smtClean="0">
                  <a:latin typeface="Arial Narrow" panose="020B0606020202030204" pitchFamily="34" charset="0"/>
                </a:rPr>
                <a:t>v</a:t>
              </a:r>
              <a:r>
                <a:rPr lang="en-US" sz="1000" baseline="-25000" dirty="0" smtClean="0">
                  <a:latin typeface="Arial Narrow" panose="020B0606020202030204" pitchFamily="34" charset="0"/>
                </a:rPr>
                <a:t>T</a:t>
              </a:r>
              <a:r>
                <a:rPr lang="en-US" sz="1000" dirty="0" smtClean="0">
                  <a:latin typeface="Arial Narrow" panose="020B0606020202030204" pitchFamily="34" charset="0"/>
                </a:rPr>
                <a:t>, p</a:t>
              </a:r>
              <a:r>
                <a:rPr lang="en-US" sz="1000" baseline="-25000" dirty="0" smtClean="0">
                  <a:latin typeface="Arial Narrow" panose="020B0606020202030204" pitchFamily="34" charset="0"/>
                </a:rPr>
                <a:t>17</a:t>
              </a:r>
              <a:endParaRPr lang="en-US" sz="1000" baseline="-25000" dirty="0">
                <a:latin typeface="Arial Narrow" panose="020B0606020202030204" pitchFamily="34" charset="0"/>
              </a:endParaRPr>
            </a:p>
          </p:txBody>
        </p:sp>
        <p:sp>
          <p:nvSpPr>
            <p:cNvPr id="55" name="Rectangle 54"/>
            <p:cNvSpPr/>
            <p:nvPr/>
          </p:nvSpPr>
          <p:spPr>
            <a:xfrm>
              <a:off x="7331531" y="1239878"/>
              <a:ext cx="495336"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v</a:t>
              </a:r>
              <a:r>
                <a:rPr lang="en-US" sz="1050" baseline="-25000" dirty="0" smtClean="0">
                  <a:solidFill>
                    <a:schemeClr val="tx1"/>
                  </a:solidFill>
                  <a:latin typeface="Arial Narrow" panose="020B0606020202030204" pitchFamily="34" charset="0"/>
                </a:rPr>
                <a:t>BD</a:t>
              </a:r>
              <a:endParaRPr lang="en-US" sz="1050" baseline="-25000" dirty="0">
                <a:solidFill>
                  <a:schemeClr val="tx1"/>
                </a:solidFill>
                <a:latin typeface="Arial Narrow" panose="020B0606020202030204" pitchFamily="34" charset="0"/>
              </a:endParaRPr>
            </a:p>
          </p:txBody>
        </p:sp>
        <p:sp>
          <p:nvSpPr>
            <p:cNvPr id="56" name="Rectangle 55"/>
            <p:cNvSpPr/>
            <p:nvPr/>
          </p:nvSpPr>
          <p:spPr>
            <a:xfrm>
              <a:off x="7407731" y="2573378"/>
              <a:ext cx="419136"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v</a:t>
              </a:r>
              <a:r>
                <a:rPr lang="en-US" sz="1050" baseline="-25000" dirty="0" smtClean="0">
                  <a:solidFill>
                    <a:schemeClr val="tx1"/>
                  </a:solidFill>
                  <a:latin typeface="Arial Narrow" panose="020B0606020202030204" pitchFamily="34" charset="0"/>
                </a:rPr>
                <a:t>Bs</a:t>
              </a:r>
              <a:endParaRPr lang="en-US" sz="1050" baseline="-25000" dirty="0">
                <a:solidFill>
                  <a:schemeClr val="tx1"/>
                </a:solidFill>
                <a:latin typeface="Arial Narrow" panose="020B0606020202030204" pitchFamily="34" charset="0"/>
              </a:endParaRPr>
            </a:p>
          </p:txBody>
        </p:sp>
        <p:sp>
          <p:nvSpPr>
            <p:cNvPr id="57" name="Rectangle 56"/>
            <p:cNvSpPr/>
            <p:nvPr/>
          </p:nvSpPr>
          <p:spPr>
            <a:xfrm>
              <a:off x="7188847" y="4136171"/>
              <a:ext cx="766313"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a</a:t>
              </a:r>
              <a:r>
                <a:rPr lang="en-US" sz="1050" baseline="-25000" dirty="0" smtClean="0">
                  <a:solidFill>
                    <a:schemeClr val="tx1"/>
                  </a:solidFill>
                  <a:latin typeface="Arial Narrow" panose="020B0606020202030204" pitchFamily="34" charset="0"/>
                </a:rPr>
                <a:t>2</a:t>
              </a:r>
              <a:r>
                <a:rPr lang="en-US" sz="1050" dirty="0" smtClean="0">
                  <a:solidFill>
                    <a:schemeClr val="tx1"/>
                  </a:solidFill>
                  <a:latin typeface="Arial Narrow" panose="020B0606020202030204" pitchFamily="34" charset="0"/>
                </a:rPr>
                <a:t>, y</a:t>
              </a:r>
              <a:r>
                <a:rPr lang="en-US" sz="1050" baseline="-25000" dirty="0" smtClean="0">
                  <a:solidFill>
                    <a:schemeClr val="tx1"/>
                  </a:solidFill>
                  <a:latin typeface="Arial Narrow" panose="020B0606020202030204" pitchFamily="34" charset="0"/>
                </a:rPr>
                <a:t>2</a:t>
              </a:r>
              <a:r>
                <a:rPr lang="en-US" sz="1050" dirty="0" smtClean="0">
                  <a:solidFill>
                    <a:schemeClr val="tx1"/>
                  </a:solidFill>
                  <a:latin typeface="Arial Narrow" panose="020B0606020202030204" pitchFamily="34" charset="0"/>
                </a:rPr>
                <a:t>, i</a:t>
              </a:r>
              <a:r>
                <a:rPr lang="en-US" sz="1050" baseline="-25000" dirty="0" smtClean="0">
                  <a:solidFill>
                    <a:schemeClr val="tx1"/>
                  </a:solidFill>
                  <a:latin typeface="Arial Narrow" panose="020B0606020202030204" pitchFamily="34" charset="0"/>
                </a:rPr>
                <a:t>1</a:t>
              </a:r>
              <a:endParaRPr lang="en-US" sz="1050" baseline="-25000" dirty="0">
                <a:solidFill>
                  <a:schemeClr val="tx1"/>
                </a:solidFill>
                <a:latin typeface="Arial Narrow" panose="020B0606020202030204" pitchFamily="34" charset="0"/>
              </a:endParaRPr>
            </a:p>
          </p:txBody>
        </p:sp>
        <p:sp>
          <p:nvSpPr>
            <p:cNvPr id="58" name="Rectangle 57"/>
            <p:cNvSpPr/>
            <p:nvPr/>
          </p:nvSpPr>
          <p:spPr>
            <a:xfrm>
              <a:off x="7304768" y="4919716"/>
              <a:ext cx="766313"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a</a:t>
              </a:r>
              <a:r>
                <a:rPr lang="en-US" sz="1050" baseline="-25000" dirty="0" smtClean="0">
                  <a:solidFill>
                    <a:schemeClr val="tx1"/>
                  </a:solidFill>
                  <a:latin typeface="Arial Narrow" panose="020B0606020202030204" pitchFamily="34" charset="0"/>
                </a:rPr>
                <a:t>1</a:t>
              </a:r>
              <a:r>
                <a:rPr lang="en-US" sz="1050" dirty="0" smtClean="0">
                  <a:solidFill>
                    <a:schemeClr val="tx1"/>
                  </a:solidFill>
                  <a:latin typeface="Arial Narrow" panose="020B0606020202030204" pitchFamily="34" charset="0"/>
                </a:rPr>
                <a:t>, y</a:t>
              </a:r>
              <a:r>
                <a:rPr lang="en-US" sz="1050" baseline="-25000" dirty="0">
                  <a:solidFill>
                    <a:schemeClr val="tx1"/>
                  </a:solidFill>
                  <a:latin typeface="Arial Narrow" panose="020B0606020202030204" pitchFamily="34" charset="0"/>
                </a:rPr>
                <a:t>1</a:t>
              </a:r>
              <a:r>
                <a:rPr lang="en-US" sz="1050" dirty="0" smtClean="0">
                  <a:solidFill>
                    <a:schemeClr val="tx1"/>
                  </a:solidFill>
                  <a:latin typeface="Arial Narrow" panose="020B0606020202030204" pitchFamily="34" charset="0"/>
                </a:rPr>
                <a:t>, i</a:t>
              </a:r>
              <a:r>
                <a:rPr lang="en-US" sz="1050" baseline="-25000" dirty="0" smtClean="0">
                  <a:solidFill>
                    <a:schemeClr val="tx1"/>
                  </a:solidFill>
                  <a:latin typeface="Arial Narrow" panose="020B0606020202030204" pitchFamily="34" charset="0"/>
                </a:rPr>
                <a:t>2</a:t>
              </a:r>
              <a:endParaRPr lang="en-US" sz="1050" baseline="-25000" dirty="0">
                <a:solidFill>
                  <a:schemeClr val="tx1"/>
                </a:solidFill>
                <a:latin typeface="Arial Narrow" panose="020B0606020202030204" pitchFamily="34" charset="0"/>
              </a:endParaRPr>
            </a:p>
          </p:txBody>
        </p:sp>
        <p:sp>
          <p:nvSpPr>
            <p:cNvPr id="59" name="Rectangle 58"/>
            <p:cNvSpPr/>
            <p:nvPr/>
          </p:nvSpPr>
          <p:spPr>
            <a:xfrm>
              <a:off x="7231621" y="3927317"/>
              <a:ext cx="688707" cy="20313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smtClean="0">
                  <a:latin typeface="Arial Narrow" panose="020B0606020202030204" pitchFamily="34" charset="0"/>
                </a:rPr>
                <a:t>a</a:t>
              </a:r>
              <a:r>
                <a:rPr lang="en-US" sz="1000" baseline="-25000" dirty="0" smtClean="0">
                  <a:latin typeface="Arial Narrow" panose="020B0606020202030204" pitchFamily="34" charset="0"/>
                </a:rPr>
                <a:t>1</a:t>
              </a:r>
              <a:r>
                <a:rPr lang="en-US" sz="1000" dirty="0" smtClean="0">
                  <a:latin typeface="Arial Narrow" panose="020B0606020202030204" pitchFamily="34" charset="0"/>
                </a:rPr>
                <a:t>, y</a:t>
              </a:r>
              <a:r>
                <a:rPr lang="en-US" sz="1000" baseline="-25000" dirty="0" smtClean="0">
                  <a:latin typeface="Arial Narrow" panose="020B0606020202030204" pitchFamily="34" charset="0"/>
                </a:rPr>
                <a:t>1</a:t>
              </a:r>
              <a:r>
                <a:rPr lang="en-US" sz="1000" dirty="0" smtClean="0">
                  <a:latin typeface="Arial Narrow" panose="020B0606020202030204" pitchFamily="34" charset="0"/>
                </a:rPr>
                <a:t>, i</a:t>
              </a:r>
              <a:r>
                <a:rPr lang="en-US" sz="1000" baseline="-25000" dirty="0" smtClean="0">
                  <a:latin typeface="Arial Narrow" panose="020B0606020202030204" pitchFamily="34" charset="0"/>
                </a:rPr>
                <a:t>2</a:t>
              </a:r>
              <a:endParaRPr lang="en-US" sz="1000" baseline="-25000" dirty="0">
                <a:latin typeface="Arial Narrow" panose="020B0606020202030204" pitchFamily="34" charset="0"/>
              </a:endParaRPr>
            </a:p>
          </p:txBody>
        </p:sp>
        <p:sp>
          <p:nvSpPr>
            <p:cNvPr id="60" name="Rectangle 59"/>
            <p:cNvSpPr/>
            <p:nvPr/>
          </p:nvSpPr>
          <p:spPr>
            <a:xfrm>
              <a:off x="7339600" y="5154037"/>
              <a:ext cx="688707" cy="20313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smtClean="0">
                  <a:latin typeface="Arial Narrow" panose="020B0606020202030204" pitchFamily="34" charset="0"/>
                </a:rPr>
                <a:t>a</a:t>
              </a:r>
              <a:r>
                <a:rPr lang="en-US" sz="1000" baseline="-25000" dirty="0">
                  <a:latin typeface="Arial Narrow" panose="020B0606020202030204" pitchFamily="34" charset="0"/>
                </a:rPr>
                <a:t>2</a:t>
              </a:r>
              <a:r>
                <a:rPr lang="en-US" sz="1000" dirty="0" smtClean="0">
                  <a:latin typeface="Arial Narrow" panose="020B0606020202030204" pitchFamily="34" charset="0"/>
                </a:rPr>
                <a:t>, y</a:t>
              </a:r>
              <a:r>
                <a:rPr lang="en-US" sz="1000" baseline="-25000" dirty="0">
                  <a:latin typeface="Arial Narrow" panose="020B0606020202030204" pitchFamily="34" charset="0"/>
                </a:rPr>
                <a:t>2</a:t>
              </a:r>
              <a:r>
                <a:rPr lang="en-US" sz="1000" dirty="0" smtClean="0">
                  <a:latin typeface="Arial Narrow" panose="020B0606020202030204" pitchFamily="34" charset="0"/>
                </a:rPr>
                <a:t>, i</a:t>
              </a:r>
              <a:r>
                <a:rPr lang="en-US" sz="1000" baseline="-25000" dirty="0" smtClean="0">
                  <a:latin typeface="Arial Narrow" panose="020B0606020202030204" pitchFamily="34" charset="0"/>
                </a:rPr>
                <a:t>1</a:t>
              </a:r>
              <a:endParaRPr lang="en-US" sz="1000" baseline="-25000" dirty="0">
                <a:latin typeface="Arial Narrow" panose="020B0606020202030204" pitchFamily="34" charset="0"/>
              </a:endParaRPr>
            </a:p>
          </p:txBody>
        </p:sp>
        <p:sp>
          <p:nvSpPr>
            <p:cNvPr id="61" name="Rectangle 60"/>
            <p:cNvSpPr/>
            <p:nvPr/>
          </p:nvSpPr>
          <p:spPr>
            <a:xfrm>
              <a:off x="2685669" y="2968926"/>
              <a:ext cx="766313"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a</a:t>
              </a:r>
              <a:r>
                <a:rPr lang="en-US" sz="1050" baseline="-25000" dirty="0">
                  <a:solidFill>
                    <a:schemeClr val="tx1"/>
                  </a:solidFill>
                  <a:latin typeface="Arial Narrow" panose="020B0606020202030204" pitchFamily="34" charset="0"/>
                </a:rPr>
                <a:t>r</a:t>
              </a:r>
              <a:r>
                <a:rPr lang="en-US" sz="1050" dirty="0" smtClean="0">
                  <a:solidFill>
                    <a:schemeClr val="tx1"/>
                  </a:solidFill>
                  <a:latin typeface="Arial Narrow" panose="020B0606020202030204" pitchFamily="34" charset="0"/>
                </a:rPr>
                <a:t>, y</a:t>
              </a:r>
              <a:r>
                <a:rPr lang="en-US" sz="1050" baseline="-25000" dirty="0" smtClean="0">
                  <a:solidFill>
                    <a:schemeClr val="tx1"/>
                  </a:solidFill>
                  <a:latin typeface="Arial Narrow" panose="020B0606020202030204" pitchFamily="34" charset="0"/>
                </a:rPr>
                <a:t>r</a:t>
              </a:r>
              <a:r>
                <a:rPr lang="en-US" sz="1050" dirty="0" smtClean="0">
                  <a:solidFill>
                    <a:schemeClr val="tx1"/>
                  </a:solidFill>
                  <a:latin typeface="Arial Narrow" panose="020B0606020202030204" pitchFamily="34" charset="0"/>
                </a:rPr>
                <a:t>, i</a:t>
              </a:r>
              <a:r>
                <a:rPr lang="en-US" sz="1050" baseline="-25000" dirty="0" smtClean="0">
                  <a:solidFill>
                    <a:schemeClr val="tx1"/>
                  </a:solidFill>
                  <a:latin typeface="Arial Narrow" panose="020B0606020202030204" pitchFamily="34" charset="0"/>
                </a:rPr>
                <a:t>17</a:t>
              </a:r>
              <a:endParaRPr lang="en-US" sz="1050" baseline="-25000" dirty="0">
                <a:solidFill>
                  <a:schemeClr val="tx1"/>
                </a:solidFill>
                <a:latin typeface="Arial Narrow" panose="020B0606020202030204" pitchFamily="34" charset="0"/>
              </a:endParaRPr>
            </a:p>
          </p:txBody>
        </p:sp>
        <p:sp>
          <p:nvSpPr>
            <p:cNvPr id="62" name="Rectangle 61"/>
            <p:cNvSpPr/>
            <p:nvPr/>
          </p:nvSpPr>
          <p:spPr>
            <a:xfrm>
              <a:off x="3553236" y="2815963"/>
              <a:ext cx="822960" cy="228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smtClean="0">
                  <a:latin typeface="Arial Narrow" panose="020B0606020202030204" pitchFamily="34" charset="0"/>
                </a:rPr>
                <a:t>a</a:t>
              </a:r>
              <a:r>
                <a:rPr lang="en-US" sz="1000" baseline="-25000" dirty="0">
                  <a:latin typeface="Arial Narrow" panose="020B0606020202030204" pitchFamily="34" charset="0"/>
                </a:rPr>
                <a:t>r</a:t>
              </a:r>
              <a:r>
                <a:rPr lang="en-US" sz="1000" dirty="0" smtClean="0">
                  <a:latin typeface="Arial Narrow" panose="020B0606020202030204" pitchFamily="34" charset="0"/>
                </a:rPr>
                <a:t>, y</a:t>
              </a:r>
              <a:r>
                <a:rPr lang="en-US" sz="1000" baseline="-25000" dirty="0" smtClean="0">
                  <a:latin typeface="Arial Narrow" panose="020B0606020202030204" pitchFamily="34" charset="0"/>
                </a:rPr>
                <a:t>r</a:t>
              </a:r>
              <a:r>
                <a:rPr lang="en-US" sz="1000" dirty="0" smtClean="0">
                  <a:latin typeface="Arial Narrow" panose="020B0606020202030204" pitchFamily="34" charset="0"/>
                </a:rPr>
                <a:t>, i</a:t>
              </a:r>
              <a:r>
                <a:rPr lang="en-US" sz="1000" baseline="-25000" dirty="0" smtClean="0">
                  <a:latin typeface="Arial Narrow" panose="020B0606020202030204" pitchFamily="34" charset="0"/>
                </a:rPr>
                <a:t>17</a:t>
              </a:r>
              <a:endParaRPr lang="en-US" sz="1000" baseline="-25000" dirty="0">
                <a:latin typeface="Arial Narrow" panose="020B0606020202030204" pitchFamily="34" charset="0"/>
              </a:endParaRPr>
            </a:p>
          </p:txBody>
        </p:sp>
        <p:sp>
          <p:nvSpPr>
            <p:cNvPr id="63" name="Rectangle 62"/>
            <p:cNvSpPr/>
            <p:nvPr/>
          </p:nvSpPr>
          <p:spPr>
            <a:xfrm>
              <a:off x="3510542" y="3075255"/>
              <a:ext cx="916920" cy="25116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a</a:t>
              </a:r>
              <a:r>
                <a:rPr lang="en-US" sz="1050" baseline="-25000" dirty="0" smtClean="0">
                  <a:solidFill>
                    <a:schemeClr val="tx1"/>
                  </a:solidFill>
                  <a:latin typeface="Arial Narrow" panose="020B0606020202030204" pitchFamily="34" charset="0"/>
                </a:rPr>
                <a:t>17</a:t>
              </a:r>
              <a:r>
                <a:rPr lang="en-US" sz="1050" dirty="0" smtClean="0">
                  <a:solidFill>
                    <a:schemeClr val="tx1"/>
                  </a:solidFill>
                  <a:latin typeface="Arial Narrow" panose="020B0606020202030204" pitchFamily="34" charset="0"/>
                </a:rPr>
                <a:t>, y</a:t>
              </a:r>
              <a:r>
                <a:rPr lang="en-US" sz="1050" baseline="-25000" dirty="0" smtClean="0">
                  <a:solidFill>
                    <a:schemeClr val="tx1"/>
                  </a:solidFill>
                  <a:latin typeface="Arial Narrow" panose="020B0606020202030204" pitchFamily="34" charset="0"/>
                </a:rPr>
                <a:t>17</a:t>
              </a:r>
              <a:r>
                <a:rPr lang="en-US" sz="1050" dirty="0" smtClean="0">
                  <a:solidFill>
                    <a:schemeClr val="tx1"/>
                  </a:solidFill>
                  <a:latin typeface="Arial Narrow" panose="020B0606020202030204" pitchFamily="34" charset="0"/>
                </a:rPr>
                <a:t>, i</a:t>
              </a:r>
              <a:r>
                <a:rPr lang="en-US" sz="1050" baseline="-25000" dirty="0">
                  <a:solidFill>
                    <a:schemeClr val="tx1"/>
                  </a:solidFill>
                  <a:latin typeface="Arial Narrow" panose="020B0606020202030204" pitchFamily="34" charset="0"/>
                </a:rPr>
                <a:t>r</a:t>
              </a:r>
            </a:p>
          </p:txBody>
        </p:sp>
        <p:sp>
          <p:nvSpPr>
            <p:cNvPr id="64" name="Rectangle 63"/>
            <p:cNvSpPr/>
            <p:nvPr/>
          </p:nvSpPr>
          <p:spPr>
            <a:xfrm>
              <a:off x="2689639" y="3216482"/>
              <a:ext cx="766313" cy="228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smtClean="0">
                  <a:latin typeface="Arial Narrow" panose="020B0606020202030204" pitchFamily="34" charset="0"/>
                </a:rPr>
                <a:t>a</a:t>
              </a:r>
              <a:r>
                <a:rPr lang="en-US" sz="1000" baseline="-25000" dirty="0" smtClean="0">
                  <a:latin typeface="Arial Narrow" panose="020B0606020202030204" pitchFamily="34" charset="0"/>
                </a:rPr>
                <a:t>17</a:t>
              </a:r>
              <a:r>
                <a:rPr lang="en-US" sz="1000" dirty="0" smtClean="0">
                  <a:latin typeface="Arial Narrow" panose="020B0606020202030204" pitchFamily="34" charset="0"/>
                </a:rPr>
                <a:t>, y</a:t>
              </a:r>
              <a:r>
                <a:rPr lang="en-US" sz="1000" baseline="-25000" dirty="0" smtClean="0">
                  <a:latin typeface="Arial Narrow" panose="020B0606020202030204" pitchFamily="34" charset="0"/>
                </a:rPr>
                <a:t>17</a:t>
              </a:r>
              <a:r>
                <a:rPr lang="en-US" sz="1000" dirty="0" smtClean="0">
                  <a:latin typeface="Arial Narrow" panose="020B0606020202030204" pitchFamily="34" charset="0"/>
                </a:rPr>
                <a:t>, i</a:t>
              </a:r>
              <a:r>
                <a:rPr lang="en-US" sz="1000" baseline="-25000" dirty="0">
                  <a:latin typeface="Arial Narrow" panose="020B0606020202030204" pitchFamily="34" charset="0"/>
                </a:rPr>
                <a:t>r</a:t>
              </a:r>
            </a:p>
          </p:txBody>
        </p:sp>
        <p:sp>
          <p:nvSpPr>
            <p:cNvPr id="65" name="Rectangle 64"/>
            <p:cNvSpPr/>
            <p:nvPr/>
          </p:nvSpPr>
          <p:spPr>
            <a:xfrm>
              <a:off x="1738224" y="5360268"/>
              <a:ext cx="461050"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v</a:t>
              </a:r>
              <a:r>
                <a:rPr lang="en-US" sz="1050" baseline="-25000" dirty="0" smtClean="0">
                  <a:solidFill>
                    <a:schemeClr val="tx1"/>
                  </a:solidFill>
                  <a:latin typeface="Arial Narrow" panose="020B0606020202030204" pitchFamily="34" charset="0"/>
                </a:rPr>
                <a:t>EC</a:t>
              </a:r>
              <a:endParaRPr lang="en-US" sz="1050" baseline="-25000" dirty="0">
                <a:solidFill>
                  <a:schemeClr val="tx1"/>
                </a:solidFill>
                <a:latin typeface="Arial Narrow" panose="020B0606020202030204" pitchFamily="34" charset="0"/>
              </a:endParaRPr>
            </a:p>
          </p:txBody>
        </p:sp>
        <p:sp>
          <p:nvSpPr>
            <p:cNvPr id="66" name="Rectangle 65"/>
            <p:cNvSpPr/>
            <p:nvPr/>
          </p:nvSpPr>
          <p:spPr>
            <a:xfrm>
              <a:off x="1788117" y="5928621"/>
              <a:ext cx="461050"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v</a:t>
              </a:r>
              <a:r>
                <a:rPr lang="en-US" sz="1050" baseline="-25000" dirty="0" smtClean="0">
                  <a:solidFill>
                    <a:schemeClr val="tx1"/>
                  </a:solidFill>
                  <a:latin typeface="Arial Narrow" panose="020B0606020202030204" pitchFamily="34" charset="0"/>
                </a:rPr>
                <a:t>EB</a:t>
              </a:r>
              <a:endParaRPr lang="en-US" sz="1050" baseline="-25000" dirty="0">
                <a:solidFill>
                  <a:schemeClr val="tx1"/>
                </a:solidFill>
                <a:latin typeface="Arial Narrow" panose="020B0606020202030204" pitchFamily="34" charset="0"/>
              </a:endParaRPr>
            </a:p>
          </p:txBody>
        </p:sp>
        <p:sp>
          <p:nvSpPr>
            <p:cNvPr id="67" name="Rectangle 66"/>
            <p:cNvSpPr/>
            <p:nvPr/>
          </p:nvSpPr>
          <p:spPr>
            <a:xfrm>
              <a:off x="1812739" y="3473402"/>
              <a:ext cx="630244" cy="228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smtClean="0">
                  <a:latin typeface="Arial Narrow" panose="020B0606020202030204" pitchFamily="34" charset="0"/>
                </a:rPr>
                <a:t>v</a:t>
              </a:r>
              <a:r>
                <a:rPr lang="en-US" sz="1000" baseline="-25000" dirty="0" smtClean="0">
                  <a:latin typeface="Arial Narrow" panose="020B0606020202030204" pitchFamily="34" charset="0"/>
                </a:rPr>
                <a:t>T</a:t>
              </a:r>
              <a:endParaRPr lang="en-US" sz="1000" baseline="-25000" dirty="0">
                <a:latin typeface="Arial Narrow" panose="020B0606020202030204" pitchFamily="34" charset="0"/>
              </a:endParaRPr>
            </a:p>
          </p:txBody>
        </p:sp>
        <p:sp>
          <p:nvSpPr>
            <p:cNvPr id="68" name="Rectangle 67"/>
            <p:cNvSpPr/>
            <p:nvPr/>
          </p:nvSpPr>
          <p:spPr>
            <a:xfrm>
              <a:off x="2140193" y="2500952"/>
              <a:ext cx="330808" cy="228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smtClean="0">
                  <a:latin typeface="Arial Narrow" panose="020B0606020202030204" pitchFamily="34" charset="0"/>
                </a:rPr>
                <a:t>v</a:t>
              </a:r>
              <a:r>
                <a:rPr lang="en-US" sz="1000" baseline="-25000" dirty="0" smtClean="0">
                  <a:latin typeface="Arial Narrow" panose="020B0606020202030204" pitchFamily="34" charset="0"/>
                </a:rPr>
                <a:t>T</a:t>
              </a:r>
              <a:endParaRPr lang="en-US" sz="1000" baseline="-25000" dirty="0">
                <a:latin typeface="Arial Narrow" panose="020B0606020202030204" pitchFamily="34" charset="0"/>
              </a:endParaRPr>
            </a:p>
          </p:txBody>
        </p:sp>
        <p:sp>
          <p:nvSpPr>
            <p:cNvPr id="69" name="Rectangle 68"/>
            <p:cNvSpPr/>
            <p:nvPr/>
          </p:nvSpPr>
          <p:spPr>
            <a:xfrm>
              <a:off x="8028307" y="5538562"/>
              <a:ext cx="419136"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v</a:t>
              </a:r>
              <a:r>
                <a:rPr lang="en-US" sz="1050" baseline="-25000" dirty="0" smtClean="0">
                  <a:solidFill>
                    <a:schemeClr val="tx1"/>
                  </a:solidFill>
                  <a:latin typeface="Arial Narrow" panose="020B0606020202030204" pitchFamily="34" charset="0"/>
                </a:rPr>
                <a:t>BM</a:t>
              </a:r>
              <a:endParaRPr lang="en-US" sz="1050" baseline="-25000" dirty="0">
                <a:solidFill>
                  <a:schemeClr val="tx1"/>
                </a:solidFill>
                <a:latin typeface="Arial Narrow" panose="020B0606020202030204" pitchFamily="34" charset="0"/>
              </a:endParaRPr>
            </a:p>
          </p:txBody>
        </p:sp>
        <p:sp>
          <p:nvSpPr>
            <p:cNvPr id="70" name="Rectangle 69"/>
            <p:cNvSpPr/>
            <p:nvPr/>
          </p:nvSpPr>
          <p:spPr>
            <a:xfrm>
              <a:off x="6777560" y="5513266"/>
              <a:ext cx="419136" cy="228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smtClean="0">
                  <a:latin typeface="Arial Narrow" panose="020B0606020202030204" pitchFamily="34" charset="0"/>
                </a:rPr>
                <a:t>v</a:t>
              </a:r>
              <a:r>
                <a:rPr lang="en-US" sz="1000" baseline="-25000" dirty="0" smtClean="0">
                  <a:latin typeface="Arial Narrow" panose="020B0606020202030204" pitchFamily="34" charset="0"/>
                </a:rPr>
                <a:t>BM</a:t>
              </a:r>
              <a:endParaRPr lang="en-US" sz="1000" baseline="-25000" dirty="0">
                <a:latin typeface="Arial Narrow" panose="020B0606020202030204" pitchFamily="34" charset="0"/>
              </a:endParaRPr>
            </a:p>
          </p:txBody>
        </p:sp>
        <p:cxnSp>
          <p:nvCxnSpPr>
            <p:cNvPr id="71" name="Curved Connector 70"/>
            <p:cNvCxnSpPr>
              <a:stCxn id="8" idx="6"/>
              <a:endCxn id="13" idx="6"/>
            </p:cNvCxnSpPr>
            <p:nvPr/>
          </p:nvCxnSpPr>
          <p:spPr>
            <a:xfrm>
              <a:off x="3586018" y="5205754"/>
              <a:ext cx="13893" cy="1228433"/>
            </a:xfrm>
            <a:prstGeom prst="curvedConnector3">
              <a:avLst>
                <a:gd name="adj1" fmla="val 1800000"/>
              </a:avLst>
            </a:prstGeom>
            <a:ln w="25400">
              <a:headEnd w="med" len="med"/>
              <a:tailEnd type="triangle" w="lg" len="lg"/>
            </a:ln>
          </p:spPr>
          <p:style>
            <a:lnRef idx="3">
              <a:schemeClr val="dk1"/>
            </a:lnRef>
            <a:fillRef idx="0">
              <a:schemeClr val="dk1"/>
            </a:fillRef>
            <a:effectRef idx="2">
              <a:schemeClr val="dk1"/>
            </a:effectRef>
            <a:fontRef idx="minor">
              <a:schemeClr val="tx1"/>
            </a:fontRef>
          </p:style>
        </p:cxnSp>
        <p:sp>
          <p:nvSpPr>
            <p:cNvPr id="72" name="Rectangle 71"/>
            <p:cNvSpPr/>
            <p:nvPr/>
          </p:nvSpPr>
          <p:spPr>
            <a:xfrm>
              <a:off x="3686844" y="5767162"/>
              <a:ext cx="461050" cy="228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solidFill>
                    <a:schemeClr val="tx1"/>
                  </a:solidFill>
                  <a:latin typeface="Arial Narrow" panose="020B0606020202030204" pitchFamily="34" charset="0"/>
                </a:rPr>
                <a:t>u</a:t>
              </a:r>
              <a:r>
                <a:rPr lang="en-US" sz="1050" baseline="-25000" dirty="0" smtClean="0">
                  <a:solidFill>
                    <a:schemeClr val="tx1"/>
                  </a:solidFill>
                  <a:latin typeface="Arial Narrow" panose="020B0606020202030204" pitchFamily="34" charset="0"/>
                </a:rPr>
                <a:t>CE</a:t>
              </a:r>
              <a:endParaRPr lang="en-US" sz="1050" baseline="-25000" dirty="0">
                <a:solidFill>
                  <a:schemeClr val="tx1"/>
                </a:solidFill>
                <a:latin typeface="Arial Narrow" panose="020B0606020202030204" pitchFamily="34" charset="0"/>
              </a:endParaRPr>
            </a:p>
          </p:txBody>
        </p:sp>
      </p:grpSp>
      <p:sp>
        <p:nvSpPr>
          <p:cNvPr id="3" name="Rectangle 2"/>
          <p:cNvSpPr/>
          <p:nvPr/>
        </p:nvSpPr>
        <p:spPr>
          <a:xfrm>
            <a:off x="76200" y="5715000"/>
            <a:ext cx="8991600" cy="1066800"/>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81" name="Oval 80"/>
          <p:cNvSpPr/>
          <p:nvPr/>
        </p:nvSpPr>
        <p:spPr>
          <a:xfrm>
            <a:off x="217224" y="5802499"/>
            <a:ext cx="914400" cy="35240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00" b="1" dirty="0">
              <a:latin typeface="Arial Narrow" panose="020B0606020202030204" pitchFamily="34" charset="0"/>
            </a:endParaRPr>
          </a:p>
        </p:txBody>
      </p:sp>
      <p:sp>
        <p:nvSpPr>
          <p:cNvPr id="84" name="Rectangle 83"/>
          <p:cNvSpPr/>
          <p:nvPr/>
        </p:nvSpPr>
        <p:spPr>
          <a:xfrm>
            <a:off x="3772955" y="5943600"/>
            <a:ext cx="457200" cy="1828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800" baseline="-25000" dirty="0">
              <a:solidFill>
                <a:schemeClr val="tx1"/>
              </a:solidFill>
              <a:latin typeface="Arial Narrow" panose="020B0606020202030204" pitchFamily="34" charset="0"/>
            </a:endParaRPr>
          </a:p>
        </p:txBody>
      </p:sp>
      <p:sp>
        <p:nvSpPr>
          <p:cNvPr id="85" name="Rectangle 84"/>
          <p:cNvSpPr/>
          <p:nvPr/>
        </p:nvSpPr>
        <p:spPr>
          <a:xfrm>
            <a:off x="6324600" y="5943600"/>
            <a:ext cx="457200" cy="1828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700" baseline="-25000" dirty="0">
              <a:latin typeface="Arial Narrow" panose="020B0606020202030204" pitchFamily="34" charset="0"/>
            </a:endParaRPr>
          </a:p>
        </p:txBody>
      </p:sp>
      <p:cxnSp>
        <p:nvCxnSpPr>
          <p:cNvPr id="87" name="Straight Arrow Connector 86"/>
          <p:cNvCxnSpPr/>
          <p:nvPr/>
        </p:nvCxnSpPr>
        <p:spPr>
          <a:xfrm>
            <a:off x="217224" y="6477000"/>
            <a:ext cx="914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8" name="Straight Arrow Connector 87"/>
          <p:cNvCxnSpPr/>
          <p:nvPr/>
        </p:nvCxnSpPr>
        <p:spPr>
          <a:xfrm>
            <a:off x="5812487" y="6477000"/>
            <a:ext cx="914400" cy="0"/>
          </a:xfrm>
          <a:prstGeom prst="straightConnector1">
            <a:avLst/>
          </a:prstGeom>
          <a:ln>
            <a:prstDash val="sysDot"/>
            <a:tailEnd type="triangle"/>
          </a:ln>
        </p:spPr>
        <p:style>
          <a:lnRef idx="3">
            <a:schemeClr val="dk1"/>
          </a:lnRef>
          <a:fillRef idx="0">
            <a:schemeClr val="dk1"/>
          </a:fillRef>
          <a:effectRef idx="2">
            <a:schemeClr val="dk1"/>
          </a:effectRef>
          <a:fontRef idx="minor">
            <a:schemeClr val="tx1"/>
          </a:fontRef>
        </p:style>
      </p:cxnSp>
      <p:sp>
        <p:nvSpPr>
          <p:cNvPr id="89" name="TextBox 88"/>
          <p:cNvSpPr txBox="1"/>
          <p:nvPr/>
        </p:nvSpPr>
        <p:spPr>
          <a:xfrm>
            <a:off x="1222985" y="5821918"/>
            <a:ext cx="2002597" cy="338554"/>
          </a:xfrm>
          <a:prstGeom prst="rect">
            <a:avLst/>
          </a:prstGeom>
          <a:noFill/>
        </p:spPr>
        <p:txBody>
          <a:bodyPr wrap="square" rtlCol="0">
            <a:spAutoFit/>
          </a:bodyPr>
          <a:lstStyle/>
          <a:p>
            <a:r>
              <a:rPr lang="en-US" sz="1600" b="1" dirty="0" smtClean="0"/>
              <a:t>Cell Phenotype</a:t>
            </a:r>
            <a:endParaRPr lang="en-US" sz="1600" b="1" dirty="0"/>
          </a:p>
        </p:txBody>
      </p:sp>
      <p:sp>
        <p:nvSpPr>
          <p:cNvPr id="90" name="TextBox 89"/>
          <p:cNvSpPr txBox="1"/>
          <p:nvPr/>
        </p:nvSpPr>
        <p:spPr>
          <a:xfrm>
            <a:off x="4245803" y="5879068"/>
            <a:ext cx="2002597" cy="338554"/>
          </a:xfrm>
          <a:prstGeom prst="rect">
            <a:avLst/>
          </a:prstGeom>
          <a:noFill/>
        </p:spPr>
        <p:txBody>
          <a:bodyPr wrap="square" rtlCol="0">
            <a:spAutoFit/>
          </a:bodyPr>
          <a:lstStyle/>
          <a:p>
            <a:r>
              <a:rPr lang="en-US" sz="1600" b="1" dirty="0" smtClean="0"/>
              <a:t>Positive Influence</a:t>
            </a:r>
            <a:endParaRPr lang="en-US" sz="1600" b="1" dirty="0"/>
          </a:p>
        </p:txBody>
      </p:sp>
      <p:sp>
        <p:nvSpPr>
          <p:cNvPr id="91" name="TextBox 90"/>
          <p:cNvSpPr txBox="1"/>
          <p:nvPr/>
        </p:nvSpPr>
        <p:spPr>
          <a:xfrm>
            <a:off x="6836603" y="5867400"/>
            <a:ext cx="2002597" cy="338554"/>
          </a:xfrm>
          <a:prstGeom prst="rect">
            <a:avLst/>
          </a:prstGeom>
          <a:noFill/>
        </p:spPr>
        <p:txBody>
          <a:bodyPr wrap="square" rtlCol="0">
            <a:spAutoFit/>
          </a:bodyPr>
          <a:lstStyle/>
          <a:p>
            <a:r>
              <a:rPr lang="en-US" sz="1600" b="1" dirty="0" smtClean="0"/>
              <a:t>Negative Influence</a:t>
            </a:r>
            <a:endParaRPr lang="en-US" sz="1600" b="1" dirty="0"/>
          </a:p>
        </p:txBody>
      </p:sp>
      <p:sp>
        <p:nvSpPr>
          <p:cNvPr id="92" name="TextBox 91"/>
          <p:cNvSpPr txBox="1"/>
          <p:nvPr/>
        </p:nvSpPr>
        <p:spPr>
          <a:xfrm>
            <a:off x="1222985" y="6310968"/>
            <a:ext cx="2002597" cy="338554"/>
          </a:xfrm>
          <a:prstGeom prst="rect">
            <a:avLst/>
          </a:prstGeom>
          <a:noFill/>
        </p:spPr>
        <p:txBody>
          <a:bodyPr wrap="square" rtlCol="0">
            <a:spAutoFit/>
          </a:bodyPr>
          <a:lstStyle/>
          <a:p>
            <a:r>
              <a:rPr lang="en-US" sz="1600" b="1" dirty="0" smtClean="0"/>
              <a:t>Cell Differentiation</a:t>
            </a:r>
            <a:endParaRPr lang="en-US" sz="1600" b="1" dirty="0"/>
          </a:p>
        </p:txBody>
      </p:sp>
      <p:sp>
        <p:nvSpPr>
          <p:cNvPr id="93" name="TextBox 92"/>
          <p:cNvSpPr txBox="1"/>
          <p:nvPr/>
        </p:nvSpPr>
        <p:spPr>
          <a:xfrm>
            <a:off x="6759513" y="6310968"/>
            <a:ext cx="2399648" cy="338554"/>
          </a:xfrm>
          <a:prstGeom prst="rect">
            <a:avLst/>
          </a:prstGeom>
          <a:noFill/>
        </p:spPr>
        <p:txBody>
          <a:bodyPr wrap="square" rtlCol="0">
            <a:spAutoFit/>
          </a:bodyPr>
          <a:lstStyle/>
          <a:p>
            <a:r>
              <a:rPr lang="en-US" sz="1600" b="1" dirty="0" smtClean="0"/>
              <a:t>Contact Dependency</a:t>
            </a:r>
            <a:endParaRPr lang="en-US" sz="1600" b="1" dirty="0"/>
          </a:p>
        </p:txBody>
      </p:sp>
    </p:spTree>
    <p:extLst>
      <p:ext uri="{BB962C8B-B14F-4D97-AF65-F5344CB8AC3E}">
        <p14:creationId xmlns:p14="http://schemas.microsoft.com/office/powerpoint/2010/main" val="7920063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Factorial Experiments</a:t>
            </a:r>
            <a:endParaRPr lang="en-US" dirty="0"/>
          </a:p>
        </p:txBody>
      </p:sp>
      <p:sp>
        <p:nvSpPr>
          <p:cNvPr id="3" name="Content Placeholder 2"/>
          <p:cNvSpPr>
            <a:spLocks noGrp="1"/>
          </p:cNvSpPr>
          <p:nvPr>
            <p:ph idx="1"/>
          </p:nvPr>
        </p:nvSpPr>
        <p:spPr/>
        <p:txBody>
          <a:bodyPr/>
          <a:lstStyle/>
          <a:p>
            <a:r>
              <a:rPr lang="en-US" kern="0" dirty="0"/>
              <a:t>If </a:t>
            </a:r>
            <a:r>
              <a:rPr lang="en-US" kern="0" dirty="0" smtClean="0"/>
              <a:t>we use </a:t>
            </a:r>
            <a:r>
              <a:rPr lang="en-US" kern="0" dirty="0"/>
              <a:t>a full factorial design of 25 factors with each 4 levels, the run size  is 4</a:t>
            </a:r>
            <a:r>
              <a:rPr lang="en-US" kern="0" baseline="30000" dirty="0"/>
              <a:t>25</a:t>
            </a:r>
            <a:r>
              <a:rPr lang="en-US" kern="0" dirty="0"/>
              <a:t> =1.125 x 10</a:t>
            </a:r>
            <a:r>
              <a:rPr lang="en-US" kern="0" baseline="30000" dirty="0"/>
              <a:t>15</a:t>
            </a:r>
            <a:r>
              <a:rPr lang="en-US" kern="0" dirty="0"/>
              <a:t> </a:t>
            </a:r>
            <a:endParaRPr lang="en-US" kern="0" dirty="0" smtClean="0"/>
          </a:p>
          <a:p>
            <a:r>
              <a:rPr lang="en-US" kern="0" dirty="0" smtClean="0"/>
              <a:t>Such a large number of run size is not feasible</a:t>
            </a:r>
          </a:p>
          <a:p>
            <a:endParaRPr lang="en-US" kern="0" dirty="0"/>
          </a:p>
          <a:p>
            <a:r>
              <a:rPr lang="en-US" kern="0" dirty="0" smtClean="0"/>
              <a:t>Solution: Sparse Designs, e.g. Fractional  Factorial Designs</a:t>
            </a:r>
            <a:endParaRPr lang="en-US" kern="0" dirty="0"/>
          </a:p>
        </p:txBody>
      </p:sp>
    </p:spTree>
    <p:extLst>
      <p:ext uri="{BB962C8B-B14F-4D97-AF65-F5344CB8AC3E}">
        <p14:creationId xmlns:p14="http://schemas.microsoft.com/office/powerpoint/2010/main" val="35090392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229600" cy="868362"/>
          </a:xfrm>
        </p:spPr>
        <p:txBody>
          <a:bodyPr/>
          <a:lstStyle/>
          <a:p>
            <a:r>
              <a:rPr lang="en-US" dirty="0" smtClean="0"/>
              <a:t>Fractional Factorial Design</a:t>
            </a:r>
            <a:endParaRPr lang="en-US" dirty="0"/>
          </a:p>
        </p:txBody>
      </p:sp>
      <p:sp>
        <p:nvSpPr>
          <p:cNvPr id="2" name="Content Placeholder 1"/>
          <p:cNvSpPr>
            <a:spLocks noGrp="1"/>
          </p:cNvSpPr>
          <p:nvPr>
            <p:ph idx="1"/>
          </p:nvPr>
        </p:nvSpPr>
        <p:spPr>
          <a:xfrm>
            <a:off x="457200" y="1112837"/>
            <a:ext cx="8229600" cy="4525963"/>
          </a:xfrm>
        </p:spPr>
        <p:txBody>
          <a:bodyPr>
            <a:normAutofit/>
          </a:bodyPr>
          <a:lstStyle/>
          <a:p>
            <a:r>
              <a:rPr lang="en-US" sz="2800" kern="0" dirty="0" smtClean="0"/>
              <a:t>The proposed design only need 128 runs with the nice property:</a:t>
            </a:r>
          </a:p>
          <a:p>
            <a:pPr lvl="1"/>
            <a:r>
              <a:rPr lang="en-US" sz="2400" dirty="0" smtClean="0"/>
              <a:t>for any two factor combination, it remains a full factorial </a:t>
            </a:r>
            <a:r>
              <a:rPr lang="en-US" sz="2400" dirty="0"/>
              <a:t>(4 x 4) </a:t>
            </a:r>
            <a:r>
              <a:rPr lang="en-US" sz="2400" dirty="0" smtClean="0"/>
              <a:t>design with 8 replicates for each level combination</a:t>
            </a:r>
            <a:endParaRPr lang="en-US" sz="2400" dirty="0"/>
          </a:p>
        </p:txBody>
      </p:sp>
      <p:pic>
        <p:nvPicPr>
          <p:cNvPr id="5" name="Content Placeholder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14800"/>
            <a:ext cx="2514600" cy="198120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733800"/>
            <a:ext cx="3886200" cy="2616207"/>
          </a:xfrm>
          <a:prstGeom prst="rect">
            <a:avLst/>
          </a:prstGeom>
        </p:spPr>
      </p:pic>
    </p:spTree>
    <p:extLst>
      <p:ext uri="{BB962C8B-B14F-4D97-AF65-F5344CB8AC3E}">
        <p14:creationId xmlns:p14="http://schemas.microsoft.com/office/powerpoint/2010/main" val="6343530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Effect Sensitivity Analysis</a:t>
            </a:r>
            <a:endParaRPr lang="en-US" dirty="0"/>
          </a:p>
        </p:txBody>
      </p:sp>
      <p:sp>
        <p:nvSpPr>
          <p:cNvPr id="10" name="Content Placeholder 9"/>
          <p:cNvSpPr>
            <a:spLocks noGrp="1"/>
          </p:cNvSpPr>
          <p:nvPr>
            <p:ph idx="4294967295"/>
          </p:nvPr>
        </p:nvSpPr>
        <p:spPr>
          <a:xfrm>
            <a:off x="0" y="4495800"/>
            <a:ext cx="8686800" cy="1828800"/>
          </a:xfrm>
        </p:spPr>
        <p:txBody>
          <a:bodyPr>
            <a:normAutofit/>
          </a:bodyPr>
          <a:lstStyle/>
          <a:p>
            <a:r>
              <a:rPr lang="en-US" sz="2400" dirty="0"/>
              <a:t>Main effect plot of parameter aT: </a:t>
            </a:r>
            <a:r>
              <a:rPr lang="en-US" sz="2400" dirty="0" smtClean="0"/>
              <a:t>(</a:t>
            </a:r>
            <a:r>
              <a:rPr lang="en-US" sz="2400" i="1" dirty="0" smtClean="0"/>
              <a:t>probability </a:t>
            </a:r>
            <a:r>
              <a:rPr lang="en-US" sz="2400" i="1" dirty="0"/>
              <a:t>of restingT cell </a:t>
            </a:r>
            <a:r>
              <a:rPr lang="en-US" sz="2400" i="1" dirty="0" smtClean="0"/>
              <a:t>stimulation</a:t>
            </a:r>
            <a:r>
              <a:rPr lang="en-US" sz="2400" dirty="0" smtClean="0"/>
              <a:t>) </a:t>
            </a:r>
            <a:endParaRPr lang="en-US" sz="2400" dirty="0"/>
          </a:p>
          <a:p>
            <a:r>
              <a:rPr lang="en-US" sz="2400" dirty="0"/>
              <a:t>The 4 levels are L1=0, L2=0.25, L3=0.5, </a:t>
            </a:r>
            <a:r>
              <a:rPr lang="en-US" sz="2400" dirty="0" smtClean="0"/>
              <a:t>L4=1</a:t>
            </a:r>
            <a:endParaRPr lang="en-US" sz="2400" dirty="0"/>
          </a:p>
        </p:txBody>
      </p:sp>
      <p:pic>
        <p:nvPicPr>
          <p:cNvPr id="11"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1005" y="1287690"/>
            <a:ext cx="6054213" cy="2690760"/>
          </a:xfrm>
          <a:prstGeom prst="rect">
            <a:avLst/>
          </a:prstGeom>
          <a:noFill/>
          <a:ln w="9525">
            <a:noFill/>
            <a:miter lim="800000"/>
            <a:headEnd/>
            <a:tailEnd/>
          </a:ln>
        </p:spPr>
      </p:pic>
      <p:pic>
        <p:nvPicPr>
          <p:cNvPr id="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43000"/>
            <a:ext cx="2906995" cy="2919084"/>
          </a:xfrm>
          <a:prstGeom prst="rect">
            <a:avLst/>
          </a:prstGeom>
        </p:spPr>
      </p:pic>
    </p:spTree>
    <p:extLst>
      <p:ext uri="{BB962C8B-B14F-4D97-AF65-F5344CB8AC3E}">
        <p14:creationId xmlns:p14="http://schemas.microsoft.com/office/powerpoint/2010/main" val="29720429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Effect Shapes</a:t>
            </a:r>
            <a:endParaRPr lang="en-US" dirty="0"/>
          </a:p>
        </p:txBody>
      </p:sp>
      <p:grpSp>
        <p:nvGrpSpPr>
          <p:cNvPr id="11" name="Group 12"/>
          <p:cNvGrpSpPr/>
          <p:nvPr/>
        </p:nvGrpSpPr>
        <p:grpSpPr>
          <a:xfrm>
            <a:off x="1207873" y="1153090"/>
            <a:ext cx="2103120" cy="2534677"/>
            <a:chOff x="431799" y="1003851"/>
            <a:chExt cx="2306054" cy="2534677"/>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799" y="1003851"/>
              <a:ext cx="2306054" cy="2286000"/>
            </a:xfrm>
            <a:prstGeom prst="rect">
              <a:avLst/>
            </a:prstGeom>
          </p:spPr>
        </p:pic>
        <p:sp>
          <p:nvSpPr>
            <p:cNvPr id="7" name="TextBox 6"/>
            <p:cNvSpPr txBox="1"/>
            <p:nvPr/>
          </p:nvSpPr>
          <p:spPr>
            <a:xfrm>
              <a:off x="1153854" y="3169196"/>
              <a:ext cx="1353062" cy="369332"/>
            </a:xfrm>
            <a:prstGeom prst="rect">
              <a:avLst/>
            </a:prstGeom>
            <a:noFill/>
          </p:spPr>
          <p:txBody>
            <a:bodyPr wrap="none" rtlCol="0">
              <a:spAutoFit/>
            </a:bodyPr>
            <a:lstStyle/>
            <a:p>
              <a:r>
                <a:rPr lang="en-US" b="1" dirty="0" smtClean="0"/>
                <a:t>Monotonic</a:t>
              </a:r>
              <a:endParaRPr lang="en-US" b="1" dirty="0"/>
            </a:p>
          </p:txBody>
        </p:sp>
      </p:grpSp>
      <p:grpSp>
        <p:nvGrpSpPr>
          <p:cNvPr id="12" name="Group 11"/>
          <p:cNvGrpSpPr/>
          <p:nvPr/>
        </p:nvGrpSpPr>
        <p:grpSpPr>
          <a:xfrm>
            <a:off x="5352284" y="1092762"/>
            <a:ext cx="2103120" cy="2655332"/>
            <a:chOff x="3092268" y="883196"/>
            <a:chExt cx="2306054" cy="26553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268" y="883196"/>
              <a:ext cx="2306054" cy="2286000"/>
            </a:xfrm>
            <a:prstGeom prst="rect">
              <a:avLst/>
            </a:prstGeom>
          </p:spPr>
        </p:pic>
        <p:sp>
          <p:nvSpPr>
            <p:cNvPr id="8" name="TextBox 7"/>
            <p:cNvSpPr txBox="1"/>
            <p:nvPr/>
          </p:nvSpPr>
          <p:spPr>
            <a:xfrm>
              <a:off x="3979837" y="3169196"/>
              <a:ext cx="594448" cy="369332"/>
            </a:xfrm>
            <a:prstGeom prst="rect">
              <a:avLst/>
            </a:prstGeom>
            <a:noFill/>
          </p:spPr>
          <p:txBody>
            <a:bodyPr wrap="none" rtlCol="0">
              <a:spAutoFit/>
            </a:bodyPr>
            <a:lstStyle/>
            <a:p>
              <a:r>
                <a:rPr lang="en-US" b="1" dirty="0" smtClean="0"/>
                <a:t>Bell</a:t>
              </a:r>
              <a:endParaRPr lang="en-US" b="1" dirty="0"/>
            </a:p>
          </p:txBody>
        </p:sp>
      </p:grpSp>
      <p:grpSp>
        <p:nvGrpSpPr>
          <p:cNvPr id="13" name="Group 13"/>
          <p:cNvGrpSpPr/>
          <p:nvPr/>
        </p:nvGrpSpPr>
        <p:grpSpPr>
          <a:xfrm>
            <a:off x="1207873" y="3636308"/>
            <a:ext cx="2103120" cy="2612092"/>
            <a:chOff x="457199" y="3679954"/>
            <a:chExt cx="2306054" cy="2612092"/>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3679954"/>
              <a:ext cx="2306054" cy="2286000"/>
            </a:xfrm>
            <a:prstGeom prst="rect">
              <a:avLst/>
            </a:prstGeom>
          </p:spPr>
        </p:pic>
        <p:sp>
          <p:nvSpPr>
            <p:cNvPr id="9" name="TextBox 8"/>
            <p:cNvSpPr txBox="1"/>
            <p:nvPr/>
          </p:nvSpPr>
          <p:spPr>
            <a:xfrm>
              <a:off x="1295400" y="5922714"/>
              <a:ext cx="1040899" cy="369332"/>
            </a:xfrm>
            <a:prstGeom prst="rect">
              <a:avLst/>
            </a:prstGeom>
            <a:noFill/>
          </p:spPr>
          <p:txBody>
            <a:bodyPr wrap="none" rtlCol="0">
              <a:spAutoFit/>
            </a:bodyPr>
            <a:lstStyle/>
            <a:p>
              <a:r>
                <a:rPr lang="en-US" b="1" dirty="0" smtClean="0"/>
                <a:t>Sigmoid</a:t>
              </a:r>
            </a:p>
          </p:txBody>
        </p:sp>
      </p:grpSp>
      <p:grpSp>
        <p:nvGrpSpPr>
          <p:cNvPr id="14" name="Group 10"/>
          <p:cNvGrpSpPr/>
          <p:nvPr/>
        </p:nvGrpSpPr>
        <p:grpSpPr>
          <a:xfrm>
            <a:off x="5352284" y="3658776"/>
            <a:ext cx="2103120" cy="2567156"/>
            <a:chOff x="3113358" y="3724890"/>
            <a:chExt cx="2306054" cy="256715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358" y="3724890"/>
              <a:ext cx="2306054" cy="2286000"/>
            </a:xfrm>
            <a:prstGeom prst="rect">
              <a:avLst/>
            </a:prstGeom>
          </p:spPr>
        </p:pic>
        <p:sp>
          <p:nvSpPr>
            <p:cNvPr id="10" name="TextBox 9"/>
            <p:cNvSpPr txBox="1"/>
            <p:nvPr/>
          </p:nvSpPr>
          <p:spPr>
            <a:xfrm>
              <a:off x="4146819" y="5922714"/>
              <a:ext cx="946475" cy="369332"/>
            </a:xfrm>
            <a:prstGeom prst="rect">
              <a:avLst/>
            </a:prstGeom>
            <a:noFill/>
          </p:spPr>
          <p:txBody>
            <a:bodyPr wrap="none" rtlCol="0">
              <a:spAutoFit/>
            </a:bodyPr>
            <a:lstStyle/>
            <a:p>
              <a:r>
                <a:rPr lang="en-US" b="1" dirty="0" smtClean="0"/>
                <a:t>Zig-</a:t>
              </a:r>
              <a:r>
                <a:rPr lang="en-US" b="1" dirty="0" err="1" smtClean="0"/>
                <a:t>Zag</a:t>
              </a:r>
              <a:endParaRPr lang="en-US" b="1" dirty="0" smtClean="0"/>
            </a:p>
          </p:txBody>
        </p:sp>
      </p:grpSp>
    </p:spTree>
    <p:extLst>
      <p:ext uri="{BB962C8B-B14F-4D97-AF65-F5344CB8AC3E}">
        <p14:creationId xmlns:p14="http://schemas.microsoft.com/office/powerpoint/2010/main" val="34172877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Effect Shapes</a:t>
            </a:r>
            <a:endParaRPr lang="en-US" dirty="0"/>
          </a:p>
        </p:txBody>
      </p:sp>
      <p:sp>
        <p:nvSpPr>
          <p:cNvPr id="3" name="Content Placeholder 2"/>
          <p:cNvSpPr>
            <a:spLocks noGrp="1"/>
          </p:cNvSpPr>
          <p:nvPr>
            <p:ph idx="1"/>
          </p:nvPr>
        </p:nvSpPr>
        <p:spPr/>
        <p:txBody>
          <a:bodyPr>
            <a:normAutofit lnSpcReduction="10000"/>
          </a:bodyPr>
          <a:lstStyle/>
          <a:p>
            <a:r>
              <a:rPr lang="en-US" dirty="0" smtClean="0"/>
              <a:t>Monotonic: </a:t>
            </a:r>
          </a:p>
          <a:p>
            <a:pPr lvl="1"/>
            <a:r>
              <a:rPr lang="en-US" dirty="0" smtClean="0"/>
              <a:t>Factor have significant linear impact on outcomes</a:t>
            </a:r>
            <a:endParaRPr lang="en-US" dirty="0"/>
          </a:p>
          <a:p>
            <a:r>
              <a:rPr lang="en-US" dirty="0" smtClean="0"/>
              <a:t>Bell Shaped:</a:t>
            </a:r>
          </a:p>
          <a:p>
            <a:pPr lvl="1"/>
            <a:r>
              <a:rPr lang="en-US" dirty="0" smtClean="0"/>
              <a:t>Impact is coupled with other factors</a:t>
            </a:r>
            <a:endParaRPr lang="en-US" dirty="0"/>
          </a:p>
          <a:p>
            <a:r>
              <a:rPr lang="en-US" dirty="0" smtClean="0"/>
              <a:t>Sigmoid</a:t>
            </a:r>
          </a:p>
          <a:p>
            <a:pPr lvl="1"/>
            <a:r>
              <a:rPr lang="en-US" dirty="0" smtClean="0"/>
              <a:t>Outcome changes significantly between two parameter values</a:t>
            </a:r>
          </a:p>
          <a:p>
            <a:r>
              <a:rPr lang="en-US" dirty="0" smtClean="0"/>
              <a:t>Zig-</a:t>
            </a:r>
            <a:r>
              <a:rPr lang="en-US" dirty="0" err="1" smtClean="0"/>
              <a:t>Zag</a:t>
            </a:r>
            <a:r>
              <a:rPr lang="en-US" dirty="0" smtClean="0"/>
              <a:t>:</a:t>
            </a:r>
          </a:p>
          <a:p>
            <a:pPr lvl="1"/>
            <a:r>
              <a:rPr lang="en-US" dirty="0" smtClean="0"/>
              <a:t>Needs further study of the model</a:t>
            </a:r>
          </a:p>
          <a:p>
            <a:pPr lvl="1"/>
            <a:endParaRPr lang="en-US" dirty="0"/>
          </a:p>
        </p:txBody>
      </p:sp>
    </p:spTree>
    <p:extLst>
      <p:ext uri="{BB962C8B-B14F-4D97-AF65-F5344CB8AC3E}">
        <p14:creationId xmlns:p14="http://schemas.microsoft.com/office/powerpoint/2010/main" val="16483821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Sensitivity Analysis</a:t>
            </a:r>
            <a:endParaRPr lang="en-US" dirty="0"/>
          </a:p>
        </p:txBody>
      </p:sp>
      <p:sp>
        <p:nvSpPr>
          <p:cNvPr id="10" name="Content Placeholder 9"/>
          <p:cNvSpPr>
            <a:spLocks noGrp="1"/>
          </p:cNvSpPr>
          <p:nvPr>
            <p:ph idx="1"/>
          </p:nvPr>
        </p:nvSpPr>
        <p:spPr>
          <a:xfrm>
            <a:off x="152400" y="4815839"/>
            <a:ext cx="8839200" cy="1310324"/>
          </a:xfrm>
        </p:spPr>
        <p:txBody>
          <a:bodyPr>
            <a:normAutofit/>
          </a:bodyPr>
          <a:lstStyle/>
          <a:p>
            <a:r>
              <a:rPr lang="en-US" sz="2000" dirty="0" smtClean="0"/>
              <a:t>The p-values of parameters are calculated by ANOVA</a:t>
            </a:r>
          </a:p>
          <a:p>
            <a:r>
              <a:rPr lang="en-US" sz="2000" dirty="0" smtClean="0"/>
              <a:t>Some parameters (aT, p17, vT, vEC) are more significant than others for all cells</a:t>
            </a:r>
          </a:p>
          <a:p>
            <a:r>
              <a:rPr lang="en-US" sz="2000" dirty="0" smtClean="0"/>
              <a:t>Some parameters (a2, i2, y2, </a:t>
            </a:r>
            <a:r>
              <a:rPr lang="en-US" sz="2000" dirty="0" err="1" smtClean="0"/>
              <a:t>br</a:t>
            </a:r>
            <a:r>
              <a:rPr lang="en-US" sz="2000" dirty="0" smtClean="0"/>
              <a:t>) are only significant for Macrophages</a:t>
            </a:r>
            <a:endParaRPr lang="en-US" sz="2000" dirty="0"/>
          </a:p>
        </p:txBody>
      </p:sp>
      <p:grpSp>
        <p:nvGrpSpPr>
          <p:cNvPr id="4" name="Group 6"/>
          <p:cNvGrpSpPr/>
          <p:nvPr/>
        </p:nvGrpSpPr>
        <p:grpSpPr>
          <a:xfrm>
            <a:off x="457200" y="1371600"/>
            <a:ext cx="8305800" cy="3398201"/>
            <a:chOff x="457200" y="2217262"/>
            <a:chExt cx="8229600" cy="3291839"/>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17262"/>
              <a:ext cx="8229600" cy="3291839"/>
            </a:xfrm>
            <a:prstGeom prst="rect">
              <a:avLst/>
            </a:prstGeom>
          </p:spPr>
        </p:pic>
        <p:sp>
          <p:nvSpPr>
            <p:cNvPr id="3" name="TextBox 2"/>
            <p:cNvSpPr txBox="1"/>
            <p:nvPr/>
          </p:nvSpPr>
          <p:spPr>
            <a:xfrm>
              <a:off x="7543800" y="2819400"/>
              <a:ext cx="762000" cy="307777"/>
            </a:xfrm>
            <a:prstGeom prst="rect">
              <a:avLst/>
            </a:prstGeom>
            <a:noFill/>
          </p:spPr>
          <p:txBody>
            <a:bodyPr wrap="square" rtlCol="0">
              <a:spAutoFit/>
            </a:bodyPr>
            <a:lstStyle/>
            <a:p>
              <a:r>
                <a:rPr lang="en-US" sz="1400" dirty="0" smtClean="0"/>
                <a:t>p-value</a:t>
              </a:r>
              <a:endParaRPr lang="en-US" sz="1400" dirty="0"/>
            </a:p>
          </p:txBody>
        </p:sp>
      </p:grpSp>
    </p:spTree>
    <p:extLst>
      <p:ext uri="{BB962C8B-B14F-4D97-AF65-F5344CB8AC3E}">
        <p14:creationId xmlns:p14="http://schemas.microsoft.com/office/powerpoint/2010/main" val="13369353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639762"/>
          </a:xfrm>
        </p:spPr>
        <p:txBody>
          <a:bodyPr>
            <a:normAutofit fontScale="90000"/>
          </a:bodyPr>
          <a:lstStyle/>
          <a:p>
            <a:r>
              <a:rPr lang="en-US" dirty="0" smtClean="0"/>
              <a:t>Dynamical Sensitivity Analysis</a:t>
            </a:r>
            <a:endParaRPr lang="en-US" dirty="0"/>
          </a:p>
        </p:txBody>
      </p:sp>
      <p:sp>
        <p:nvSpPr>
          <p:cNvPr id="10" name="Content Placeholder 9"/>
          <p:cNvSpPr>
            <a:spLocks noGrp="1"/>
          </p:cNvSpPr>
          <p:nvPr>
            <p:ph idx="1"/>
          </p:nvPr>
        </p:nvSpPr>
        <p:spPr>
          <a:xfrm>
            <a:off x="152400" y="4114800"/>
            <a:ext cx="8763000" cy="2011363"/>
          </a:xfrm>
        </p:spPr>
        <p:txBody>
          <a:bodyPr>
            <a:normAutofit lnSpcReduction="10000"/>
          </a:bodyPr>
          <a:lstStyle/>
          <a:p>
            <a:r>
              <a:rPr lang="en-US" sz="2400" dirty="0" smtClean="0"/>
              <a:t>We can further analyze the significance of parameters dynamically</a:t>
            </a:r>
          </a:p>
          <a:p>
            <a:r>
              <a:rPr lang="en-US" sz="2400" dirty="0" smtClean="0"/>
              <a:t>The weekly effect of parameter </a:t>
            </a:r>
            <a:r>
              <a:rPr lang="en-US" sz="2400" i="1" dirty="0" smtClean="0"/>
              <a:t>p17</a:t>
            </a:r>
            <a:r>
              <a:rPr lang="en-US" sz="2400" dirty="0" smtClean="0"/>
              <a:t>  at the stage of infection</a:t>
            </a:r>
          </a:p>
          <a:p>
            <a:r>
              <a:rPr lang="en-US" sz="2400" dirty="0" smtClean="0"/>
              <a:t>This parameter tends to be significant in the later state of infection</a:t>
            </a:r>
            <a:endParaRPr lang="en-US" sz="2400" dirty="0"/>
          </a:p>
        </p:txBody>
      </p:sp>
      <p:grpSp>
        <p:nvGrpSpPr>
          <p:cNvPr id="3" name="Group 8"/>
          <p:cNvGrpSpPr/>
          <p:nvPr/>
        </p:nvGrpSpPr>
        <p:grpSpPr>
          <a:xfrm>
            <a:off x="914392" y="1295400"/>
            <a:ext cx="7315215" cy="2743206"/>
            <a:chOff x="914392" y="2491578"/>
            <a:chExt cx="7315215" cy="2743206"/>
          </a:xfrm>
        </p:grpSpPr>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2" y="2491578"/>
              <a:ext cx="7315215" cy="2743206"/>
            </a:xfrm>
            <a:prstGeom prst="rect">
              <a:avLst/>
            </a:prstGeom>
          </p:spPr>
        </p:pic>
        <p:sp>
          <p:nvSpPr>
            <p:cNvPr id="5" name="TextBox 4"/>
            <p:cNvSpPr txBox="1"/>
            <p:nvPr/>
          </p:nvSpPr>
          <p:spPr>
            <a:xfrm>
              <a:off x="6934200" y="2971800"/>
              <a:ext cx="762000" cy="307777"/>
            </a:xfrm>
            <a:prstGeom prst="rect">
              <a:avLst/>
            </a:prstGeom>
            <a:noFill/>
          </p:spPr>
          <p:txBody>
            <a:bodyPr wrap="square" rtlCol="0">
              <a:spAutoFit/>
            </a:bodyPr>
            <a:lstStyle/>
            <a:p>
              <a:r>
                <a:rPr lang="en-US" sz="1400" dirty="0" smtClean="0"/>
                <a:t>p-value</a:t>
              </a:r>
              <a:endParaRPr lang="en-US" sz="1400" dirty="0"/>
            </a:p>
          </p:txBody>
        </p:sp>
      </p:grpSp>
    </p:spTree>
    <p:extLst>
      <p:ext uri="{BB962C8B-B14F-4D97-AF65-F5344CB8AC3E}">
        <p14:creationId xmlns:p14="http://schemas.microsoft.com/office/powerpoint/2010/main" val="1177025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76200"/>
            <a:ext cx="8229600" cy="457200"/>
          </a:xfrm>
        </p:spPr>
        <p:txBody>
          <a:bodyPr>
            <a:normAutofit fontScale="90000"/>
          </a:bodyPr>
          <a:lstStyle/>
          <a:p>
            <a:r>
              <a:rPr lang="en-US" dirty="0" smtClean="0"/>
              <a:t>Two-Factor Interaction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914400"/>
            <a:ext cx="7035800" cy="5276850"/>
          </a:xfrm>
        </p:spPr>
      </p:pic>
      <p:sp>
        <p:nvSpPr>
          <p:cNvPr id="7" name="Rectangle 6"/>
          <p:cNvSpPr/>
          <p:nvPr/>
        </p:nvSpPr>
        <p:spPr>
          <a:xfrm>
            <a:off x="609600" y="5943600"/>
            <a:ext cx="8077200" cy="285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Average number of cell for iTreg in GLN</a:t>
            </a:r>
            <a:endParaRPr lang="en-US" sz="1600" dirty="0"/>
          </a:p>
        </p:txBody>
      </p:sp>
      <p:sp>
        <p:nvSpPr>
          <p:cNvPr id="6" name="Rectangle 5"/>
          <p:cNvSpPr/>
          <p:nvPr/>
        </p:nvSpPr>
        <p:spPr>
          <a:xfrm>
            <a:off x="36689" y="838200"/>
            <a:ext cx="8077200" cy="2095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b="1" dirty="0" smtClean="0">
              <a:solidFill>
                <a:srgbClr val="00B0F0"/>
              </a:solidFill>
            </a:endParaRPr>
          </a:p>
          <a:p>
            <a:pPr algn="ctr"/>
            <a:r>
              <a:rPr lang="en-US" sz="1600" b="1" dirty="0" smtClean="0">
                <a:solidFill>
                  <a:srgbClr val="00B0F0"/>
                </a:solidFill>
              </a:rPr>
              <a:t>p17</a:t>
            </a:r>
          </a:p>
          <a:p>
            <a:pPr algn="ctr"/>
            <a:r>
              <a:rPr lang="en-US" sz="1600" b="1" dirty="0" smtClean="0">
                <a:solidFill>
                  <a:srgbClr val="00B0F0"/>
                </a:solidFill>
              </a:rPr>
              <a:t>L1                                L2                                     L3                                L4</a:t>
            </a:r>
            <a:endParaRPr lang="en-US" sz="1600" b="1" dirty="0">
              <a:solidFill>
                <a:srgbClr val="00B0F0"/>
              </a:solidFill>
            </a:endParaRPr>
          </a:p>
        </p:txBody>
      </p:sp>
      <p:sp>
        <p:nvSpPr>
          <p:cNvPr id="2" name="TextBox 1"/>
          <p:cNvSpPr txBox="1"/>
          <p:nvPr/>
        </p:nvSpPr>
        <p:spPr>
          <a:xfrm>
            <a:off x="7918847" y="990600"/>
            <a:ext cx="615553" cy="5029200"/>
          </a:xfrm>
          <a:prstGeom prst="rect">
            <a:avLst/>
          </a:prstGeom>
          <a:noFill/>
        </p:spPr>
        <p:txBody>
          <a:bodyPr vert="eaVert" wrap="square" rtlCol="0">
            <a:spAutoFit/>
          </a:bodyPr>
          <a:lstStyle/>
          <a:p>
            <a:pPr algn="ctr"/>
            <a:r>
              <a:rPr lang="en-US" sz="1400" b="1" dirty="0" err="1" smtClean="0">
                <a:solidFill>
                  <a:srgbClr val="00B0F0"/>
                </a:solidFill>
              </a:rPr>
              <a:t>aT</a:t>
            </a:r>
            <a:endParaRPr lang="en-US" sz="1400" b="1" dirty="0" smtClean="0">
              <a:solidFill>
                <a:srgbClr val="00B0F0"/>
              </a:solidFill>
            </a:endParaRPr>
          </a:p>
          <a:p>
            <a:pPr algn="ctr"/>
            <a:r>
              <a:rPr lang="en-US" sz="1400" b="1" dirty="0" smtClean="0">
                <a:solidFill>
                  <a:srgbClr val="00B0F0"/>
                </a:solidFill>
              </a:rPr>
              <a:t>L1                          L2                             L3                L4</a:t>
            </a:r>
            <a:endParaRPr lang="en-US" sz="1400" b="1" dirty="0">
              <a:solidFill>
                <a:srgbClr val="00B0F0"/>
              </a:solidFill>
            </a:endParaRPr>
          </a:p>
        </p:txBody>
      </p:sp>
    </p:spTree>
    <p:extLst>
      <p:ext uri="{BB962C8B-B14F-4D97-AF65-F5344CB8AC3E}">
        <p14:creationId xmlns:p14="http://schemas.microsoft.com/office/powerpoint/2010/main" val="4124714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63716"/>
            <a:ext cx="9157999" cy="6569869"/>
          </a:xfrm>
        </p:spPr>
      </p:pic>
      <p:sp>
        <p:nvSpPr>
          <p:cNvPr id="5" name="TextBox 4"/>
          <p:cNvSpPr txBox="1"/>
          <p:nvPr/>
        </p:nvSpPr>
        <p:spPr>
          <a:xfrm>
            <a:off x="7091984" y="6526093"/>
            <a:ext cx="2066015" cy="307777"/>
          </a:xfrm>
          <a:prstGeom prst="rect">
            <a:avLst/>
          </a:prstGeom>
          <a:noFill/>
        </p:spPr>
        <p:txBody>
          <a:bodyPr wrap="none" rtlCol="0">
            <a:spAutoFit/>
          </a:bodyPr>
          <a:lstStyle/>
          <a:p>
            <a:r>
              <a:rPr lang="en-US" sz="1400" b="1" dirty="0" smtClean="0"/>
              <a:t>[Meier-Schellersheim’09]</a:t>
            </a:r>
            <a:endParaRPr lang="en-US" sz="1400" b="1" dirty="0"/>
          </a:p>
        </p:txBody>
      </p:sp>
    </p:spTree>
    <p:extLst>
      <p:ext uri="{BB962C8B-B14F-4D97-AF65-F5344CB8AC3E}">
        <p14:creationId xmlns:p14="http://schemas.microsoft.com/office/powerpoint/2010/main" val="22200041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 related to ENISI</a:t>
            </a:r>
            <a:endParaRPr lang="en-US" dirty="0"/>
          </a:p>
        </p:txBody>
      </p:sp>
      <p:sp>
        <p:nvSpPr>
          <p:cNvPr id="3" name="Content Placeholder 2"/>
          <p:cNvSpPr>
            <a:spLocks noGrp="1"/>
          </p:cNvSpPr>
          <p:nvPr>
            <p:ph idx="1"/>
          </p:nvPr>
        </p:nvSpPr>
        <p:spPr>
          <a:xfrm>
            <a:off x="228600" y="1066800"/>
            <a:ext cx="8686800" cy="5029200"/>
          </a:xfrm>
        </p:spPr>
        <p:txBody>
          <a:bodyPr>
            <a:noAutofit/>
          </a:bodyPr>
          <a:lstStyle/>
          <a:p>
            <a:pPr lvl="0"/>
            <a:r>
              <a:rPr lang="en-US" sz="1600" dirty="0" err="1"/>
              <a:t>Carbo</a:t>
            </a:r>
            <a:r>
              <a:rPr lang="en-US" sz="1600" dirty="0"/>
              <a:t> A</a:t>
            </a:r>
            <a:r>
              <a:rPr lang="en-US" sz="1600" dirty="0" smtClean="0"/>
              <a:t>, </a:t>
            </a:r>
            <a:r>
              <a:rPr lang="en-US" sz="1600" dirty="0" err="1"/>
              <a:t>Hontecillas</a:t>
            </a:r>
            <a:r>
              <a:rPr lang="en-US" sz="1600" dirty="0"/>
              <a:t> R,  Hoops S, Marathe M, Eubank S, </a:t>
            </a:r>
            <a:r>
              <a:rPr lang="en-US" sz="1600" dirty="0" err="1"/>
              <a:t>Kronsteiner</a:t>
            </a:r>
            <a:r>
              <a:rPr lang="en-US" sz="1600" dirty="0"/>
              <a:t> B, M. </a:t>
            </a:r>
            <a:r>
              <a:rPr lang="en-US" sz="1600" dirty="0" err="1"/>
              <a:t>Viladomiu</a:t>
            </a:r>
            <a:r>
              <a:rPr lang="en-US" sz="1600" dirty="0"/>
              <a:t> M,* </a:t>
            </a:r>
            <a:r>
              <a:rPr lang="en-US" sz="1600" dirty="0" err="1"/>
              <a:t>Pedragosa</a:t>
            </a:r>
            <a:r>
              <a:rPr lang="en-US" sz="1600" dirty="0"/>
              <a:t> M, Y. Mei and </a:t>
            </a:r>
            <a:r>
              <a:rPr lang="en-US" sz="1600" dirty="0" err="1"/>
              <a:t>Bassaganya-Riera</a:t>
            </a:r>
            <a:r>
              <a:rPr lang="en-US" sz="1600" dirty="0"/>
              <a:t> J, Modeling the mechanisms modulating plasticity of CD4+ T cells from a T helper 17 to a regulatory T cell phenotype by PPAR </a:t>
            </a:r>
            <a:r>
              <a:rPr lang="en-US" sz="1600" i="1" dirty="0"/>
              <a:t>, in</a:t>
            </a:r>
            <a:r>
              <a:rPr lang="en-US" sz="1600" dirty="0"/>
              <a:t> </a:t>
            </a:r>
            <a:r>
              <a:rPr lang="en-US" sz="1600" i="1" dirty="0"/>
              <a:t>PLOS Computational Biology </a:t>
            </a:r>
            <a:endParaRPr lang="en-US" sz="1600" i="1" dirty="0" smtClean="0"/>
          </a:p>
          <a:p>
            <a:r>
              <a:rPr lang="en-US" sz="1600" dirty="0"/>
              <a:t>K. </a:t>
            </a:r>
            <a:r>
              <a:rPr lang="en-US" sz="1600" dirty="0" err="1"/>
              <a:t>Wendelsdorf</a:t>
            </a:r>
            <a:r>
              <a:rPr lang="en-US" sz="1600" dirty="0"/>
              <a:t>, M. </a:t>
            </a:r>
            <a:r>
              <a:rPr lang="en-US" sz="1600" dirty="0" err="1"/>
              <a:t>Alam</a:t>
            </a:r>
            <a:r>
              <a:rPr lang="en-US" sz="1600" dirty="0"/>
              <a:t>, J. </a:t>
            </a:r>
            <a:r>
              <a:rPr lang="en-US" sz="1600" dirty="0" err="1"/>
              <a:t>Basaganya-Riera</a:t>
            </a:r>
            <a:r>
              <a:rPr lang="en-US" sz="1600" dirty="0"/>
              <a:t>, K. </a:t>
            </a:r>
            <a:r>
              <a:rPr lang="en-US" sz="1600" dirty="0" err="1"/>
              <a:t>Bisset</a:t>
            </a:r>
            <a:r>
              <a:rPr lang="en-US" sz="1600" dirty="0"/>
              <a:t>, S. Eubank, R. </a:t>
            </a:r>
            <a:r>
              <a:rPr lang="en-US" sz="1600" dirty="0" err="1"/>
              <a:t>Hontecillas</a:t>
            </a:r>
            <a:r>
              <a:rPr lang="en-US" sz="1600" dirty="0"/>
              <a:t>, S. Hoops, M. Marathe, (2012) Enteric Immunity Simulator: A tool for in-</a:t>
            </a:r>
            <a:r>
              <a:rPr lang="en-US" sz="1600" dirty="0" err="1"/>
              <a:t>silico</a:t>
            </a:r>
            <a:r>
              <a:rPr lang="en-US" sz="1600" dirty="0"/>
              <a:t> study of </a:t>
            </a:r>
            <a:r>
              <a:rPr lang="en-US" sz="1600" dirty="0" err="1"/>
              <a:t>gastroenteric</a:t>
            </a:r>
            <a:r>
              <a:rPr lang="en-US" sz="1600" dirty="0"/>
              <a:t> infections, in </a:t>
            </a:r>
            <a:r>
              <a:rPr lang="en-US" sz="1600" i="1" dirty="0"/>
              <a:t>IEEE Trans. </a:t>
            </a:r>
            <a:r>
              <a:rPr lang="en-US" sz="1600" i="1" dirty="0" err="1"/>
              <a:t>Nanobioscience</a:t>
            </a:r>
            <a:r>
              <a:rPr lang="en-US" sz="1600" dirty="0"/>
              <a:t>, containing selected papers that appeared in Proc. BIBM, 273-288, 11(3), 2012.</a:t>
            </a:r>
          </a:p>
          <a:p>
            <a:r>
              <a:rPr lang="en-US" sz="1600" dirty="0"/>
              <a:t>Mei Y, </a:t>
            </a:r>
            <a:r>
              <a:rPr lang="en-US" sz="1600" dirty="0" err="1"/>
              <a:t>Hontecillas</a:t>
            </a:r>
            <a:r>
              <a:rPr lang="en-US" sz="1600" dirty="0"/>
              <a:t> R, Zhang X, </a:t>
            </a:r>
            <a:r>
              <a:rPr lang="en-US" sz="1600" dirty="0" err="1"/>
              <a:t>Bisset</a:t>
            </a:r>
            <a:r>
              <a:rPr lang="en-US" sz="1600" dirty="0"/>
              <a:t> K, Eubank S, Hoops S, Marathe M, and </a:t>
            </a:r>
            <a:r>
              <a:rPr lang="en-US" sz="1600" dirty="0" err="1"/>
              <a:t>Bassaganya-Riera</a:t>
            </a:r>
            <a:r>
              <a:rPr lang="en-US" sz="1600" dirty="0"/>
              <a:t> J, ENISI Visual, an agent-based simulator for modeling gut immunity, in </a:t>
            </a:r>
            <a:r>
              <a:rPr lang="en-US" sz="1600" i="1" dirty="0"/>
              <a:t>2012 IEEE International Conference on Bioinformatics and Biomedicine </a:t>
            </a:r>
            <a:r>
              <a:rPr lang="en-US" sz="1600" dirty="0"/>
              <a:t>(IEEE BIBM 2012).</a:t>
            </a:r>
          </a:p>
          <a:p>
            <a:r>
              <a:rPr lang="en-US" sz="1600" dirty="0" err="1"/>
              <a:t>Bisset</a:t>
            </a:r>
            <a:r>
              <a:rPr lang="en-US" sz="1600" dirty="0"/>
              <a:t> K, </a:t>
            </a:r>
            <a:r>
              <a:rPr lang="en-US" sz="1600" dirty="0" err="1"/>
              <a:t>Alam</a:t>
            </a:r>
            <a:r>
              <a:rPr lang="en-US" sz="1600" dirty="0"/>
              <a:t> M, </a:t>
            </a:r>
            <a:r>
              <a:rPr lang="en-US" sz="1600" dirty="0" err="1"/>
              <a:t>Bassaganya-Riera</a:t>
            </a:r>
            <a:r>
              <a:rPr lang="en-US" sz="1600" dirty="0"/>
              <a:t> J, </a:t>
            </a:r>
            <a:r>
              <a:rPr lang="en-US" sz="1600" dirty="0" err="1"/>
              <a:t>Carbo</a:t>
            </a:r>
            <a:r>
              <a:rPr lang="en-US" sz="1600" dirty="0"/>
              <a:t> A, Eubank S, </a:t>
            </a:r>
            <a:r>
              <a:rPr lang="en-US" sz="1600" dirty="0" err="1"/>
              <a:t>Hontecillas</a:t>
            </a:r>
            <a:r>
              <a:rPr lang="en-US" sz="1600" dirty="0"/>
              <a:t> R, Hoops S, Marathe M, Mei Y, </a:t>
            </a:r>
            <a:r>
              <a:rPr lang="en-US" sz="1600" dirty="0" err="1"/>
              <a:t>Wendelsdorf</a:t>
            </a:r>
            <a:r>
              <a:rPr lang="en-US" sz="1600" dirty="0"/>
              <a:t> K, </a:t>
            </a:r>
            <a:r>
              <a:rPr lang="en-US" sz="1600" dirty="0" err="1"/>
              <a:t>Xie</a:t>
            </a:r>
            <a:r>
              <a:rPr lang="en-US" sz="1600" dirty="0"/>
              <a:t> D, and </a:t>
            </a:r>
            <a:r>
              <a:rPr lang="en-US" sz="1600" dirty="0" err="1"/>
              <a:t>Yeom</a:t>
            </a:r>
            <a:r>
              <a:rPr lang="en-US" sz="1600" dirty="0"/>
              <a:t> J (2012), High-Performance Interaction-Based Simulation of Gut </a:t>
            </a:r>
            <a:r>
              <a:rPr lang="en-US" sz="1600" dirty="0" err="1"/>
              <a:t>Immunopathologies</a:t>
            </a:r>
            <a:r>
              <a:rPr lang="en-US" sz="1600" dirty="0"/>
              <a:t> with ENISI, in Proc. </a:t>
            </a:r>
            <a:r>
              <a:rPr lang="en-US" sz="1600" i="1" dirty="0"/>
              <a:t>26th IEEE International Parallel &amp; Distributed Processing Symposium</a:t>
            </a:r>
            <a:r>
              <a:rPr lang="en-US" sz="1600" dirty="0"/>
              <a:t>, (IPDPS 2012).</a:t>
            </a:r>
          </a:p>
          <a:p>
            <a:r>
              <a:rPr lang="en-US" sz="1600" dirty="0" err="1"/>
              <a:t>Wendelsdorf</a:t>
            </a:r>
            <a:r>
              <a:rPr lang="en-US" sz="1600" dirty="0"/>
              <a:t> K, </a:t>
            </a:r>
            <a:r>
              <a:rPr lang="en-US" sz="1600" dirty="0" err="1"/>
              <a:t>Bassaganya-Riera</a:t>
            </a:r>
            <a:r>
              <a:rPr lang="en-US" sz="1600" dirty="0"/>
              <a:t> J, </a:t>
            </a:r>
            <a:r>
              <a:rPr lang="en-US" sz="1600" dirty="0" err="1"/>
              <a:t>Bisset</a:t>
            </a:r>
            <a:r>
              <a:rPr lang="en-US" sz="1600" dirty="0"/>
              <a:t> K, Eubank S, </a:t>
            </a:r>
            <a:r>
              <a:rPr lang="en-US" sz="1600" dirty="0" err="1"/>
              <a:t>Hontecillas</a:t>
            </a:r>
            <a:r>
              <a:rPr lang="en-US" sz="1600" dirty="0"/>
              <a:t> R, and Marathe M. Enteric Immunity </a:t>
            </a:r>
            <a:r>
              <a:rPr lang="en-US" sz="1600" dirty="0" err="1"/>
              <a:t>SImulator</a:t>
            </a:r>
            <a:r>
              <a:rPr lang="en-US" sz="1600" dirty="0"/>
              <a:t>: a large-scale agent-based simulator of mucosal immunity and enteric pathogenesis</a:t>
            </a:r>
            <a:r>
              <a:rPr lang="en-US" sz="1600" b="1" dirty="0"/>
              <a:t>, </a:t>
            </a:r>
            <a:r>
              <a:rPr lang="en-US" sz="1600" i="1" dirty="0"/>
              <a:t>IEEE International Conference Bioinformatics and Biomedicine 2011</a:t>
            </a:r>
            <a:endParaRPr lang="en-US" sz="1600" dirty="0"/>
          </a:p>
          <a:p>
            <a:pPr lvl="0"/>
            <a:endParaRPr lang="en-US" sz="1600" b="1" dirty="0"/>
          </a:p>
          <a:p>
            <a:endParaRPr lang="en-US" sz="1600" dirty="0"/>
          </a:p>
        </p:txBody>
      </p:sp>
    </p:spTree>
    <p:extLst>
      <p:ext uri="{BB962C8B-B14F-4D97-AF65-F5344CB8AC3E}">
        <p14:creationId xmlns:p14="http://schemas.microsoft.com/office/powerpoint/2010/main" val="4210023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ENISI MSM: future work</a:t>
            </a:r>
            <a:endParaRPr lang="en-US" dirty="0"/>
          </a:p>
        </p:txBody>
      </p:sp>
      <p:sp>
        <p:nvSpPr>
          <p:cNvPr id="3" name="Content Placeholder 2"/>
          <p:cNvSpPr>
            <a:spLocks noGrp="1"/>
          </p:cNvSpPr>
          <p:nvPr>
            <p:ph idx="1"/>
          </p:nvPr>
        </p:nvSpPr>
        <p:spPr>
          <a:xfrm>
            <a:off x="457200" y="1524000"/>
            <a:ext cx="8229600" cy="4525963"/>
          </a:xfrm>
        </p:spPr>
        <p:txBody>
          <a:bodyPr>
            <a:normAutofit fontScale="92500" lnSpcReduction="20000"/>
          </a:bodyPr>
          <a:lstStyle/>
          <a:p>
            <a:r>
              <a:rPr lang="en-US" dirty="0" smtClean="0"/>
              <a:t>Performant implementations</a:t>
            </a:r>
          </a:p>
          <a:p>
            <a:pPr lvl="1"/>
            <a:r>
              <a:rPr lang="en-US" dirty="0" smtClean="0"/>
              <a:t>Different scales have different requirements on spatial and temporal resolutions </a:t>
            </a:r>
            <a:endParaRPr lang="en-US" dirty="0"/>
          </a:p>
          <a:p>
            <a:pPr lvl="1"/>
            <a:r>
              <a:rPr lang="en-US" dirty="0" smtClean="0"/>
              <a:t>Efficient performance matching between scales</a:t>
            </a:r>
          </a:p>
          <a:p>
            <a:pPr lvl="1"/>
            <a:r>
              <a:rPr lang="en-US" dirty="0"/>
              <a:t>High performance </a:t>
            </a:r>
            <a:r>
              <a:rPr lang="en-US" dirty="0" smtClean="0"/>
              <a:t>computing</a:t>
            </a:r>
            <a:endParaRPr lang="en-US" dirty="0"/>
          </a:p>
          <a:p>
            <a:r>
              <a:rPr lang="en-US" dirty="0" smtClean="0"/>
              <a:t>Model development with effective data processing, data fusing, and model calibration techniques </a:t>
            </a:r>
          </a:p>
          <a:p>
            <a:pPr lvl="1"/>
            <a:r>
              <a:rPr lang="en-US" dirty="0" smtClean="0"/>
              <a:t>Multiple </a:t>
            </a:r>
            <a:r>
              <a:rPr lang="en-US" dirty="0"/>
              <a:t>types of </a:t>
            </a:r>
            <a:r>
              <a:rPr lang="en-US" dirty="0" smtClean="0"/>
              <a:t>data</a:t>
            </a:r>
          </a:p>
          <a:p>
            <a:pPr lvl="1"/>
            <a:r>
              <a:rPr lang="en-US" dirty="0" smtClean="0"/>
              <a:t>Stochastic data</a:t>
            </a:r>
          </a:p>
          <a:p>
            <a:pPr lvl="1"/>
            <a:r>
              <a:rPr lang="en-US" dirty="0" smtClean="0"/>
              <a:t>Multi</a:t>
            </a:r>
            <a:r>
              <a:rPr lang="en-US" dirty="0"/>
              <a:t>-scale </a:t>
            </a:r>
            <a:r>
              <a:rPr lang="en-US" dirty="0" smtClean="0"/>
              <a:t>models</a:t>
            </a:r>
            <a:endParaRPr lang="en-US" dirty="0"/>
          </a:p>
        </p:txBody>
      </p:sp>
    </p:spTree>
    <p:extLst>
      <p:ext uri="{BB962C8B-B14F-4D97-AF65-F5344CB8AC3E}">
        <p14:creationId xmlns:p14="http://schemas.microsoft.com/office/powerpoint/2010/main" val="3058442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3048000"/>
            <a:ext cx="7655531" cy="1143000"/>
          </a:xfrm>
        </p:spPr>
        <p:txBody>
          <a:bodyPr>
            <a:normAutofit fontScale="90000"/>
          </a:bodyPr>
          <a:lstStyle/>
          <a:p>
            <a:r>
              <a:rPr lang="en-US" dirty="0" smtClean="0"/>
              <a:t>Other issues, conclusions and outlook</a:t>
            </a:r>
            <a:endParaRPr lang="en-US" dirty="0"/>
          </a:p>
        </p:txBody>
      </p:sp>
    </p:spTree>
    <p:extLst>
      <p:ext uri="{BB962C8B-B14F-4D97-AF65-F5344CB8AC3E}">
        <p14:creationId xmlns:p14="http://schemas.microsoft.com/office/powerpoint/2010/main" val="138829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Verification &amp; Validation of MSM</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Must be rigorously tested for proper validation</a:t>
            </a:r>
          </a:p>
          <a:p>
            <a:r>
              <a:rPr lang="en-US" dirty="0" smtClean="0"/>
              <a:t>Several challenges:</a:t>
            </a:r>
          </a:p>
          <a:p>
            <a:pPr lvl="1"/>
            <a:r>
              <a:rPr lang="en-US" dirty="0" smtClean="0"/>
              <a:t>Due </a:t>
            </a:r>
            <a:r>
              <a:rPr lang="en-US" dirty="0"/>
              <a:t>to distinct spatiotemporal properties and performance requirements of different </a:t>
            </a:r>
            <a:r>
              <a:rPr lang="en-US" dirty="0" smtClean="0"/>
              <a:t>scales calibration is difficult</a:t>
            </a:r>
          </a:p>
          <a:p>
            <a:pPr lvl="1"/>
            <a:r>
              <a:rPr lang="en-US" dirty="0" smtClean="0"/>
              <a:t>We </a:t>
            </a:r>
            <a:r>
              <a:rPr lang="en-US" dirty="0"/>
              <a:t>calibrate the individual </a:t>
            </a:r>
            <a:r>
              <a:rPr lang="en-US" dirty="0" smtClean="0"/>
              <a:t>scale</a:t>
            </a:r>
          </a:p>
          <a:p>
            <a:pPr lvl="1"/>
            <a:r>
              <a:rPr lang="en-US" dirty="0" smtClean="0"/>
              <a:t>Even though each scale is calibrated, combined multi-scale model might not show expected system level results</a:t>
            </a:r>
          </a:p>
          <a:p>
            <a:pPr lvl="1"/>
            <a:r>
              <a:rPr lang="en-US" dirty="0" smtClean="0"/>
              <a:t>This presents a significant challenge as each scale itself is validated independently</a:t>
            </a:r>
          </a:p>
          <a:p>
            <a:pPr lvl="1"/>
            <a:endParaRPr lang="en-US" dirty="0"/>
          </a:p>
          <a:p>
            <a:r>
              <a:rPr lang="en-US" dirty="0" smtClean="0"/>
              <a:t>Sensitivity </a:t>
            </a:r>
            <a:r>
              <a:rPr lang="en-US" dirty="0"/>
              <a:t>analysis algorithms </a:t>
            </a:r>
            <a:r>
              <a:rPr lang="en-US" dirty="0" smtClean="0"/>
              <a:t>can </a:t>
            </a:r>
            <a:r>
              <a:rPr lang="en-US" dirty="0"/>
              <a:t>play an important role in the calibration </a:t>
            </a:r>
            <a:r>
              <a:rPr lang="en-US" dirty="0" smtClean="0"/>
              <a:t>process</a:t>
            </a:r>
            <a:endParaRPr lang="en-US" dirty="0"/>
          </a:p>
        </p:txBody>
      </p:sp>
    </p:spTree>
    <p:extLst>
      <p:ext uri="{BB962C8B-B14F-4D97-AF65-F5344CB8AC3E}">
        <p14:creationId xmlns:p14="http://schemas.microsoft.com/office/powerpoint/2010/main" val="2897523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Concluding remarks</a:t>
            </a:r>
            <a:endParaRPr lang="en-US" dirty="0"/>
          </a:p>
        </p:txBody>
      </p:sp>
      <p:sp>
        <p:nvSpPr>
          <p:cNvPr id="5" name="Content Placeholder 4"/>
          <p:cNvSpPr>
            <a:spLocks noGrp="1"/>
          </p:cNvSpPr>
          <p:nvPr>
            <p:ph idx="1"/>
          </p:nvPr>
        </p:nvSpPr>
        <p:spPr/>
        <p:txBody>
          <a:bodyPr>
            <a:normAutofit fontScale="77500" lnSpcReduction="20000"/>
          </a:bodyPr>
          <a:lstStyle/>
          <a:p>
            <a:r>
              <a:rPr lang="en-US" dirty="0" err="1" smtClean="0"/>
              <a:t>Multiscale</a:t>
            </a:r>
            <a:r>
              <a:rPr lang="en-US" dirty="0" smtClean="0"/>
              <a:t> modeling techniques in systems biology are important and natural</a:t>
            </a:r>
          </a:p>
          <a:p>
            <a:pPr lvl="1"/>
            <a:r>
              <a:rPr lang="en-US" dirty="0" smtClean="0"/>
              <a:t>Can lead to qualitatively different explanation of the phenomenon</a:t>
            </a:r>
          </a:p>
          <a:p>
            <a:pPr lvl="1"/>
            <a:r>
              <a:rPr lang="en-US" dirty="0" smtClean="0"/>
              <a:t>Lead to a better grasp on what if questions that are the basis of drug discovery and novel therapeutics</a:t>
            </a:r>
          </a:p>
          <a:p>
            <a:r>
              <a:rPr lang="en-US" dirty="0" smtClean="0"/>
              <a:t>In developing such, care must be taken to</a:t>
            </a:r>
          </a:p>
          <a:p>
            <a:pPr lvl="1"/>
            <a:r>
              <a:rPr lang="en-US" dirty="0" smtClean="0"/>
              <a:t>Ensure that the computational costs of the combined models are reasonable</a:t>
            </a:r>
          </a:p>
          <a:p>
            <a:pPr lvl="1"/>
            <a:r>
              <a:rPr lang="en-US" dirty="0" smtClean="0"/>
              <a:t>A clear strategy for integrating these models needs to be developed keep in mind issues of scale, computational costs and correctness</a:t>
            </a:r>
          </a:p>
          <a:p>
            <a:pPr lvl="1"/>
            <a:r>
              <a:rPr lang="en-US" dirty="0" smtClean="0"/>
              <a:t>Sensitivity analysis and uncertainty quantification become challenging problems</a:t>
            </a:r>
          </a:p>
          <a:p>
            <a:pPr lvl="1"/>
            <a:r>
              <a:rPr lang="en-US" dirty="0" smtClean="0"/>
              <a:t>Many parameters might need to be estimated in the short run.</a:t>
            </a:r>
          </a:p>
          <a:p>
            <a:pPr lvl="1"/>
            <a:endParaRPr lang="en-US" dirty="0"/>
          </a:p>
        </p:txBody>
      </p:sp>
    </p:spTree>
    <p:extLst>
      <p:ext uri="{BB962C8B-B14F-4D97-AF65-F5344CB8AC3E}">
        <p14:creationId xmlns:p14="http://schemas.microsoft.com/office/powerpoint/2010/main" val="2897523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References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350"/>
            <a:ext cx="4572000" cy="623997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048"/>
          <a:stretch/>
        </p:blipFill>
        <p:spPr>
          <a:xfrm>
            <a:off x="4572000" y="1524000"/>
            <a:ext cx="4572000" cy="3429000"/>
          </a:xfrm>
          <a:prstGeom prst="rect">
            <a:avLst/>
          </a:prstGeom>
        </p:spPr>
      </p:pic>
    </p:spTree>
    <p:extLst>
      <p:ext uri="{BB962C8B-B14F-4D97-AF65-F5344CB8AC3E}">
        <p14:creationId xmlns:p14="http://schemas.microsoft.com/office/powerpoint/2010/main" val="27372797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742953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MSM System Architecture</a:t>
            </a:r>
            <a:endParaRPr lang="en-US" dirty="0"/>
          </a:p>
        </p:txBody>
      </p:sp>
      <p:pic>
        <p:nvPicPr>
          <p:cNvPr id="4" name="Content Placeholder 3" descr="Technical novelty_STRUCTU 1.jpg"/>
          <p:cNvPicPr>
            <a:picLocks noGrp="1"/>
          </p:cNvPicPr>
          <p:nvPr>
            <p:ph idx="1"/>
          </p:nvPr>
        </p:nvPicPr>
        <p:blipFill>
          <a:blip r:embed="rId2"/>
          <a:srcRect t="2924" b="2924"/>
          <a:stretch>
            <a:fillRect/>
          </a:stretch>
        </p:blipFill>
        <p:spPr>
          <a:prstGeom prst="rect">
            <a:avLst/>
          </a:prstGeom>
        </p:spPr>
      </p:pic>
    </p:spTree>
    <p:extLst>
      <p:ext uri="{BB962C8B-B14F-4D97-AF65-F5344CB8AC3E}">
        <p14:creationId xmlns:p14="http://schemas.microsoft.com/office/powerpoint/2010/main" val="14948204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ENISI MSM: initial implementation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Core: Repast Symphony, a java based simulation platform</a:t>
            </a:r>
          </a:p>
          <a:p>
            <a:r>
              <a:rPr lang="en-US" dirty="0" smtClean="0"/>
              <a:t>Programming technology: object-oriented with Java, Java language bindings and libraries</a:t>
            </a:r>
          </a:p>
          <a:p>
            <a:r>
              <a:rPr lang="en-US" dirty="0" smtClean="0"/>
              <a:t>Tissue: one class for continuous and one class for grid (discrete) projections</a:t>
            </a:r>
          </a:p>
          <a:p>
            <a:r>
              <a:rPr lang="en-US" dirty="0" smtClean="0"/>
              <a:t>Cells: one class for each cell type and the class changes states when the cell changes its subsets (phenotypes)</a:t>
            </a:r>
          </a:p>
          <a:p>
            <a:r>
              <a:rPr lang="en-US" dirty="0" smtClean="0"/>
              <a:t>Cytokines: one Java class for each cytokine diffusing following PDEs in the discrete projection space</a:t>
            </a:r>
          </a:p>
          <a:p>
            <a:r>
              <a:rPr lang="en-US" dirty="0" smtClean="0"/>
              <a:t>ODE models: one class for each ODE model such as the CD4+ T Cell differentiation model</a:t>
            </a:r>
          </a:p>
          <a:p>
            <a:pPr lvl="1"/>
            <a:endParaRPr lang="en-US" dirty="0"/>
          </a:p>
        </p:txBody>
      </p:sp>
    </p:spTree>
    <p:extLst>
      <p:ext uri="{BB962C8B-B14F-4D97-AF65-F5344CB8AC3E}">
        <p14:creationId xmlns:p14="http://schemas.microsoft.com/office/powerpoint/2010/main" val="24769957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a:t>
            </a:r>
            <a:r>
              <a:rPr lang="en-US" dirty="0" smtClean="0"/>
              <a:t>nitial implementation (cont.)</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Each simulation tick:</a:t>
            </a:r>
          </a:p>
          <a:p>
            <a:r>
              <a:rPr lang="en-US" dirty="0" smtClean="0"/>
              <a:t>A cell object first interacts with </a:t>
            </a:r>
          </a:p>
          <a:p>
            <a:pPr lvl="1"/>
            <a:r>
              <a:rPr lang="en-US" dirty="0"/>
              <a:t>C</a:t>
            </a:r>
            <a:r>
              <a:rPr lang="en-US" dirty="0" smtClean="0"/>
              <a:t>ytokine objects to get their concentrations</a:t>
            </a:r>
          </a:p>
          <a:p>
            <a:pPr lvl="1"/>
            <a:r>
              <a:rPr lang="en-US" dirty="0"/>
              <a:t>P</a:t>
            </a:r>
            <a:r>
              <a:rPr lang="en-US" dirty="0" smtClean="0"/>
              <a:t>rojection objects to get neighbor cells</a:t>
            </a:r>
          </a:p>
          <a:p>
            <a:pPr lvl="1"/>
            <a:r>
              <a:rPr lang="en-US" dirty="0" smtClean="0"/>
              <a:t>ODE model object to calculate intracellular pathway reactions </a:t>
            </a:r>
          </a:p>
          <a:p>
            <a:r>
              <a:rPr lang="en-US" dirty="0" smtClean="0"/>
              <a:t>The cell object then</a:t>
            </a:r>
          </a:p>
          <a:p>
            <a:pPr lvl="1"/>
            <a:r>
              <a:rPr lang="en-US" dirty="0"/>
              <a:t>M</a:t>
            </a:r>
            <a:r>
              <a:rPr lang="en-US" dirty="0" smtClean="0"/>
              <a:t>ove according to its movement schedule</a:t>
            </a:r>
          </a:p>
          <a:p>
            <a:pPr lvl="1"/>
            <a:r>
              <a:rPr lang="en-US" dirty="0"/>
              <a:t>C</a:t>
            </a:r>
            <a:r>
              <a:rPr lang="en-US" dirty="0" smtClean="0"/>
              <a:t>hange its phenotype </a:t>
            </a:r>
          </a:p>
          <a:p>
            <a:pPr lvl="1"/>
            <a:r>
              <a:rPr lang="en-US" dirty="0" smtClean="0"/>
              <a:t>Secrete cytokines into the environment</a:t>
            </a:r>
          </a:p>
          <a:p>
            <a:r>
              <a:rPr lang="en-US" dirty="0" smtClean="0"/>
              <a:t>The projection objects will update with the cells’ new locations</a:t>
            </a:r>
          </a:p>
          <a:p>
            <a:r>
              <a:rPr lang="en-US" dirty="0" smtClean="0"/>
              <a:t>The cytokines will update its concentration distributions using PDEs with constant diffusing and degrading rates</a:t>
            </a:r>
          </a:p>
        </p:txBody>
      </p:sp>
    </p:spTree>
    <p:extLst>
      <p:ext uri="{BB962C8B-B14F-4D97-AF65-F5344CB8AC3E}">
        <p14:creationId xmlns:p14="http://schemas.microsoft.com/office/powerpoint/2010/main" val="1758870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Classifying models in </a:t>
            </a:r>
            <a:r>
              <a:rPr lang="en-US" dirty="0" err="1" smtClean="0"/>
              <a:t>Biosystems</a:t>
            </a:r>
            <a:endParaRPr lang="en-US" dirty="0"/>
          </a:p>
        </p:txBody>
      </p:sp>
      <p:sp>
        <p:nvSpPr>
          <p:cNvPr id="5" name="Content Placeholder 4"/>
          <p:cNvSpPr>
            <a:spLocks noGrp="1"/>
          </p:cNvSpPr>
          <p:nvPr>
            <p:ph idx="1"/>
          </p:nvPr>
        </p:nvSpPr>
        <p:spPr/>
        <p:txBody>
          <a:bodyPr>
            <a:normAutofit fontScale="85000" lnSpcReduction="10000"/>
          </a:bodyPr>
          <a:lstStyle/>
          <a:p>
            <a:r>
              <a:rPr lang="en-US" i="1" dirty="0" smtClean="0"/>
              <a:t>Top down versus Bottom up</a:t>
            </a:r>
          </a:p>
          <a:p>
            <a:pPr lvl="1"/>
            <a:r>
              <a:rPr lang="en-US" i="1" dirty="0" smtClean="0"/>
              <a:t>Both approaches have problems and advantages</a:t>
            </a:r>
          </a:p>
          <a:p>
            <a:r>
              <a:rPr lang="en-US" i="1" dirty="0" smtClean="0"/>
              <a:t>Continuous versus Discrete</a:t>
            </a:r>
          </a:p>
          <a:p>
            <a:pPr lvl="1"/>
            <a:r>
              <a:rPr lang="en-US" i="1" dirty="0" smtClean="0"/>
              <a:t>Continuous techniques: space and time is continuous and continuous functions and differential equations are used to represent relationships between various factors</a:t>
            </a:r>
          </a:p>
          <a:p>
            <a:pPr lvl="1"/>
            <a:r>
              <a:rPr lang="en-US" i="1" dirty="0" smtClean="0"/>
              <a:t>Discrete techniques: space and time is discrete: Boolean networks, CA, network models, Discrete dynamical systems</a:t>
            </a:r>
          </a:p>
          <a:p>
            <a:r>
              <a:rPr lang="en-US" i="1" dirty="0" smtClean="0"/>
              <a:t>Statistical/Phenomenological versus mechanistic/causal</a:t>
            </a:r>
          </a:p>
          <a:p>
            <a:pPr lvl="1"/>
            <a:r>
              <a:rPr lang="en-US" dirty="0" smtClean="0"/>
              <a:t>Just being mechanistic need not imply the models have explanatory power </a:t>
            </a:r>
          </a:p>
          <a:p>
            <a:endParaRPr lang="en-US" dirty="0"/>
          </a:p>
        </p:txBody>
      </p:sp>
    </p:spTree>
    <p:extLst>
      <p:ext uri="{BB962C8B-B14F-4D97-AF65-F5344CB8AC3E}">
        <p14:creationId xmlns:p14="http://schemas.microsoft.com/office/powerpoint/2010/main" val="18981708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1627" y="0"/>
            <a:ext cx="7682773" cy="6858000"/>
          </a:xfrm>
        </p:spPr>
      </p:pic>
      <p:sp>
        <p:nvSpPr>
          <p:cNvPr id="3" name="TextBox 2"/>
          <p:cNvSpPr txBox="1"/>
          <p:nvPr/>
        </p:nvSpPr>
        <p:spPr>
          <a:xfrm>
            <a:off x="7347921" y="6477000"/>
            <a:ext cx="1186479" cy="307777"/>
          </a:xfrm>
          <a:prstGeom prst="rect">
            <a:avLst/>
          </a:prstGeom>
          <a:noFill/>
        </p:spPr>
        <p:txBody>
          <a:bodyPr wrap="none" rtlCol="0">
            <a:spAutoFit/>
          </a:bodyPr>
          <a:lstStyle/>
          <a:p>
            <a:r>
              <a:rPr lang="en-US" sz="1400" b="1" dirty="0" smtClean="0"/>
              <a:t>[Walpole’13]</a:t>
            </a:r>
            <a:endParaRPr lang="en-US" sz="1400" b="1" dirty="0"/>
          </a:p>
        </p:txBody>
      </p:sp>
    </p:spTree>
    <p:extLst>
      <p:ext uri="{BB962C8B-B14F-4D97-AF65-F5344CB8AC3E}">
        <p14:creationId xmlns:p14="http://schemas.microsoft.com/office/powerpoint/2010/main" val="36791258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Continuous modeling techniques</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Assumes continuous scales</a:t>
            </a:r>
          </a:p>
          <a:p>
            <a:r>
              <a:rPr lang="en-US" dirty="0" smtClean="0"/>
              <a:t>Notable techniques:</a:t>
            </a:r>
          </a:p>
          <a:p>
            <a:pPr lvl="1"/>
            <a:r>
              <a:rPr lang="en-US" dirty="0" smtClean="0"/>
              <a:t>Network Analysis</a:t>
            </a:r>
          </a:p>
          <a:p>
            <a:pPr lvl="1"/>
            <a:r>
              <a:rPr lang="en-US" dirty="0" smtClean="0"/>
              <a:t>Finite Element Method &amp; Finite Volume Method</a:t>
            </a:r>
          </a:p>
          <a:p>
            <a:pPr lvl="1"/>
            <a:r>
              <a:rPr lang="en-US" dirty="0" smtClean="0"/>
              <a:t>Differential Equations (ODE and PDE)</a:t>
            </a:r>
          </a:p>
          <a:p>
            <a:pPr lvl="1"/>
            <a:r>
              <a:rPr lang="en-US" dirty="0" smtClean="0"/>
              <a:t>Constraint-based Methods</a:t>
            </a:r>
          </a:p>
          <a:p>
            <a:r>
              <a:rPr lang="en-US" dirty="0" smtClean="0"/>
              <a:t>Used for:</a:t>
            </a:r>
          </a:p>
          <a:p>
            <a:pPr lvl="1"/>
            <a:r>
              <a:rPr lang="en-US" dirty="0" smtClean="0"/>
              <a:t>Chemical reactions</a:t>
            </a:r>
          </a:p>
          <a:p>
            <a:pPr lvl="1"/>
            <a:r>
              <a:rPr lang="en-US" dirty="0" smtClean="0"/>
              <a:t>Molecular binding</a:t>
            </a:r>
          </a:p>
          <a:p>
            <a:pPr lvl="1"/>
            <a:r>
              <a:rPr lang="en-US" dirty="0" smtClean="0"/>
              <a:t>Diffusion</a:t>
            </a:r>
          </a:p>
          <a:p>
            <a:pPr lvl="1"/>
            <a:endParaRPr lang="en-US" dirty="0"/>
          </a:p>
        </p:txBody>
      </p:sp>
    </p:spTree>
    <p:extLst>
      <p:ext uri="{BB962C8B-B14F-4D97-AF65-F5344CB8AC3E}">
        <p14:creationId xmlns:p14="http://schemas.microsoft.com/office/powerpoint/2010/main" val="32159348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Discrete modeling techniques</a:t>
            </a:r>
            <a:endParaRPr lang="en-US" dirty="0"/>
          </a:p>
        </p:txBody>
      </p:sp>
      <p:sp>
        <p:nvSpPr>
          <p:cNvPr id="5" name="Content Placeholder 4"/>
          <p:cNvSpPr>
            <a:spLocks noGrp="1"/>
          </p:cNvSpPr>
          <p:nvPr>
            <p:ph idx="1"/>
          </p:nvPr>
        </p:nvSpPr>
        <p:spPr/>
        <p:txBody>
          <a:bodyPr/>
          <a:lstStyle/>
          <a:p>
            <a:r>
              <a:rPr lang="en-US" dirty="0" smtClean="0"/>
              <a:t>Scales are thought to be discrete</a:t>
            </a:r>
          </a:p>
          <a:p>
            <a:r>
              <a:rPr lang="en-US" dirty="0" smtClean="0"/>
              <a:t>Notable techniques:</a:t>
            </a:r>
          </a:p>
          <a:p>
            <a:pPr lvl="1"/>
            <a:r>
              <a:rPr lang="en-US" dirty="0" smtClean="0"/>
              <a:t>Agent Based Modeling (ABM)</a:t>
            </a:r>
          </a:p>
          <a:p>
            <a:pPr lvl="1"/>
            <a:r>
              <a:rPr lang="en-US" dirty="0" smtClean="0"/>
              <a:t>State-based Boolean networks</a:t>
            </a:r>
          </a:p>
          <a:p>
            <a:pPr lvl="1"/>
            <a:r>
              <a:rPr lang="en-US" dirty="0" smtClean="0"/>
              <a:t>Markov chains</a:t>
            </a:r>
          </a:p>
          <a:p>
            <a:r>
              <a:rPr lang="en-US" dirty="0" smtClean="0"/>
              <a:t>Used for:</a:t>
            </a:r>
          </a:p>
          <a:p>
            <a:pPr lvl="1"/>
            <a:r>
              <a:rPr lang="en-US" dirty="0" smtClean="0"/>
              <a:t>Modeling heterogeneous systems</a:t>
            </a:r>
          </a:p>
          <a:p>
            <a:pPr lvl="1"/>
            <a:r>
              <a:rPr lang="en-US" dirty="0" smtClean="0"/>
              <a:t>Compartmentalized or spatially defined systems</a:t>
            </a:r>
            <a:endParaRPr lang="en-US" dirty="0"/>
          </a:p>
        </p:txBody>
      </p:sp>
    </p:spTree>
    <p:extLst>
      <p:ext uri="{BB962C8B-B14F-4D97-AF65-F5344CB8AC3E}">
        <p14:creationId xmlns:p14="http://schemas.microsoft.com/office/powerpoint/2010/main" val="18981708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What issues should I consider when designing multi-scale modeling</a:t>
            </a:r>
            <a:endParaRPr lang="en-US" dirty="0"/>
          </a:p>
        </p:txBody>
      </p:sp>
      <p:sp>
        <p:nvSpPr>
          <p:cNvPr id="5" name="Content Placeholder 4"/>
          <p:cNvSpPr>
            <a:spLocks noGrp="1"/>
          </p:cNvSpPr>
          <p:nvPr>
            <p:ph idx="1"/>
          </p:nvPr>
        </p:nvSpPr>
        <p:spPr/>
        <p:txBody>
          <a:bodyPr>
            <a:normAutofit lnSpcReduction="10000"/>
          </a:bodyPr>
          <a:lstStyle/>
          <a:p>
            <a:r>
              <a:rPr lang="en-US" dirty="0" smtClean="0"/>
              <a:t>Balance detail and computational complexity</a:t>
            </a:r>
          </a:p>
          <a:p>
            <a:r>
              <a:rPr lang="en-US" dirty="0" smtClean="0"/>
              <a:t>Homogeneity within a scale</a:t>
            </a:r>
          </a:p>
          <a:p>
            <a:r>
              <a:rPr lang="en-US" dirty="0" smtClean="0"/>
              <a:t>Heterogeneous materials are more difficult to model, and motivate the need for multi-scale models</a:t>
            </a:r>
          </a:p>
          <a:p>
            <a:r>
              <a:rPr lang="en-US" dirty="0" smtClean="0">
                <a:solidFill>
                  <a:srgbClr val="0062AC"/>
                </a:solidFill>
              </a:rPr>
              <a:t>Do simplifications </a:t>
            </a:r>
            <a:r>
              <a:rPr lang="en-US" dirty="0" smtClean="0"/>
              <a:t>that reflect </a:t>
            </a:r>
            <a:r>
              <a:rPr lang="en-US" dirty="0" smtClean="0">
                <a:solidFill>
                  <a:srgbClr val="0062AC"/>
                </a:solidFill>
              </a:rPr>
              <a:t>biomedical understanding</a:t>
            </a:r>
          </a:p>
          <a:p>
            <a:r>
              <a:rPr lang="en-US" dirty="0" smtClean="0"/>
              <a:t>Scientific modeling is an </a:t>
            </a:r>
            <a:r>
              <a:rPr lang="en-US" dirty="0" smtClean="0">
                <a:solidFill>
                  <a:srgbClr val="0062AC"/>
                </a:solidFill>
              </a:rPr>
              <a:t>art</a:t>
            </a:r>
            <a:r>
              <a:rPr lang="en-US" dirty="0" smtClean="0"/>
              <a:t> and a  research program. Expect </a:t>
            </a:r>
            <a:r>
              <a:rPr lang="en-US" dirty="0" smtClean="0">
                <a:solidFill>
                  <a:srgbClr val="0062AC"/>
                </a:solidFill>
              </a:rPr>
              <a:t>creativity</a:t>
            </a:r>
            <a:r>
              <a:rPr lang="en-US" dirty="0" smtClean="0"/>
              <a:t>, not </a:t>
            </a:r>
            <a:r>
              <a:rPr lang="en-US" dirty="0" smtClean="0">
                <a:solidFill>
                  <a:srgbClr val="FF0000"/>
                </a:solidFill>
              </a:rPr>
              <a:t>pat solutions</a:t>
            </a:r>
            <a:r>
              <a:rPr lang="en-US" dirty="0" smtClean="0"/>
              <a:t>.</a:t>
            </a:r>
          </a:p>
          <a:p>
            <a:endParaRPr lang="en-US" dirty="0" smtClean="0"/>
          </a:p>
          <a:p>
            <a:endParaRPr lang="en-US" dirty="0" smtClean="0"/>
          </a:p>
          <a:p>
            <a:endParaRPr lang="en-US" dirty="0"/>
          </a:p>
        </p:txBody>
      </p:sp>
    </p:spTree>
    <p:extLst>
      <p:ext uri="{BB962C8B-B14F-4D97-AF65-F5344CB8AC3E}">
        <p14:creationId xmlns:p14="http://schemas.microsoft.com/office/powerpoint/2010/main" val="8270662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15" descr="Full_Sche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8525"/>
            <a:ext cx="823436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4"/>
          <p:cNvSpPr>
            <a:spLocks noChangeArrowheads="1"/>
          </p:cNvSpPr>
          <p:nvPr/>
        </p:nvSpPr>
        <p:spPr bwMode="auto">
          <a:xfrm>
            <a:off x="6934200" y="3200400"/>
            <a:ext cx="381000" cy="381000"/>
          </a:xfrm>
          <a:prstGeom prst="rect">
            <a:avLst/>
          </a:prstGeom>
          <a:solidFill>
            <a:srgbClr val="00CCFF">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828" name="Text Box 5"/>
          <p:cNvSpPr txBox="1">
            <a:spLocks noChangeArrowheads="1"/>
          </p:cNvSpPr>
          <p:nvPr/>
        </p:nvSpPr>
        <p:spPr bwMode="auto">
          <a:xfrm>
            <a:off x="5900738" y="1371600"/>
            <a:ext cx="136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Replenishment rate</a:t>
            </a:r>
          </a:p>
        </p:txBody>
      </p:sp>
      <p:sp>
        <p:nvSpPr>
          <p:cNvPr id="77829" name="Text Box 6"/>
          <p:cNvSpPr txBox="1">
            <a:spLocks noChangeArrowheads="1"/>
          </p:cNvSpPr>
          <p:nvPr/>
        </p:nvSpPr>
        <p:spPr bwMode="auto">
          <a:xfrm>
            <a:off x="7196138" y="1371600"/>
            <a:ext cx="19478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Rate of contact with bactieria</a:t>
            </a:r>
          </a:p>
        </p:txBody>
      </p:sp>
      <p:pic>
        <p:nvPicPr>
          <p:cNvPr id="7783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143000"/>
            <a:ext cx="4800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9"/>
          <p:cNvSpPr>
            <a:spLocks noChangeArrowheads="1"/>
          </p:cNvSpPr>
          <p:nvPr/>
        </p:nvSpPr>
        <p:spPr bwMode="auto">
          <a:xfrm>
            <a:off x="5029200" y="1828800"/>
            <a:ext cx="4114800" cy="457200"/>
          </a:xfrm>
          <a:prstGeom prst="rect">
            <a:avLst/>
          </a:prstGeom>
          <a:solidFill>
            <a:srgbClr val="00CCFF">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832" name="Text Box 10"/>
          <p:cNvSpPr txBox="1">
            <a:spLocks noChangeArrowheads="1"/>
          </p:cNvSpPr>
          <p:nvPr/>
        </p:nvSpPr>
        <p:spPr bwMode="auto">
          <a:xfrm>
            <a:off x="3429000" y="1676400"/>
            <a:ext cx="160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Regulatory M2 in tissue</a:t>
            </a:r>
          </a:p>
        </p:txBody>
      </p:sp>
      <p:sp>
        <p:nvSpPr>
          <p:cNvPr id="77833" name="Text Box 13"/>
          <p:cNvSpPr txBox="1">
            <a:spLocks noChangeArrowheads="1"/>
          </p:cNvSpPr>
          <p:nvPr/>
        </p:nvSpPr>
        <p:spPr bwMode="auto">
          <a:xfrm>
            <a:off x="7239000" y="2362200"/>
            <a:ext cx="1693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Rate of conversion to M1</a:t>
            </a:r>
          </a:p>
        </p:txBody>
      </p:sp>
      <p:sp>
        <p:nvSpPr>
          <p:cNvPr id="77834" name="Line 14"/>
          <p:cNvSpPr>
            <a:spLocks noChangeShapeType="1"/>
          </p:cNvSpPr>
          <p:nvPr/>
        </p:nvSpPr>
        <p:spPr bwMode="auto">
          <a:xfrm flipV="1">
            <a:off x="7696200" y="22098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835" name="Text Box 15"/>
          <p:cNvSpPr txBox="1">
            <a:spLocks noChangeArrowheads="1"/>
          </p:cNvSpPr>
          <p:nvPr/>
        </p:nvSpPr>
        <p:spPr bwMode="auto">
          <a:xfrm>
            <a:off x="5334000" y="2362200"/>
            <a:ext cx="1193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chemeClr val="accent2"/>
                </a:solidFill>
              </a:rPr>
              <a:t>Rate of M1 to M2</a:t>
            </a:r>
          </a:p>
        </p:txBody>
      </p:sp>
      <p:sp>
        <p:nvSpPr>
          <p:cNvPr id="77836" name="Line 16"/>
          <p:cNvSpPr>
            <a:spLocks noChangeShapeType="1"/>
          </p:cNvSpPr>
          <p:nvPr/>
        </p:nvSpPr>
        <p:spPr bwMode="auto">
          <a:xfrm flipV="1">
            <a:off x="6324600" y="2133600"/>
            <a:ext cx="381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783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953000"/>
            <a:ext cx="18415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4"/>
          <p:cNvSpPr>
            <a:spLocks noGrp="1"/>
          </p:cNvSpPr>
          <p:nvPr>
            <p:ph type="title"/>
          </p:nvPr>
        </p:nvSpPr>
        <p:spPr/>
        <p:txBody>
          <a:bodyPr/>
          <a:lstStyle/>
          <a:p>
            <a:r>
              <a:rPr lang="en-US" dirty="0" smtClean="0"/>
              <a:t>An ODE Based approach </a:t>
            </a:r>
            <a:endParaRPr lang="en-US" dirty="0"/>
          </a:p>
        </p:txBody>
      </p:sp>
    </p:spTree>
    <p:extLst>
      <p:ext uri="{BB962C8B-B14F-4D97-AF65-F5344CB8AC3E}">
        <p14:creationId xmlns:p14="http://schemas.microsoft.com/office/powerpoint/2010/main" val="13509828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Immunological Network</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92" r="2697"/>
          <a:stretch/>
        </p:blipFill>
        <p:spPr>
          <a:xfrm>
            <a:off x="30480" y="1419520"/>
            <a:ext cx="5684520" cy="5383138"/>
          </a:xfrm>
          <a:prstGeom prst="rect">
            <a:avLst/>
          </a:prstGeom>
        </p:spPr>
      </p:pic>
      <p:sp>
        <p:nvSpPr>
          <p:cNvPr id="7" name="Rectangle 3"/>
          <p:cNvSpPr txBox="1">
            <a:spLocks noChangeArrowheads="1"/>
          </p:cNvSpPr>
          <p:nvPr/>
        </p:nvSpPr>
        <p:spPr>
          <a:xfrm>
            <a:off x="6254858" y="1512376"/>
            <a:ext cx="2667000" cy="5029200"/>
          </a:xfrm>
          <a:prstGeom prst="rect">
            <a:avLst/>
          </a:prstGeom>
          <a:solidFill>
            <a:schemeClr val="bg1"/>
          </a:solidFill>
        </p:spPr>
        <p:txBody>
          <a:bodyPr/>
          <a:lstStyle>
            <a:lvl1pPr marL="228600" indent="-228600" algn="l" rtl="0" eaLnBrk="1" fontAlgn="base" hangingPunct="1">
              <a:spcBef>
                <a:spcPct val="20000"/>
              </a:spcBef>
              <a:spcAft>
                <a:spcPct val="0"/>
              </a:spcAft>
              <a:buBlip>
                <a:blip r:embed="rId4"/>
              </a:buBlip>
              <a:defRPr sz="2400">
                <a:solidFill>
                  <a:srgbClr val="003296"/>
                </a:solidFill>
                <a:latin typeface="Corbel" pitchFamily="34" charset="0"/>
                <a:ea typeface="+mn-ea"/>
                <a:cs typeface="Times New Roman" pitchFamily="18" charset="0"/>
              </a:defRPr>
            </a:lvl1pPr>
            <a:lvl2pPr marL="685800" indent="-228600" algn="l" rtl="0" eaLnBrk="1" fontAlgn="base" hangingPunct="1">
              <a:spcBef>
                <a:spcPct val="20000"/>
              </a:spcBef>
              <a:spcAft>
                <a:spcPct val="0"/>
              </a:spcAft>
              <a:buBlip>
                <a:blip r:embed="rId5"/>
              </a:buBlip>
              <a:defRPr sz="2800">
                <a:solidFill>
                  <a:schemeClr val="tx1"/>
                </a:solidFill>
                <a:latin typeface="Corbel" pitchFamily="34" charset="0"/>
                <a:cs typeface="Times New Roman" pitchFamily="18" charset="0"/>
              </a:defRPr>
            </a:lvl2pPr>
            <a:lvl3pPr marL="1143000" indent="-228600" algn="l" rtl="0" eaLnBrk="1" fontAlgn="base" hangingPunct="1">
              <a:spcBef>
                <a:spcPct val="20000"/>
              </a:spcBef>
              <a:spcAft>
                <a:spcPct val="0"/>
              </a:spcAft>
              <a:buSzPct val="120000"/>
              <a:buBlip>
                <a:blip r:embed="rId6"/>
              </a:buBlip>
              <a:defRPr sz="1600">
                <a:solidFill>
                  <a:schemeClr val="tx1"/>
                </a:solidFill>
                <a:latin typeface="Corbel" pitchFamily="34" charset="0"/>
                <a:cs typeface="Times New Roman" pitchFamily="18" charset="0"/>
              </a:defRPr>
            </a:lvl3pPr>
            <a:lvl4pPr marL="1600200" indent="-228600" algn="l" rtl="0" eaLnBrk="1" fontAlgn="base" hangingPunct="1">
              <a:spcBef>
                <a:spcPct val="20000"/>
              </a:spcBef>
              <a:spcAft>
                <a:spcPct val="0"/>
              </a:spcAft>
              <a:buBlip>
                <a:blip r:embed="rId7"/>
              </a:buBlip>
              <a:defRPr sz="1400">
                <a:solidFill>
                  <a:schemeClr val="tx1"/>
                </a:solidFill>
                <a:latin typeface="Corbel" pitchFamily="34" charset="0"/>
                <a:cs typeface="Times New Roman" pitchFamily="18" charset="0"/>
              </a:defRPr>
            </a:lvl4pPr>
            <a:lvl5pPr marL="2057400" indent="-228600" algn="l" rtl="0" eaLnBrk="1" fontAlgn="base" hangingPunct="1">
              <a:spcBef>
                <a:spcPct val="20000"/>
              </a:spcBef>
              <a:spcAft>
                <a:spcPct val="0"/>
              </a:spcAft>
              <a:buBlip>
                <a:blip r:embed="rId7"/>
              </a:buBlip>
              <a:defRPr sz="1400">
                <a:solidFill>
                  <a:schemeClr val="tx1"/>
                </a:solidFill>
                <a:latin typeface="Corbel" pitchFamily="34" charset="0"/>
                <a:cs typeface="Times New Roman" pitchFamily="18" charset="0"/>
              </a:defRPr>
            </a:lvl5pPr>
            <a:lvl6pPr marL="2514600" indent="-228600" algn="l" rtl="0" eaLnBrk="1" fontAlgn="base" hangingPunct="1">
              <a:spcBef>
                <a:spcPct val="20000"/>
              </a:spcBef>
              <a:spcAft>
                <a:spcPct val="0"/>
              </a:spcAft>
              <a:buBlip>
                <a:blip r:embed="rId8"/>
              </a:buBlip>
              <a:defRPr sz="1400" b="1">
                <a:solidFill>
                  <a:schemeClr val="tx1"/>
                </a:solidFill>
                <a:latin typeface="+mn-lt"/>
                <a:cs typeface="+mn-cs"/>
              </a:defRPr>
            </a:lvl6pPr>
            <a:lvl7pPr marL="2971800" indent="-228600" algn="l" rtl="0" eaLnBrk="1" fontAlgn="base" hangingPunct="1">
              <a:spcBef>
                <a:spcPct val="20000"/>
              </a:spcBef>
              <a:spcAft>
                <a:spcPct val="0"/>
              </a:spcAft>
              <a:buBlip>
                <a:blip r:embed="rId8"/>
              </a:buBlip>
              <a:defRPr sz="1400" b="1">
                <a:solidFill>
                  <a:schemeClr val="tx1"/>
                </a:solidFill>
                <a:latin typeface="+mn-lt"/>
                <a:cs typeface="+mn-cs"/>
              </a:defRPr>
            </a:lvl7pPr>
            <a:lvl8pPr marL="3429000" indent="-228600" algn="l" rtl="0" eaLnBrk="1" fontAlgn="base" hangingPunct="1">
              <a:spcBef>
                <a:spcPct val="20000"/>
              </a:spcBef>
              <a:spcAft>
                <a:spcPct val="0"/>
              </a:spcAft>
              <a:buBlip>
                <a:blip r:embed="rId8"/>
              </a:buBlip>
              <a:defRPr sz="1400" b="1">
                <a:solidFill>
                  <a:schemeClr val="tx1"/>
                </a:solidFill>
                <a:latin typeface="+mn-lt"/>
                <a:cs typeface="+mn-cs"/>
              </a:defRPr>
            </a:lvl8pPr>
            <a:lvl9pPr marL="3886200" indent="-228600" algn="l" rtl="0" eaLnBrk="1" fontAlgn="base" hangingPunct="1">
              <a:spcBef>
                <a:spcPct val="20000"/>
              </a:spcBef>
              <a:spcAft>
                <a:spcPct val="0"/>
              </a:spcAft>
              <a:buBlip>
                <a:blip r:embed="rId8"/>
              </a:buBlip>
              <a:defRPr sz="1400" b="1">
                <a:solidFill>
                  <a:schemeClr val="tx1"/>
                </a:solidFill>
                <a:latin typeface="+mn-lt"/>
                <a:cs typeface="+mn-cs"/>
              </a:defRPr>
            </a:lvl9pPr>
          </a:lstStyle>
          <a:p>
            <a:pPr>
              <a:buFont typeface="Wingdings" pitchFamily="2" charset="2"/>
              <a:buChar char="§"/>
            </a:pPr>
            <a:r>
              <a:rPr lang="en-US" sz="2000" b="1" dirty="0" smtClean="0">
                <a:solidFill>
                  <a:srgbClr val="FF0000"/>
                </a:solidFill>
              </a:rPr>
              <a:t>Red cells</a:t>
            </a:r>
            <a:r>
              <a:rPr lang="en-US" sz="2000" b="1" dirty="0" smtClean="0"/>
              <a:t> </a:t>
            </a:r>
            <a:r>
              <a:rPr lang="en-US" sz="2000" dirty="0" smtClean="0"/>
              <a:t>participate in </a:t>
            </a:r>
            <a:r>
              <a:rPr lang="en-US" sz="2000" b="1" dirty="0" smtClean="0"/>
              <a:t>inflammatory</a:t>
            </a:r>
            <a:r>
              <a:rPr lang="en-US" sz="2000" dirty="0" smtClean="0"/>
              <a:t> response</a:t>
            </a:r>
            <a:endParaRPr lang="en-US" sz="2000" dirty="0"/>
          </a:p>
          <a:p>
            <a:pPr>
              <a:buFont typeface="Wingdings" pitchFamily="2" charset="2"/>
              <a:buChar char="§"/>
            </a:pPr>
            <a:r>
              <a:rPr lang="en-US" sz="2000" b="1" dirty="0" smtClean="0">
                <a:solidFill>
                  <a:srgbClr val="0000FF"/>
                </a:solidFill>
              </a:rPr>
              <a:t>Blue cells</a:t>
            </a:r>
            <a:r>
              <a:rPr lang="en-US" sz="2000" dirty="0" smtClean="0">
                <a:solidFill>
                  <a:srgbClr val="0000FF"/>
                </a:solidFill>
              </a:rPr>
              <a:t> </a:t>
            </a:r>
            <a:r>
              <a:rPr lang="en-US" sz="2000" dirty="0" smtClean="0"/>
              <a:t>participate in regulatory response</a:t>
            </a:r>
            <a:endParaRPr lang="en-US" sz="2000" dirty="0"/>
          </a:p>
          <a:p>
            <a:pPr>
              <a:buFont typeface="Wingdings" pitchFamily="2" charset="2"/>
              <a:buChar char="§"/>
            </a:pPr>
            <a:r>
              <a:rPr lang="en-US" sz="2000" b="1" dirty="0" smtClean="0">
                <a:solidFill>
                  <a:srgbClr val="00B050"/>
                </a:solidFill>
              </a:rPr>
              <a:t>Green cells</a:t>
            </a:r>
            <a:r>
              <a:rPr lang="en-US" sz="2000" dirty="0" smtClean="0"/>
              <a:t> participate in either response</a:t>
            </a:r>
          </a:p>
          <a:p>
            <a:pPr>
              <a:buFont typeface="Wingdings" pitchFamily="2" charset="2"/>
              <a:buChar char="§"/>
            </a:pPr>
            <a:endParaRPr lang="en-US" sz="2000" dirty="0"/>
          </a:p>
          <a:p>
            <a:pPr>
              <a:buFont typeface="Wingdings" pitchFamily="2" charset="2"/>
              <a:buChar char="§"/>
            </a:pPr>
            <a:r>
              <a:rPr lang="en-US" sz="2000" dirty="0" smtClean="0"/>
              <a:t>Cells are compartmentalized.</a:t>
            </a:r>
            <a:endParaRPr lang="en-US" sz="2000" dirty="0"/>
          </a:p>
        </p:txBody>
      </p:sp>
      <p:sp>
        <p:nvSpPr>
          <p:cNvPr id="8" name="Oval 7"/>
          <p:cNvSpPr/>
          <p:nvPr/>
        </p:nvSpPr>
        <p:spPr>
          <a:xfrm>
            <a:off x="533400" y="3141960"/>
            <a:ext cx="507111" cy="507111"/>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4957" y="1790829"/>
            <a:ext cx="5773329" cy="4189154"/>
          </a:xfrm>
          <a:prstGeom prst="rect">
            <a:avLst/>
          </a:prstGeom>
          <a:ln w="28575">
            <a:solidFill>
              <a:srgbClr val="C00000"/>
            </a:solidFill>
          </a:ln>
        </p:spPr>
      </p:pic>
      <p:cxnSp>
        <p:nvCxnSpPr>
          <p:cNvPr id="10" name="Straight Connector 9"/>
          <p:cNvCxnSpPr>
            <a:stCxn id="8" idx="0"/>
          </p:cNvCxnSpPr>
          <p:nvPr/>
        </p:nvCxnSpPr>
        <p:spPr>
          <a:xfrm flipV="1">
            <a:off x="786956" y="1790829"/>
            <a:ext cx="2568001" cy="1351131"/>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cxnSp>
        <p:nvCxnSpPr>
          <p:cNvPr id="11" name="Straight Connector 10"/>
          <p:cNvCxnSpPr>
            <a:stCxn id="8" idx="4"/>
          </p:cNvCxnSpPr>
          <p:nvPr/>
        </p:nvCxnSpPr>
        <p:spPr>
          <a:xfrm>
            <a:off x="786956" y="3649071"/>
            <a:ext cx="2568001" cy="2330912"/>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9412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p:txBody>
          <a:bodyPr/>
          <a:lstStyle/>
          <a:p>
            <a:r>
              <a:rPr lang="en-US" dirty="0" smtClean="0"/>
              <a:t>Observations:</a:t>
            </a:r>
          </a:p>
          <a:p>
            <a:pPr lvl="1"/>
            <a:r>
              <a:rPr lang="en-US" dirty="0" smtClean="0"/>
              <a:t>Undetectable level of  immune response before day 30.</a:t>
            </a:r>
          </a:p>
          <a:p>
            <a:pPr lvl="1"/>
            <a:r>
              <a:rPr lang="en-US" dirty="0" smtClean="0"/>
              <a:t>By day 60 significant  increase in T-cells, M2 macrophages and effector &amp; </a:t>
            </a:r>
            <a:r>
              <a:rPr lang="en-US" dirty="0" err="1" smtClean="0"/>
              <a:t>tolerogenic</a:t>
            </a:r>
            <a:r>
              <a:rPr lang="en-US" dirty="0" smtClean="0"/>
              <a:t> dendritic cells.</a:t>
            </a:r>
          </a:p>
          <a:p>
            <a:pPr lvl="1"/>
            <a:r>
              <a:rPr lang="en-US" dirty="0" smtClean="0"/>
              <a:t>This increase is due to mounted </a:t>
            </a:r>
            <a:r>
              <a:rPr lang="en-US" b="1" dirty="0" smtClean="0"/>
              <a:t>epithelial cell damage</a:t>
            </a:r>
            <a:r>
              <a:rPr lang="en-US" dirty="0" smtClean="0"/>
              <a:t>.</a:t>
            </a:r>
          </a:p>
          <a:p>
            <a:pPr lvl="1"/>
            <a:r>
              <a:rPr lang="en-US" dirty="0" smtClean="0"/>
              <a:t>Investigate </a:t>
            </a:r>
            <a:r>
              <a:rPr lang="en-US" u="sng" dirty="0" smtClean="0"/>
              <a:t>the pathway</a:t>
            </a:r>
            <a:r>
              <a:rPr lang="en-US" dirty="0" smtClean="0"/>
              <a:t> that causes this damage.</a:t>
            </a:r>
          </a:p>
          <a:p>
            <a:pPr marL="457200" lvl="1" indent="0">
              <a:buNone/>
            </a:pPr>
            <a:endParaRPr lang="en-US" dirty="0" smtClean="0"/>
          </a:p>
        </p:txBody>
      </p:sp>
      <p:sp>
        <p:nvSpPr>
          <p:cNvPr id="21506" name="Rectangle 2"/>
          <p:cNvSpPr>
            <a:spLocks noGrp="1" noChangeArrowheads="1"/>
          </p:cNvSpPr>
          <p:nvPr>
            <p:ph type="title"/>
          </p:nvPr>
        </p:nvSpPr>
        <p:spPr/>
        <p:txBody>
          <a:bodyPr>
            <a:normAutofit fontScale="90000"/>
          </a:bodyPr>
          <a:lstStyle/>
          <a:p>
            <a:r>
              <a:rPr lang="en-US" dirty="0" smtClean="0"/>
              <a:t>Example: H. Pylori 26695 Pathogenicity</a:t>
            </a:r>
          </a:p>
        </p:txBody>
      </p:sp>
      <p:pic>
        <p:nvPicPr>
          <p:cNvPr id="327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4239"/>
          <a:stretch/>
        </p:blipFill>
        <p:spPr bwMode="auto">
          <a:xfrm>
            <a:off x="-11910" y="4038600"/>
            <a:ext cx="4500377" cy="128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4722"/>
          <a:stretch/>
        </p:blipFill>
        <p:spPr bwMode="auto">
          <a:xfrm>
            <a:off x="0" y="5334000"/>
            <a:ext cx="448846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5486400"/>
            <a:ext cx="1426994" cy="338554"/>
          </a:xfrm>
          <a:prstGeom prst="rect">
            <a:avLst/>
          </a:prstGeom>
          <a:noFill/>
        </p:spPr>
        <p:txBody>
          <a:bodyPr wrap="none" rtlCol="0">
            <a:spAutoFit/>
          </a:bodyPr>
          <a:lstStyle/>
          <a:p>
            <a:r>
              <a:rPr lang="en-US" sz="1600" dirty="0" smtClean="0"/>
              <a:t>Macrophages</a:t>
            </a:r>
            <a:endParaRPr lang="en-US" sz="1600" dirty="0"/>
          </a:p>
        </p:txBody>
      </p:sp>
      <p:sp>
        <p:nvSpPr>
          <p:cNvPr id="7" name="TextBox 6"/>
          <p:cNvSpPr txBox="1"/>
          <p:nvPr/>
        </p:nvSpPr>
        <p:spPr>
          <a:xfrm>
            <a:off x="1163806" y="4081046"/>
            <a:ext cx="776046" cy="338554"/>
          </a:xfrm>
          <a:prstGeom prst="rect">
            <a:avLst/>
          </a:prstGeom>
          <a:noFill/>
        </p:spPr>
        <p:txBody>
          <a:bodyPr wrap="none" rtlCol="0">
            <a:spAutoFit/>
          </a:bodyPr>
          <a:lstStyle/>
          <a:p>
            <a:r>
              <a:rPr lang="en-US" sz="1600" dirty="0" smtClean="0"/>
              <a:t>T-cells</a:t>
            </a:r>
            <a:endParaRPr lang="en-US" sz="1600" dirty="0"/>
          </a:p>
        </p:txBody>
      </p:sp>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486400"/>
            <a:ext cx="4389120" cy="127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96154" y="5583906"/>
            <a:ext cx="1479892" cy="338554"/>
          </a:xfrm>
          <a:prstGeom prst="rect">
            <a:avLst/>
          </a:prstGeom>
          <a:noFill/>
        </p:spPr>
        <p:txBody>
          <a:bodyPr wrap="none" rtlCol="0">
            <a:spAutoFit/>
          </a:bodyPr>
          <a:lstStyle/>
          <a:p>
            <a:r>
              <a:rPr lang="en-US" sz="1600" dirty="0" smtClean="0"/>
              <a:t>Epithelial cells</a:t>
            </a:r>
            <a:endParaRPr lang="en-US" sz="1600" dirty="0"/>
          </a:p>
        </p:txBody>
      </p:sp>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2960" y="4066903"/>
            <a:ext cx="4434840" cy="126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835308" y="4114800"/>
            <a:ext cx="593432" cy="338554"/>
          </a:xfrm>
          <a:prstGeom prst="rect">
            <a:avLst/>
          </a:prstGeom>
          <a:noFill/>
        </p:spPr>
        <p:txBody>
          <a:bodyPr wrap="none" rtlCol="0">
            <a:spAutoFit/>
          </a:bodyPr>
          <a:lstStyle/>
          <a:p>
            <a:r>
              <a:rPr lang="en-US" sz="1600" dirty="0" err="1" smtClean="0"/>
              <a:t>eDC</a:t>
            </a:r>
            <a:endParaRPr lang="en-US" sz="1600" dirty="0"/>
          </a:p>
        </p:txBody>
      </p:sp>
    </p:spTree>
    <p:extLst>
      <p:ext uri="{BB962C8B-B14F-4D97-AF65-F5344CB8AC3E}">
        <p14:creationId xmlns:p14="http://schemas.microsoft.com/office/powerpoint/2010/main" val="31236241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93883" y="0"/>
            <a:ext cx="8439150" cy="847725"/>
          </a:xfrm>
        </p:spPr>
        <p:txBody>
          <a:bodyPr>
            <a:normAutofit fontScale="90000"/>
          </a:bodyPr>
          <a:lstStyle/>
          <a:p>
            <a:r>
              <a:rPr lang="en-US" dirty="0" smtClean="0"/>
              <a:t>Example: H. Pylori 26695 </a:t>
            </a:r>
            <a:r>
              <a:rPr lang="en-US" dirty="0" err="1" smtClean="0"/>
              <a:t>Pathogenicity</a:t>
            </a:r>
            <a:endParaRPr lang="en-US" dirty="0" smtClean="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53000"/>
            <a:ext cx="8610600" cy="139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03901" y="6344781"/>
            <a:ext cx="5006499" cy="369332"/>
          </a:xfrm>
          <a:prstGeom prst="rect">
            <a:avLst/>
          </a:prstGeom>
          <a:noFill/>
        </p:spPr>
        <p:txBody>
          <a:bodyPr wrap="none" rtlCol="0">
            <a:spAutoFit/>
          </a:bodyPr>
          <a:lstStyle/>
          <a:p>
            <a:r>
              <a:rPr lang="en-US" sz="1800" dirty="0" smtClean="0"/>
              <a:t>Inducer cells that cause Epithelial Cell Damage</a:t>
            </a:r>
            <a:endParaRPr lang="en-US" sz="1800" dirty="0"/>
          </a:p>
        </p:txBody>
      </p:sp>
      <p:sp>
        <p:nvSpPr>
          <p:cNvPr id="10" name="TextBox 9"/>
          <p:cNvSpPr txBox="1"/>
          <p:nvPr/>
        </p:nvSpPr>
        <p:spPr>
          <a:xfrm rot="16200000">
            <a:off x="7126149" y="5467033"/>
            <a:ext cx="595035" cy="369332"/>
          </a:xfrm>
          <a:prstGeom prst="rect">
            <a:avLst/>
          </a:prstGeom>
          <a:noFill/>
        </p:spPr>
        <p:txBody>
          <a:bodyPr wrap="none" rtlCol="0">
            <a:spAutoFit/>
          </a:bodyPr>
          <a:lstStyle/>
          <a:p>
            <a:r>
              <a:rPr lang="en-US" sz="1800" b="1" dirty="0" smtClean="0">
                <a:solidFill>
                  <a:srgbClr val="C00000"/>
                </a:solidFill>
              </a:rPr>
              <a:t>Th1</a:t>
            </a:r>
            <a:endParaRPr lang="en-US" sz="1800" b="1" dirty="0">
              <a:solidFill>
                <a:srgbClr val="C00000"/>
              </a:solidFill>
            </a:endParaRPr>
          </a:p>
        </p:txBody>
      </p:sp>
      <mc:AlternateContent xmlns:mc="http://schemas.openxmlformats.org/markup-compatibility/2006" xmlns:a14="http://schemas.microsoft.com/office/drawing/2010/main">
        <mc:Choice Requires="a14">
          <p:sp>
            <p:nvSpPr>
              <p:cNvPr id="21507" name="Rectangle 3"/>
              <p:cNvSpPr>
                <a:spLocks noGrp="1" noChangeArrowheads="1"/>
              </p:cNvSpPr>
              <p:nvPr>
                <p:ph idx="1"/>
              </p:nvPr>
            </p:nvSpPr>
            <p:spPr>
              <a:xfrm>
                <a:off x="152400" y="990600"/>
                <a:ext cx="8686800" cy="5029200"/>
              </a:xfrm>
            </p:spPr>
            <p:txBody>
              <a:bodyPr/>
              <a:lstStyle/>
              <a:p>
                <a:r>
                  <a:rPr lang="en-US" dirty="0" smtClean="0"/>
                  <a:t>Cause of Epithelial Cell Damage:</a:t>
                </a:r>
              </a:p>
              <a:p>
                <a:pPr lvl="1"/>
                <a:r>
                  <a:rPr lang="en-US" dirty="0" smtClean="0"/>
                  <a:t>Analysis the histogram of cell population that induces </a:t>
                </a:r>
                <a14:m>
                  <m:oMath xmlns:m="http://schemas.openxmlformats.org/officeDocument/2006/math">
                    <m:r>
                      <a:rPr lang="en-US" i="1" dirty="0" smtClean="0">
                        <a:latin typeface="Cambria Math"/>
                      </a:rPr>
                      <m:t>𝐸𝑐𝑒𝑙𝑙</m:t>
                    </m:r>
                    <m:r>
                      <a:rPr lang="en-US" i="1" dirty="0" smtClean="0">
                        <a:latin typeface="Cambria Math"/>
                      </a:rPr>
                      <m:t> → </m:t>
                    </m:r>
                    <m:r>
                      <a:rPr lang="en-US" i="1" dirty="0" err="1" smtClean="0">
                        <a:latin typeface="Cambria Math"/>
                      </a:rPr>
                      <m:t>𝑝𝐸</m:t>
                    </m:r>
                    <m:r>
                      <a:rPr lang="en-US" b="0" i="1" dirty="0" smtClean="0">
                        <a:latin typeface="Cambria Math"/>
                      </a:rPr>
                      <m:t>𝑐𝑒𝑙𝑙</m:t>
                    </m:r>
                  </m:oMath>
                </a14:m>
                <a:r>
                  <a:rPr lang="en-US" dirty="0" smtClean="0"/>
                  <a:t> transition.</a:t>
                </a:r>
              </a:p>
              <a:p>
                <a:pPr lvl="1"/>
                <a:r>
                  <a:rPr lang="en-US" dirty="0" smtClean="0"/>
                  <a:t>In the second month Th1 is the dominant inducer of epithelial damage.</a:t>
                </a:r>
              </a:p>
              <a:p>
                <a:pPr lvl="1"/>
                <a:r>
                  <a:rPr lang="en-US" dirty="0" smtClean="0"/>
                  <a:t>We now investigate which </a:t>
                </a:r>
                <a:r>
                  <a:rPr lang="en-US" u="sng" dirty="0" smtClean="0"/>
                  <a:t>causes mounting Th1 levels.</a:t>
                </a:r>
              </a:p>
            </p:txBody>
          </p:sp>
        </mc:Choice>
        <mc:Fallback xmlns:mv="urn:schemas-microsoft-com:mac:vml" xmlns="">
          <p:sp>
            <p:nvSpPr>
              <p:cNvPr id="21507" name="Rectangle 3"/>
              <p:cNvSpPr>
                <a:spLocks noGrp="1" noRot="1" noChangeAspect="1" noMove="1" noResize="1" noEditPoints="1" noAdjustHandles="1" noChangeArrowheads="1" noChangeShapeType="1" noTextEdit="1"/>
              </p:cNvSpPr>
              <p:nvPr>
                <p:ph idx="1"/>
              </p:nvPr>
            </p:nvSpPr>
            <p:spPr>
              <a:xfrm>
                <a:off x="152400" y="990600"/>
                <a:ext cx="8686800" cy="5029200"/>
              </a:xfrm>
              <a:blipFill rotWithShape="1">
                <a:blip r:embed="rId4"/>
                <a:stretch>
                  <a:fillRect/>
                </a:stretch>
              </a:blipFill>
            </p:spPr>
            <p:txBody>
              <a:bodyPr/>
              <a:lstStyle/>
              <a:p>
                <a:r>
                  <a:rPr lang="en-US">
                    <a:noFill/>
                  </a:rPr>
                  <a:t> </a:t>
                </a:r>
              </a:p>
            </p:txBody>
          </p:sp>
        </mc:Fallback>
      </mc:AlternateContent>
      <p:sp>
        <p:nvSpPr>
          <p:cNvPr id="11" name="TextBox 10"/>
          <p:cNvSpPr txBox="1"/>
          <p:nvPr/>
        </p:nvSpPr>
        <p:spPr>
          <a:xfrm>
            <a:off x="309217" y="24295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951790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507" name="Rectangle 3"/>
              <p:cNvSpPr>
                <a:spLocks noGrp="1" noChangeArrowheads="1"/>
              </p:cNvSpPr>
              <p:nvPr>
                <p:ph idx="1"/>
              </p:nvPr>
            </p:nvSpPr>
            <p:spPr/>
            <p:txBody>
              <a:bodyPr/>
              <a:lstStyle/>
              <a:p>
                <a:r>
                  <a:rPr lang="en-US" dirty="0" smtClean="0"/>
                  <a:t>Cause of Mounting Th1 Levels:</a:t>
                </a:r>
              </a:p>
              <a:p>
                <a:pPr lvl="1"/>
                <a:r>
                  <a:rPr lang="en-US" dirty="0" smtClean="0"/>
                  <a:t>Analysis of </a:t>
                </a:r>
                <a:r>
                  <a:rPr lang="en-US" i="1" dirty="0" smtClean="0">
                    <a:latin typeface="Cambria" pitchFamily="18" charset="0"/>
                  </a:rPr>
                  <a:t>Th1</a:t>
                </a:r>
                <a:r>
                  <a:rPr lang="en-US" dirty="0" smtClean="0"/>
                  <a:t> transition reveals that only sampling dendritic cells induces </a:t>
                </a:r>
                <a:r>
                  <a:rPr lang="en-US" i="1" dirty="0" smtClean="0">
                    <a:latin typeface="Cambria" pitchFamily="18" charset="0"/>
                  </a:rPr>
                  <a:t>Th1</a:t>
                </a:r>
                <a:r>
                  <a:rPr lang="en-US" dirty="0" smtClean="0"/>
                  <a:t>.</a:t>
                </a:r>
              </a:p>
              <a:p>
                <a:pPr lvl="1"/>
                <a:r>
                  <a:rPr lang="en-US" dirty="0" smtClean="0"/>
                  <a:t>But dendritic cells remain relatively constant.</a:t>
                </a:r>
              </a:p>
              <a:p>
                <a:pPr lvl="1"/>
                <a:r>
                  <a:rPr lang="en-US" dirty="0" smtClean="0"/>
                  <a:t>Thus we found the increase of </a:t>
                </a:r>
                <a:r>
                  <a:rPr lang="en-US" i="1" dirty="0" smtClean="0">
                    <a:latin typeface="Cambria" pitchFamily="18" charset="0"/>
                  </a:rPr>
                  <a:t>Th1</a:t>
                </a:r>
                <a:r>
                  <a:rPr lang="en-US" dirty="0" smtClean="0"/>
                  <a:t> is due to rise in </a:t>
                </a:r>
                <a:r>
                  <a:rPr lang="en-US" i="1" dirty="0" err="1" smtClean="0">
                    <a:latin typeface="Cambria" pitchFamily="18" charset="0"/>
                  </a:rPr>
                  <a:t>restingT</a:t>
                </a:r>
                <a:r>
                  <a:rPr lang="en-US" dirty="0" smtClean="0"/>
                  <a:t>.</a:t>
                </a:r>
              </a:p>
              <a:p>
                <a:pPr lvl="1"/>
                <a:r>
                  <a:rPr lang="en-US" dirty="0" smtClean="0"/>
                  <a:t>From histogram of inducers of </a:t>
                </a:r>
                <a14:m>
                  <m:oMath xmlns:m="http://schemas.openxmlformats.org/officeDocument/2006/math">
                    <m:r>
                      <a:rPr lang="en-US" b="0" i="1" dirty="0" smtClean="0">
                        <a:latin typeface="Cambria Math"/>
                      </a:rPr>
                      <m:t>𝑇𝑠𝑜𝑢𝑟𝑐𝑒</m:t>
                    </m:r>
                    <m:r>
                      <a:rPr lang="en-US" i="1" dirty="0">
                        <a:latin typeface="Cambria Math"/>
                      </a:rPr>
                      <m:t> →</m:t>
                    </m:r>
                    <m:r>
                      <a:rPr lang="en-US" b="0" i="1" dirty="0" smtClean="0">
                        <a:latin typeface="Cambria Math"/>
                      </a:rPr>
                      <m:t>𝑟𝑒𝑠𝑡𝑖𝑛𝑔𝑇</m:t>
                    </m:r>
                  </m:oMath>
                </a14:m>
                <a:r>
                  <a:rPr lang="en-US" dirty="0" smtClean="0"/>
                  <a:t> we find that pro-inflammatory epithelial cells and effector dendritic cells equally contribute to this increase. </a:t>
                </a:r>
                <a:endParaRPr lang="en-US" dirty="0"/>
              </a:p>
            </p:txBody>
          </p:sp>
        </mc:Choice>
        <mc:Fallback xmlns:mv="urn:schemas-microsoft-com:mac:vml" xmlns="">
          <p:sp>
            <p:nvSpPr>
              <p:cNvPr id="21507" name="Rectangle 3"/>
              <p:cNvSpPr>
                <a:spLocks noGrp="1" noRot="1" noChangeAspect="1" noMove="1" noResize="1" noEditPoints="1" noAdjustHandles="1" noChangeArrowheads="1" noChangeShapeType="1" noTextEdit="1"/>
              </p:cNvSpPr>
              <p:nvPr>
                <p:ph idx="1"/>
              </p:nvPr>
            </p:nvSpPr>
            <p:spPr>
              <a:blipFill rotWithShape="1">
                <a:blip r:embed="rId3"/>
                <a:stretch>
                  <a:fillRect t="-1091" r="-702"/>
                </a:stretch>
              </a:blipFill>
            </p:spPr>
            <p:txBody>
              <a:bodyPr/>
              <a:lstStyle/>
              <a:p>
                <a:r>
                  <a:rPr lang="en-US">
                    <a:noFill/>
                  </a:rPr>
                  <a:t> </a:t>
                </a:r>
              </a:p>
            </p:txBody>
          </p:sp>
        </mc:Fallback>
      </mc:AlternateContent>
      <p:sp>
        <p:nvSpPr>
          <p:cNvPr id="21506" name="Rectangle 2"/>
          <p:cNvSpPr>
            <a:spLocks noGrp="1" noChangeArrowheads="1"/>
          </p:cNvSpPr>
          <p:nvPr>
            <p:ph type="title"/>
          </p:nvPr>
        </p:nvSpPr>
        <p:spPr/>
        <p:txBody>
          <a:bodyPr>
            <a:normAutofit fontScale="90000"/>
          </a:bodyPr>
          <a:lstStyle/>
          <a:p>
            <a:r>
              <a:rPr lang="en-US" smtClean="0"/>
              <a:t>Example: H. Pylori 26695 Pathogenicity</a:t>
            </a:r>
            <a:endParaRPr lang="en-US" dirty="0" smtClean="0"/>
          </a:p>
        </p:txBody>
      </p:sp>
      <p:sp>
        <p:nvSpPr>
          <p:cNvPr id="6" name="TextBox 5"/>
          <p:cNvSpPr txBox="1"/>
          <p:nvPr/>
        </p:nvSpPr>
        <p:spPr>
          <a:xfrm>
            <a:off x="2788376" y="6412468"/>
            <a:ext cx="3536224" cy="369332"/>
          </a:xfrm>
          <a:prstGeom prst="rect">
            <a:avLst/>
          </a:prstGeom>
          <a:noFill/>
        </p:spPr>
        <p:txBody>
          <a:bodyPr wrap="none" rtlCol="0">
            <a:spAutoFit/>
          </a:bodyPr>
          <a:lstStyle/>
          <a:p>
            <a:r>
              <a:rPr lang="en-US" sz="1800" dirty="0" smtClean="0"/>
              <a:t>Inducer cells that recruits T cells</a:t>
            </a:r>
            <a:endParaRPr lang="en-US" sz="1800" dirty="0"/>
          </a:p>
        </p:txBody>
      </p:sp>
      <p:sp>
        <p:nvSpPr>
          <p:cNvPr id="10" name="TextBox 9"/>
          <p:cNvSpPr txBox="1"/>
          <p:nvPr/>
        </p:nvSpPr>
        <p:spPr>
          <a:xfrm rot="16200000">
            <a:off x="7126149" y="5446852"/>
            <a:ext cx="595035" cy="369332"/>
          </a:xfrm>
          <a:prstGeom prst="rect">
            <a:avLst/>
          </a:prstGeom>
          <a:noFill/>
        </p:spPr>
        <p:txBody>
          <a:bodyPr wrap="none" rtlCol="0">
            <a:spAutoFit/>
          </a:bodyPr>
          <a:lstStyle/>
          <a:p>
            <a:r>
              <a:rPr lang="en-US" sz="1800" b="1" dirty="0" smtClean="0">
                <a:solidFill>
                  <a:srgbClr val="C00000"/>
                </a:solidFill>
              </a:rPr>
              <a:t>Th1</a:t>
            </a:r>
            <a:endParaRPr lang="en-US" sz="1800" b="1" dirty="0">
              <a:solidFill>
                <a:srgbClr val="C00000"/>
              </a:solidFill>
            </a:endParaRPr>
          </a:p>
        </p:txBody>
      </p:sp>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 y="5052540"/>
            <a:ext cx="8732520" cy="127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647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Importance of multi-scale modeling</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Conceptual clarity</a:t>
            </a:r>
          </a:p>
          <a:p>
            <a:pPr lvl="1"/>
            <a:r>
              <a:rPr lang="en-US" dirty="0" smtClean="0"/>
              <a:t>Natural way to represent biological systems</a:t>
            </a:r>
          </a:p>
          <a:p>
            <a:r>
              <a:rPr lang="en-US" dirty="0" smtClean="0"/>
              <a:t>Understand the behavior of biological systems</a:t>
            </a:r>
          </a:p>
          <a:p>
            <a:pPr lvl="1"/>
            <a:r>
              <a:rPr lang="en-US" dirty="0" smtClean="0"/>
              <a:t>Bridge the gap between </a:t>
            </a:r>
            <a:r>
              <a:rPr lang="en-US" u="sng" dirty="0" smtClean="0"/>
              <a:t>isolated in vitro experiments</a:t>
            </a:r>
            <a:r>
              <a:rPr lang="en-US" dirty="0" smtClean="0"/>
              <a:t> and </a:t>
            </a:r>
            <a:r>
              <a:rPr lang="en-US" u="sng" dirty="0" smtClean="0"/>
              <a:t>whole-organism in vivo models</a:t>
            </a:r>
          </a:p>
          <a:p>
            <a:pPr lvl="1"/>
            <a:r>
              <a:rPr lang="en-US" dirty="0" smtClean="0"/>
              <a:t>How a change in micro-level factor (e.g. gene modifications) affects macro-level measurable changes (e.g. lesion forming) and vice versa?</a:t>
            </a:r>
          </a:p>
          <a:p>
            <a:pPr lvl="1"/>
            <a:r>
              <a:rPr lang="en-US" dirty="0" smtClean="0"/>
              <a:t>Powerful tool to capture &amp; analyze information otherwise inaccessible via single scale models</a:t>
            </a:r>
          </a:p>
          <a:p>
            <a:r>
              <a:rPr lang="en-US" dirty="0" smtClean="0"/>
              <a:t>Few existing ready-to-use tools</a:t>
            </a:r>
          </a:p>
        </p:txBody>
      </p:sp>
    </p:spTree>
    <p:extLst>
      <p:ext uri="{BB962C8B-B14F-4D97-AF65-F5344CB8AC3E}">
        <p14:creationId xmlns:p14="http://schemas.microsoft.com/office/powerpoint/2010/main" val="8443065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3"/>
</p:tagLst>
</file>

<file path=ppt/tags/tag2.xml><?xml version="1.0" encoding="utf-8"?>
<p:tagLst xmlns:a="http://schemas.openxmlformats.org/drawingml/2006/main" xmlns:r="http://schemas.openxmlformats.org/officeDocument/2006/relationships" xmlns:p="http://schemas.openxmlformats.org/presentationml/2006/main">
  <p:tag name="TIMING" val="|1.3|1.3|1.9|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29766</TotalTime>
  <Words>6451</Words>
  <Application>Microsoft Office PowerPoint</Application>
  <PresentationFormat>On-screen Show (4:3)</PresentationFormat>
  <Paragraphs>790</Paragraphs>
  <Slides>88</Slides>
  <Notes>41</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88</vt:i4>
      </vt:variant>
    </vt:vector>
  </HeadingPairs>
  <TitlesOfParts>
    <vt:vector size="91" baseType="lpstr">
      <vt:lpstr>Office Theme</vt:lpstr>
      <vt:lpstr>Acrobat Document</vt:lpstr>
      <vt:lpstr>Image</vt:lpstr>
      <vt:lpstr>Multi-scale Modeling in Systems Biology</vt:lpstr>
      <vt:lpstr>Goals for today’s lecture</vt:lpstr>
      <vt:lpstr>Material for Today’s Lectures</vt:lpstr>
      <vt:lpstr>What is multi-scale modeling?</vt:lpstr>
      <vt:lpstr>Scales in Biosystems?</vt:lpstr>
      <vt:lpstr>Multi-scale modeling in biological systems</vt:lpstr>
      <vt:lpstr>PowerPoint Presentation</vt:lpstr>
      <vt:lpstr>Classifying models in Biosystems</vt:lpstr>
      <vt:lpstr>Importance of multi-scale modeling</vt:lpstr>
      <vt:lpstr>When should I consider multi-scale modeling in biosystems?</vt:lpstr>
      <vt:lpstr>Interactions between scales</vt:lpstr>
      <vt:lpstr>What are the pitfalls?</vt:lpstr>
      <vt:lpstr>Other efforts</vt:lpstr>
      <vt:lpstr>A simple example: In Stent Restinosis  of the heart   </vt:lpstr>
      <vt:lpstr>Example 1: The Heart</vt:lpstr>
      <vt:lpstr>Example 1: The Heart</vt:lpstr>
      <vt:lpstr>Modeling ISR</vt:lpstr>
      <vt:lpstr>Example 1: ISR</vt:lpstr>
      <vt:lpstr>Modeling ISR</vt:lpstr>
      <vt:lpstr>Modeling ISR</vt:lpstr>
      <vt:lpstr>Example 2: Modeling Mucosal immunity in the Gut</vt:lpstr>
      <vt:lpstr>The consequence of exposure</vt:lpstr>
      <vt:lpstr>Our first attempt: Realization in ODEs</vt:lpstr>
      <vt:lpstr>Calibrating the model</vt:lpstr>
      <vt:lpstr>The ODE realization makes assumptions</vt:lpstr>
      <vt:lpstr>Consider alternative representation theory: Cellular Networked Immunology</vt:lpstr>
      <vt:lpstr>ENISI: An (agent) interaction based modeling framework for in-silico study of GI mucosa</vt:lpstr>
      <vt:lpstr>What is ENISI</vt:lpstr>
      <vt:lpstr>What is ENISI: A modeling environment that supports Networked Immunology</vt:lpstr>
      <vt:lpstr>What is ENISI</vt:lpstr>
      <vt:lpstr>What is an Agent-Based Model (ABM)?</vt:lpstr>
      <vt:lpstr>What is an Agent-Based Model (ABM)?</vt:lpstr>
      <vt:lpstr>What does an ABM compute?</vt:lpstr>
      <vt:lpstr>ENteric Immune SImulator (ENISI) Modeling Environment</vt:lpstr>
      <vt:lpstr>A complete description of the  resulting joint distribution is impossible</vt:lpstr>
      <vt:lpstr>Instead, compute averages over multiple simulations (Monte Carlo samples)</vt:lpstr>
      <vt:lpstr>ENISI: Agents</vt:lpstr>
      <vt:lpstr>An interaction network for  the immune system</vt:lpstr>
      <vt:lpstr>Targeted interventions can be represented as network changes</vt:lpstr>
      <vt:lpstr>ENISI: Tissue Sites</vt:lpstr>
      <vt:lpstr>Automata-based representation of an Agent</vt:lpstr>
      <vt:lpstr>Layered view</vt:lpstr>
      <vt:lpstr>ENISI Modeling Assumptions</vt:lpstr>
      <vt:lpstr>Mapping ENISI on HPC architectures</vt:lpstr>
      <vt:lpstr>Example: H. Pylori 26695 Pathogenicity</vt:lpstr>
      <vt:lpstr>Example: H. Pylori 26695 Pathogenicity</vt:lpstr>
      <vt:lpstr>ENISI Multi-scale Modeling (ENISI MSM)</vt:lpstr>
      <vt:lpstr>Scales of ENISI MSM</vt:lpstr>
      <vt:lpstr>Intracellular Model: CD4+ T cell computational model</vt:lpstr>
      <vt:lpstr>Chemokine/Cytokine Fluid Scale</vt:lpstr>
      <vt:lpstr>Cellular Scale: Agent Based Modeling Environment (ENISI)</vt:lpstr>
      <vt:lpstr>Cellular Scale: Immunological Network</vt:lpstr>
      <vt:lpstr>Tissue Scale</vt:lpstr>
      <vt:lpstr>Interaction between scales</vt:lpstr>
      <vt:lpstr>Visualization Results</vt:lpstr>
      <vt:lpstr>Multi-scale model development</vt:lpstr>
      <vt:lpstr>ENISI Outputs</vt:lpstr>
      <vt:lpstr>Big Data Analytics and Immunoinformatics</vt:lpstr>
      <vt:lpstr>Sensitivity Analysis for Complex Models</vt:lpstr>
      <vt:lpstr>Sensitivity Analysis</vt:lpstr>
      <vt:lpstr>Influence of Parameters using Causal Network</vt:lpstr>
      <vt:lpstr>Full Factorial Experiments</vt:lpstr>
      <vt:lpstr>Fractional Factorial Design</vt:lpstr>
      <vt:lpstr>Main Effect Sensitivity Analysis</vt:lpstr>
      <vt:lpstr>Main Effect Shapes</vt:lpstr>
      <vt:lpstr>Main Effect Shapes</vt:lpstr>
      <vt:lpstr>Global Sensitivity Analysis</vt:lpstr>
      <vt:lpstr>Dynamical Sensitivity Analysis</vt:lpstr>
      <vt:lpstr>Two-Factor Interaction</vt:lpstr>
      <vt:lpstr>Publications related to ENISI</vt:lpstr>
      <vt:lpstr>ENISI MSM: future work</vt:lpstr>
      <vt:lpstr>Other issues, conclusions and outlook</vt:lpstr>
      <vt:lpstr>Verification &amp; Validation of MSM</vt:lpstr>
      <vt:lpstr>Concluding remarks</vt:lpstr>
      <vt:lpstr>References</vt:lpstr>
      <vt:lpstr>Backup Slides</vt:lpstr>
      <vt:lpstr>MSM System Architecture</vt:lpstr>
      <vt:lpstr>ENISI MSM: initial implementation</vt:lpstr>
      <vt:lpstr>Initial implementation (cont.)</vt:lpstr>
      <vt:lpstr>PowerPoint Presentation</vt:lpstr>
      <vt:lpstr>Continuous modeling techniques</vt:lpstr>
      <vt:lpstr>Discrete modeling techniques</vt:lpstr>
      <vt:lpstr>What issues should I consider when designing multi-scale modeling</vt:lpstr>
      <vt:lpstr>An ODE Based approach </vt:lpstr>
      <vt:lpstr>Immunological Network</vt:lpstr>
      <vt:lpstr>Example: H. Pylori 26695 Pathogenicity</vt:lpstr>
      <vt:lpstr>Example: H. Pylori 26695 Pathogenicity</vt:lpstr>
      <vt:lpstr>Example: H. Pylori 26695 Pathogenicity</vt:lpstr>
    </vt:vector>
  </TitlesOfParts>
  <Company>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VBI Immunology Research Thrust</dc:title>
  <dc:creator>Josep Bassaganya-Riera</dc:creator>
  <cp:lastModifiedBy>Noah Philipson</cp:lastModifiedBy>
  <cp:revision>384</cp:revision>
  <cp:lastPrinted>2012-10-24T13:36:02Z</cp:lastPrinted>
  <dcterms:created xsi:type="dcterms:W3CDTF">2014-06-12T11:29:45Z</dcterms:created>
  <dcterms:modified xsi:type="dcterms:W3CDTF">2014-10-27T15:08:19Z</dcterms:modified>
</cp:coreProperties>
</file>