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80" r:id="rId2"/>
    <p:sldId id="348" r:id="rId3"/>
    <p:sldId id="310" r:id="rId4"/>
    <p:sldId id="312" r:id="rId5"/>
    <p:sldId id="281" r:id="rId6"/>
    <p:sldId id="313" r:id="rId7"/>
    <p:sldId id="314" r:id="rId8"/>
    <p:sldId id="316" r:id="rId9"/>
    <p:sldId id="317" r:id="rId10"/>
    <p:sldId id="319" r:id="rId11"/>
    <p:sldId id="321" r:id="rId12"/>
    <p:sldId id="320" r:id="rId13"/>
    <p:sldId id="352" r:id="rId14"/>
    <p:sldId id="283" r:id="rId15"/>
    <p:sldId id="301" r:id="rId16"/>
    <p:sldId id="299" r:id="rId17"/>
    <p:sldId id="306" r:id="rId18"/>
    <p:sldId id="302" r:id="rId19"/>
    <p:sldId id="297" r:id="rId20"/>
    <p:sldId id="303" r:id="rId21"/>
    <p:sldId id="304" r:id="rId22"/>
    <p:sldId id="305" r:id="rId23"/>
    <p:sldId id="322" r:id="rId24"/>
    <p:sldId id="323" r:id="rId25"/>
    <p:sldId id="307" r:id="rId26"/>
    <p:sldId id="327" r:id="rId27"/>
    <p:sldId id="298" r:id="rId28"/>
    <p:sldId id="328" r:id="rId29"/>
    <p:sldId id="329" r:id="rId30"/>
    <p:sldId id="330" r:id="rId31"/>
    <p:sldId id="332" r:id="rId32"/>
    <p:sldId id="333" r:id="rId33"/>
    <p:sldId id="334" r:id="rId34"/>
    <p:sldId id="335" r:id="rId35"/>
    <p:sldId id="338" r:id="rId36"/>
    <p:sldId id="337" r:id="rId37"/>
    <p:sldId id="339" r:id="rId38"/>
    <p:sldId id="324" r:id="rId39"/>
    <p:sldId id="349" r:id="rId40"/>
    <p:sldId id="350" r:id="rId41"/>
    <p:sldId id="325" r:id="rId42"/>
    <p:sldId id="282" r:id="rId43"/>
    <p:sldId id="284" r:id="rId44"/>
    <p:sldId id="285" r:id="rId45"/>
    <p:sldId id="340" r:id="rId46"/>
    <p:sldId id="343" r:id="rId47"/>
    <p:sldId id="287" r:id="rId48"/>
    <p:sldId id="289" r:id="rId49"/>
    <p:sldId id="290" r:id="rId50"/>
    <p:sldId id="341" r:id="rId51"/>
    <p:sldId id="295" r:id="rId52"/>
    <p:sldId id="293" r:id="rId53"/>
    <p:sldId id="292" r:id="rId54"/>
    <p:sldId id="291" r:id="rId55"/>
    <p:sldId id="342" r:id="rId56"/>
    <p:sldId id="345" r:id="rId57"/>
    <p:sldId id="344" r:id="rId58"/>
    <p:sldId id="351" r:id="rId59"/>
    <p:sldId id="34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4D4D"/>
    <a:srgbClr val="FF6666"/>
    <a:srgbClr val="298A4E"/>
    <a:srgbClr val="38BB69"/>
    <a:srgbClr val="1409A3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4779" autoAdjust="0"/>
  </p:normalViewPr>
  <p:slideViewPr>
    <p:cSldViewPr snapToObjects="1">
      <p:cViewPr>
        <p:scale>
          <a:sx n="86" d="100"/>
          <a:sy n="86" d="100"/>
        </p:scale>
        <p:origin x="-1494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3D66A-E216-8A4D-AA5C-5B2369CFECD1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033F9-76D9-B141-8BEC-C49EF56FD8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13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A947-B07E-5340-B850-475C0E24A659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CC8DA-F8F5-784D-8A4D-207B93439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649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5x10^10 cells</a:t>
            </a:r>
            <a:r>
              <a:rPr lang="en-US" baseline="0" dirty="0" smtClean="0"/>
              <a:t> in the colon!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2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interested in </a:t>
            </a:r>
            <a:r>
              <a:rPr lang="en-US" dirty="0" err="1" smtClean="0"/>
              <a:t>multiscale</a:t>
            </a:r>
            <a:r>
              <a:rPr lang="en-US" dirty="0" smtClean="0"/>
              <a:t> modeling</a:t>
            </a:r>
            <a:r>
              <a:rPr lang="en-US" baseline="0" dirty="0" smtClean="0"/>
              <a:t> between IEC and CD4 t cell</a:t>
            </a:r>
          </a:p>
          <a:p>
            <a:r>
              <a:rPr lang="en-US" baseline="0" dirty="0" smtClean="0"/>
              <a:t>especially in the context of NLRs…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1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The Intermediate M phenotype is hallmarked by higher N-cadherin and ZEB1 and lower ERBB3 expressions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41933-D28C-4548-8970-E349AB0FB9C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JAK/STAT</a:t>
            </a:r>
          </a:p>
          <a:p>
            <a:r>
              <a:rPr lang="en-US" dirty="0" smtClean="0"/>
              <a:t>SMAD4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4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bifurcation</a:t>
            </a:r>
            <a:r>
              <a:rPr lang="en-US" baseline="0" dirty="0" smtClean="0"/>
              <a:t> diagrams</a:t>
            </a:r>
            <a:endParaRPr lang="en-US" dirty="0" smtClean="0"/>
          </a:p>
          <a:p>
            <a:r>
              <a:rPr lang="en-US" dirty="0" smtClean="0"/>
              <a:t>dual</a:t>
            </a:r>
            <a:r>
              <a:rPr lang="en-US" baseline="0" dirty="0" smtClean="0"/>
              <a:t> stimulation doesn’t likely occur in a linear way… can we predict how dynamics and sensitivities will shift?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42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23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results in </a:t>
            </a:r>
            <a:r>
              <a:rPr lang="en-US" dirty="0" err="1" smtClean="0"/>
              <a:t>TGFb</a:t>
            </a:r>
            <a:r>
              <a:rPr lang="en-US" dirty="0" smtClean="0"/>
              <a:t> knockout system… VALIDATE USING GEO DATA!!!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23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9364" y="6285875"/>
            <a:ext cx="2133600" cy="419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1" y="274638"/>
            <a:ext cx="1149854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6" y="6179945"/>
            <a:ext cx="2285524" cy="601855"/>
          </a:xfrm>
          <a:prstGeom prst="rect">
            <a:avLst/>
          </a:prstGeom>
        </p:spPr>
      </p:pic>
      <p:pic>
        <p:nvPicPr>
          <p:cNvPr id="1027" name="Picture 3" descr="C:\Users\jwalke\Downloads\Logo SS14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867400"/>
            <a:ext cx="3429000" cy="9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smtClean="0"/>
              <a:t>Mathematical and Computational Modeling of Epithelial Cell Networks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50954" y="4343400"/>
            <a:ext cx="5352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Casandra Philipson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Computational Immunology PhD Student @ MIEP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June 11, 2014</a:t>
            </a: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 Model: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Quantitative </a:t>
            </a:r>
            <a:r>
              <a:rPr lang="en-US" dirty="0"/>
              <a:t>&amp; </a:t>
            </a:r>
            <a:r>
              <a:rPr lang="en-US" dirty="0" smtClean="0"/>
              <a:t>qualitative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you can estimate values/trends, try it out</a:t>
            </a:r>
            <a:r>
              <a:rPr lang="en-US" dirty="0" smtClean="0"/>
              <a:t>!</a:t>
            </a:r>
            <a:endParaRPr lang="en-US" dirty="0"/>
          </a:p>
          <a:p>
            <a:r>
              <a:rPr lang="en-US" dirty="0" smtClean="0"/>
              <a:t>Time </a:t>
            </a:r>
            <a:r>
              <a:rPr lang="en-US" dirty="0"/>
              <a:t>course </a:t>
            </a:r>
            <a:r>
              <a:rPr lang="en-US" dirty="0" smtClean="0"/>
              <a:t>&amp; Steady state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In house data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Literature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Public Repositories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GeneExpressionOmnibus</a:t>
            </a:r>
            <a:r>
              <a:rPr lang="en-US" dirty="0" smtClean="0">
                <a:solidFill>
                  <a:schemeClr val="bg1"/>
                </a:solidFill>
              </a:rPr>
              <a:t> (GEO)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Consider published models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 Model: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Quantitative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&amp; qualitative 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if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you can estimate values/trends, try it out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course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&amp; Steady state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 smtClean="0"/>
          </a:p>
          <a:p>
            <a:r>
              <a:rPr lang="en-US" dirty="0" smtClean="0"/>
              <a:t>In house data</a:t>
            </a:r>
          </a:p>
          <a:p>
            <a:r>
              <a:rPr lang="en-US" dirty="0" smtClean="0"/>
              <a:t>Literature</a:t>
            </a:r>
          </a:p>
          <a:p>
            <a:r>
              <a:rPr lang="en-US" dirty="0" smtClean="0"/>
              <a:t>Public Repositories</a:t>
            </a:r>
          </a:p>
          <a:p>
            <a:pPr lvl="1"/>
            <a:r>
              <a:rPr lang="en-US" dirty="0" err="1" smtClean="0"/>
              <a:t>GeneExpressionOmnibus</a:t>
            </a:r>
            <a:r>
              <a:rPr lang="en-US" dirty="0" smtClean="0"/>
              <a:t> (GEO)</a:t>
            </a:r>
            <a:endParaRPr lang="en-US" dirty="0"/>
          </a:p>
          <a:p>
            <a:r>
              <a:rPr lang="en-US" dirty="0" smtClean="0"/>
              <a:t>Consider published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Generating a Model: </a:t>
            </a:r>
            <a:r>
              <a:rPr lang="en-US" dirty="0" smtClean="0"/>
              <a:t>Mathematics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COPASI</a:t>
            </a:r>
          </a:p>
          <a:p>
            <a:pPr lvl="1"/>
            <a:r>
              <a:rPr lang="en-US" dirty="0" smtClean="0"/>
              <a:t>assign functions that characterize &amp; simulate your trajectories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Generating a Model: </a:t>
            </a:r>
            <a:r>
              <a:rPr lang="en-US" dirty="0" smtClean="0"/>
              <a:t>Mathematics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COPASI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assign functions that characterize &amp; simulate your trajectories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If you have questions about: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sz="2800" dirty="0"/>
              <a:t>H</a:t>
            </a:r>
            <a:r>
              <a:rPr lang="en-US" sz="2800" dirty="0" smtClean="0"/>
              <a:t>ow your data can be used to generate a network, for calibration, to generating modeling questions</a:t>
            </a:r>
          </a:p>
          <a:p>
            <a:pPr marL="0" indent="0" algn="ctr">
              <a:buNone/>
            </a:pPr>
            <a:endParaRPr lang="en-US" sz="1300" dirty="0" smtClean="0"/>
          </a:p>
          <a:p>
            <a:pPr marL="0" indent="0" algn="ctr">
              <a:buNone/>
            </a:pPr>
            <a:r>
              <a:rPr lang="en-US" sz="2800" dirty="0" smtClean="0"/>
              <a:t>What types of reactions may work best for your model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i="1" dirty="0" smtClean="0"/>
              <a:t>please ask us!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709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14600"/>
            <a:ext cx="6974436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Epithelial Barrier Integrity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389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Integrity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35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Proliferation, differentiation &amp; movement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143000" y="1600200"/>
            <a:ext cx="7024688" cy="3638384"/>
            <a:chOff x="1143000" y="990766"/>
            <a:chExt cx="7024688" cy="36383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0688" y="990766"/>
              <a:ext cx="6477000" cy="36383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1581150"/>
              <a:ext cx="1843088" cy="2457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2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Colonic Crypts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cwash\Desktop\EAEC_EpithelialCells_MIEP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924800" cy="358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6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Equations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0660" y="1633218"/>
            <a:ext cx="78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dStem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662527" y="1958577"/>
            <a:ext cx="38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63240" y="2014218"/>
            <a:ext cx="838200" cy="0"/>
          </a:xfrm>
          <a:prstGeom prst="line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84255" y="1734818"/>
            <a:ext cx="81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4392" y="2429509"/>
            <a:ext cx="5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dTA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662527" y="2754868"/>
            <a:ext cx="38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463240" y="2810509"/>
            <a:ext cx="838200" cy="0"/>
          </a:xfrm>
          <a:prstGeom prst="line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84254" y="2531109"/>
            <a:ext cx="209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stem*r1 – </a:t>
            </a:r>
            <a:r>
              <a:rPr lang="en-US" dirty="0" err="1" smtClean="0"/>
              <a:t>preE</a:t>
            </a:r>
            <a:r>
              <a:rPr lang="en-US" dirty="0" smtClean="0"/>
              <a:t>*r2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52697" y="3246198"/>
            <a:ext cx="73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dpreE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680864" y="3571557"/>
            <a:ext cx="38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481577" y="3627198"/>
            <a:ext cx="838200" cy="0"/>
          </a:xfrm>
          <a:prstGeom prst="line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2591" y="3347799"/>
            <a:ext cx="173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</a:t>
            </a:r>
            <a:r>
              <a:rPr lang="en-US" dirty="0" err="1" smtClean="0"/>
              <a:t>preE</a:t>
            </a:r>
            <a:r>
              <a:rPr lang="en-US" dirty="0" smtClean="0"/>
              <a:t>*r2 – E*r3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10253" y="41910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680864" y="4516359"/>
            <a:ext cx="38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481577" y="4572000"/>
            <a:ext cx="838200" cy="0"/>
          </a:xfrm>
          <a:prstGeom prst="line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2592" y="4292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E*r3 – </a:t>
            </a:r>
            <a:r>
              <a:rPr lang="en-US" dirty="0" err="1" smtClean="0"/>
              <a:t>deadE</a:t>
            </a:r>
            <a:r>
              <a:rPr lang="en-US" dirty="0" smtClean="0"/>
              <a:t>*r4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93548" y="4927600"/>
            <a:ext cx="88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deadE</a:t>
            </a: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3656088" y="5207000"/>
            <a:ext cx="38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456801" y="5308600"/>
            <a:ext cx="838200" cy="0"/>
          </a:xfrm>
          <a:prstGeom prst="line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77815" y="5029200"/>
            <a:ext cx="235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</a:t>
            </a:r>
            <a:r>
              <a:rPr lang="en-US" dirty="0" err="1" smtClean="0"/>
              <a:t>deadE</a:t>
            </a:r>
            <a:r>
              <a:rPr lang="en-US" dirty="0" smtClean="0"/>
              <a:t>*r4 – </a:t>
            </a:r>
            <a:r>
              <a:rPr lang="en-US" dirty="0" err="1" smtClean="0"/>
              <a:t>deadE</a:t>
            </a:r>
            <a:r>
              <a:rPr lang="en-US" dirty="0" smtClean="0"/>
              <a:t>*r5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8069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Biological Conditions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11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Stem cells are a self-renewing population constantly available</a:t>
            </a:r>
          </a:p>
          <a:p>
            <a:pPr algn="ctr"/>
            <a:r>
              <a:rPr lang="en-US" dirty="0" smtClean="0"/>
              <a:t>  </a:t>
            </a:r>
            <a:r>
              <a:rPr lang="en-US" dirty="0"/>
              <a:t>D</a:t>
            </a:r>
            <a:r>
              <a:rPr lang="en-US" dirty="0" smtClean="0"/>
              <a:t>ivide </a:t>
            </a:r>
            <a:r>
              <a:rPr lang="en-US" dirty="0"/>
              <a:t>asymmetrically </a:t>
            </a:r>
            <a:r>
              <a:rPr lang="en-US" dirty="0" smtClean="0"/>
              <a:t>to </a:t>
            </a:r>
            <a:r>
              <a:rPr lang="en-US" dirty="0"/>
              <a:t>produce one transient amplifying cell (TA) </a:t>
            </a:r>
            <a:r>
              <a:rPr lang="en-US" dirty="0" smtClean="0"/>
              <a:t>per proliferative </a:t>
            </a:r>
            <a:r>
              <a:rPr lang="en-US" dirty="0"/>
              <a:t>cycle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1" y="2616200"/>
            <a:ext cx="53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628" t="14382" r="25482" b="8247"/>
          <a:stretch/>
        </p:blipFill>
        <p:spPr>
          <a:xfrm>
            <a:off x="2190502" y="2074447"/>
            <a:ext cx="4952999" cy="304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84085" y="2957495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TA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1611" y="3810000"/>
            <a:ext cx="1289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Renewal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 rot="6629625">
            <a:off x="3317414" y="3554281"/>
            <a:ext cx="847228" cy="291936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4740097"/>
            <a:ext cx="1904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Approximately 4 ancestral stem cells exist per crypt</a:t>
            </a:r>
          </a:p>
        </p:txBody>
      </p:sp>
    </p:spTree>
    <p:extLst>
      <p:ext uri="{BB962C8B-B14F-4D97-AF65-F5344CB8AC3E}">
        <p14:creationId xmlns:p14="http://schemas.microsoft.com/office/powerpoint/2010/main" val="10300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11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Stem cells proliferation takes approximately 24 hours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412"/>
          <a:stretch/>
        </p:blipFill>
        <p:spPr>
          <a:xfrm>
            <a:off x="2133600" y="2121813"/>
            <a:ext cx="4905130" cy="344078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268069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Biological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574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Computational strategies for network inference and modeling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620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Data </a:t>
            </a:r>
            <a:r>
              <a:rPr lang="en-US" dirty="0" smtClean="0">
                <a:sym typeface="Wingdings"/>
              </a:rPr>
              <a:t> </a:t>
            </a:r>
            <a:r>
              <a:rPr lang="en-US" u="sng" dirty="0" smtClean="0">
                <a:sym typeface="Wingdings"/>
              </a:rPr>
              <a:t>network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Data  </a:t>
            </a:r>
            <a:r>
              <a:rPr lang="en-US" u="sng" dirty="0" smtClean="0">
                <a:sym typeface="Wingdings"/>
              </a:rPr>
              <a:t>calibration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cell proliferation (r1)</a:t>
            </a:r>
            <a:endParaRPr lang="en-US" dirty="0"/>
          </a:p>
        </p:txBody>
      </p:sp>
      <p:pic>
        <p:nvPicPr>
          <p:cNvPr id="4" name="Picture 3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 r="78014" b="53623"/>
          <a:stretch/>
        </p:blipFill>
        <p:spPr>
          <a:xfrm>
            <a:off x="1580126" y="2447091"/>
            <a:ext cx="1868950" cy="264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8319" y="2382896"/>
            <a:ext cx="3265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One stem to one TA in 24 hours </a:t>
            </a:r>
            <a:r>
              <a:rPr lang="en-US" dirty="0" smtClean="0">
                <a:sym typeface="Wingdings"/>
              </a:rPr>
              <a:t>:</a:t>
            </a:r>
          </a:p>
          <a:p>
            <a:pPr algn="ctr"/>
            <a:endParaRPr lang="en-US" dirty="0" smtClean="0">
              <a:sym typeface="Wingdings"/>
            </a:endParaRPr>
          </a:p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TA = Stem# * r1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200" y="2678668"/>
            <a:ext cx="38371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9694"/>
                </a:solidFill>
              </a:rPr>
              <a:t>r1</a:t>
            </a:r>
            <a:endParaRPr lang="en-US" b="1" dirty="0">
              <a:solidFill>
                <a:srgbClr val="D9969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7155" y="3810000"/>
            <a:ext cx="1967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1 TA cell</a:t>
            </a:r>
          </a:p>
          <a:p>
            <a:pPr algn="ctr"/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1 Stem cell * 1 day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8950" y="405026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r1 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=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724400" y="4267200"/>
            <a:ext cx="2274086" cy="0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99004" y="4050268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=  1 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6724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54" y="1487269"/>
            <a:ext cx="913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 cells double when they divide and give rise to 7 total generations</a:t>
            </a:r>
            <a:endParaRPr lang="en-US" dirty="0"/>
          </a:p>
          <a:p>
            <a:pPr algn="ctr"/>
            <a:r>
              <a:rPr lang="en-US" dirty="0" smtClean="0"/>
              <a:t>Doubling time is equal for all divisions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188" y="3352594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Generations 4 to 7 are progenitor cells committed to differentiation into E</a:t>
            </a:r>
          </a:p>
        </p:txBody>
      </p:sp>
      <p:pic>
        <p:nvPicPr>
          <p:cNvPr id="11" name="Picture 10" descr="Screen Shot 2013-04-25 at 3.30.2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14281" r="32284" b="12375"/>
          <a:stretch/>
        </p:blipFill>
        <p:spPr>
          <a:xfrm>
            <a:off x="2331210" y="2133600"/>
            <a:ext cx="4298190" cy="3709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8935" y="5635823"/>
            <a:ext cx="2535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7F7F7F"/>
                </a:solidFill>
              </a:rPr>
              <a:t>Marchman</a:t>
            </a:r>
            <a:r>
              <a:rPr lang="en-US" sz="1400" i="1" dirty="0" smtClean="0">
                <a:solidFill>
                  <a:srgbClr val="7F7F7F"/>
                </a:solidFill>
              </a:rPr>
              <a:t> et al </a:t>
            </a:r>
            <a:r>
              <a:rPr lang="en-US" sz="1400" i="1" dirty="0" err="1" smtClean="0">
                <a:solidFill>
                  <a:srgbClr val="7F7F7F"/>
                </a:solidFill>
              </a:rPr>
              <a:t>BioEssays</a:t>
            </a:r>
            <a:r>
              <a:rPr lang="en-US" sz="1400" i="1" dirty="0" smtClean="0">
                <a:solidFill>
                  <a:srgbClr val="7F7F7F"/>
                </a:solidFill>
              </a:rPr>
              <a:t> 2002</a:t>
            </a:r>
            <a:endParaRPr lang="en-US" sz="1400" i="1" dirty="0">
              <a:solidFill>
                <a:srgbClr val="7F7F7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268069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Biological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12748" r="44418" b="66290"/>
          <a:stretch/>
        </p:blipFill>
        <p:spPr>
          <a:xfrm>
            <a:off x="651818" y="2631757"/>
            <a:ext cx="3386782" cy="1787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cell proliferation (r2)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73611" y="2109787"/>
            <a:ext cx="456078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 cells can replicate at unusually rapid rates</a:t>
            </a:r>
            <a:r>
              <a:rPr lang="en-US" dirty="0" smtClean="0">
                <a:sym typeface="Wingdings"/>
              </a:rPr>
              <a:t>…</a:t>
            </a:r>
          </a:p>
          <a:p>
            <a:pPr algn="ctr"/>
            <a:r>
              <a:rPr lang="en-US" dirty="0">
                <a:sym typeface="Wingdings"/>
              </a:rPr>
              <a:t>u</a:t>
            </a:r>
            <a:r>
              <a:rPr lang="en-US" dirty="0" smtClean="0">
                <a:sym typeface="Wingdings"/>
              </a:rPr>
              <a:t>p to 10 times per 24 hours!</a:t>
            </a:r>
          </a:p>
          <a:p>
            <a:pPr algn="ctr"/>
            <a:endParaRPr lang="en-US" dirty="0" smtClean="0">
              <a:sym typeface="Wingdings"/>
            </a:endParaRPr>
          </a:p>
          <a:p>
            <a:pPr algn="ctr"/>
            <a:r>
              <a:rPr lang="en-US" dirty="0" smtClean="0">
                <a:sym typeface="Wingdings"/>
              </a:rPr>
              <a:t>Normal : 6 divisions per 24 hours =</a:t>
            </a:r>
          </a:p>
          <a:p>
            <a:pPr algn="ctr"/>
            <a:r>
              <a:rPr lang="en-US" dirty="0" smtClean="0">
                <a:sym typeface="Wingdings"/>
              </a:rPr>
              <a:t>7 generations (G) </a:t>
            </a:r>
          </a:p>
          <a:p>
            <a:pPr algn="ctr"/>
            <a:endParaRPr lang="en-US" dirty="0" smtClean="0">
              <a:sym typeface="Wingdings"/>
            </a:endParaRPr>
          </a:p>
          <a:p>
            <a:pPr algn="ctr"/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preE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= + TA * r2</a:t>
            </a:r>
          </a:p>
          <a:p>
            <a:pPr algn="ctr"/>
            <a:endParaRPr lang="en-US" sz="1000" b="1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r2  =  </a:t>
            </a:r>
            <a:r>
              <a:rPr lang="en-US" b="1" dirty="0">
                <a:solidFill>
                  <a:srgbClr val="D99694"/>
                </a:solidFill>
              </a:rPr>
              <a:t>2 </a:t>
            </a:r>
            <a:r>
              <a:rPr lang="en-US" b="1" baseline="30000" dirty="0">
                <a:solidFill>
                  <a:srgbClr val="D99694"/>
                </a:solidFill>
              </a:rPr>
              <a:t>t/d  </a:t>
            </a:r>
            <a:r>
              <a:rPr lang="en-US" b="1" dirty="0">
                <a:solidFill>
                  <a:srgbClr val="D99694"/>
                </a:solidFill>
              </a:rPr>
              <a:t>= 2</a:t>
            </a:r>
            <a:r>
              <a:rPr lang="en-US" b="1" baseline="30000" dirty="0">
                <a:solidFill>
                  <a:srgbClr val="D99694"/>
                </a:solidFill>
              </a:rPr>
              <a:t>20/</a:t>
            </a:r>
            <a:r>
              <a:rPr lang="en-US" b="1" baseline="30000" dirty="0" smtClean="0">
                <a:solidFill>
                  <a:srgbClr val="D99694"/>
                </a:solidFill>
              </a:rPr>
              <a:t>4 </a:t>
            </a:r>
            <a:r>
              <a:rPr lang="en-US" b="1" dirty="0">
                <a:solidFill>
                  <a:srgbClr val="D99694"/>
                </a:solidFill>
              </a:rPr>
              <a:t> </a:t>
            </a:r>
            <a:r>
              <a:rPr lang="en-US" b="1" dirty="0" smtClean="0">
                <a:solidFill>
                  <a:srgbClr val="D99694"/>
                </a:solidFill>
              </a:rPr>
              <a:t>= 2</a:t>
            </a:r>
            <a:r>
              <a:rPr lang="en-US" b="1" baseline="30000" dirty="0" smtClean="0">
                <a:solidFill>
                  <a:srgbClr val="D99694"/>
                </a:solidFill>
              </a:rPr>
              <a:t>5</a:t>
            </a:r>
            <a:r>
              <a:rPr lang="en-US" b="1" dirty="0" smtClean="0">
                <a:solidFill>
                  <a:srgbClr val="D99694"/>
                </a:solidFill>
              </a:rPr>
              <a:t> </a:t>
            </a:r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3818" y="2936557"/>
            <a:ext cx="4572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99694"/>
                </a:solidFill>
              </a:rPr>
              <a:t>r2</a:t>
            </a:r>
            <a:endParaRPr lang="en-US" b="1" dirty="0">
              <a:solidFill>
                <a:srgbClr val="D9969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7379" y="4805415"/>
            <a:ext cx="48103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99694"/>
                </a:solidFill>
              </a:rPr>
              <a:t>t = time spend doubling =  #divisions*time = 5 * 4h = 20</a:t>
            </a:r>
          </a:p>
          <a:p>
            <a:r>
              <a:rPr lang="en-US" sz="1600" dirty="0" smtClean="0">
                <a:solidFill>
                  <a:srgbClr val="D99694"/>
                </a:solidFill>
              </a:rPr>
              <a:t>d = doubling rate = 4 hours</a:t>
            </a:r>
            <a:endParaRPr lang="en-US" sz="1600" dirty="0">
              <a:solidFill>
                <a:srgbClr val="D9969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890" y="4361934"/>
            <a:ext cx="9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 = G1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20813" y="4546600"/>
            <a:ext cx="109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preE</a:t>
            </a:r>
            <a:r>
              <a:rPr lang="en-US" dirty="0" smtClean="0"/>
              <a:t> = G7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1906" y="2304839"/>
            <a:ext cx="28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r2 = doubling from G2 to G6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2" t="12748" r="43653" b="66290"/>
          <a:stretch/>
        </p:blipFill>
        <p:spPr>
          <a:xfrm>
            <a:off x="1143000" y="2819400"/>
            <a:ext cx="2011680" cy="1490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Epithelial cell differentiation (r3)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54390" y="2262426"/>
            <a:ext cx="477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committed progenitors will differentiate into epithelial cells in approximately 2 days</a:t>
            </a:r>
            <a:endParaRPr lang="en-US" dirty="0" smtClean="0">
              <a:sym typeface="Wingdings"/>
            </a:endParaRPr>
          </a:p>
          <a:p>
            <a:pPr algn="ctr"/>
            <a:endParaRPr lang="en-US" dirty="0" smtClean="0">
              <a:sym typeface="Wingdings"/>
            </a:endParaRP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E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= +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preE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* r3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4696" y="4091226"/>
            <a:ext cx="1629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1 Epithelial cell</a:t>
            </a:r>
          </a:p>
          <a:p>
            <a:pPr algn="ctr"/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1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preE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* 2 days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4808864" y="4497627"/>
            <a:ext cx="1957033" cy="24487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46077" y="4309983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r3 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=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3864" y="4309983"/>
            <a:ext cx="75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=  0.5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8720" y="2717800"/>
            <a:ext cx="38371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3 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336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Epithelial cell apoptosis (r4)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1672035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Epithelial cells live for approximately 5 days and then undergo apoptosis.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All dead epithelial cells are exfoliated and shed in the stool </a:t>
            </a:r>
            <a:endParaRPr lang="en-US" dirty="0" smtClean="0">
              <a:sym typeface="Wingdings"/>
            </a:endParaRPr>
          </a:p>
          <a:p>
            <a:pPr algn="ctr"/>
            <a:endParaRPr lang="en-US" dirty="0" smtClean="0">
              <a:sym typeface="Wingdings"/>
            </a:endParaRPr>
          </a:p>
          <a:p>
            <a:pPr algn="ctr"/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deadE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= + E * r4</a:t>
            </a:r>
          </a:p>
        </p:txBody>
      </p:sp>
      <p:pic>
        <p:nvPicPr>
          <p:cNvPr id="10" name="Picture 9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6" t="12748" r="1813" b="66290"/>
          <a:stretch/>
        </p:blipFill>
        <p:spPr>
          <a:xfrm>
            <a:off x="666735" y="2743200"/>
            <a:ext cx="3829066" cy="160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62538" y="4289024"/>
            <a:ext cx="2082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1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deadE</a:t>
            </a:r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  <a:p>
            <a:pPr algn="ctr"/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1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Epithelial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*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5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days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723264" y="4695425"/>
            <a:ext cx="1957033" cy="24487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60477" y="450778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r4  =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8264" y="4507780"/>
            <a:ext cx="75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=  0.2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2921000"/>
            <a:ext cx="38371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4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1" y="2921000"/>
            <a:ext cx="38371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r5 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5867400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r5  = 1</a:t>
            </a:r>
          </a:p>
        </p:txBody>
      </p:sp>
    </p:spTree>
    <p:extLst>
      <p:ext uri="{BB962C8B-B14F-4D97-AF65-F5344CB8AC3E}">
        <p14:creationId xmlns:p14="http://schemas.microsoft.com/office/powerpoint/2010/main" val="31325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Epithelial Barrier Steady State</a:t>
            </a:r>
            <a:endParaRPr lang="en-US" dirty="0"/>
          </a:p>
        </p:txBody>
      </p:sp>
      <p:pic>
        <p:nvPicPr>
          <p:cNvPr id="4" name="Picture 3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18950" r="92044" b="72720"/>
          <a:stretch/>
        </p:blipFill>
        <p:spPr>
          <a:xfrm>
            <a:off x="1219200" y="1752600"/>
            <a:ext cx="539378" cy="510238"/>
          </a:xfrm>
          <a:prstGeom prst="rect">
            <a:avLst/>
          </a:prstGeom>
        </p:spPr>
      </p:pic>
      <p:pic>
        <p:nvPicPr>
          <p:cNvPr id="5" name="Picture 4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15436" r="77543" b="70006"/>
          <a:stretch/>
        </p:blipFill>
        <p:spPr>
          <a:xfrm>
            <a:off x="1219200" y="2395566"/>
            <a:ext cx="507859" cy="780245"/>
          </a:xfrm>
          <a:prstGeom prst="rect">
            <a:avLst/>
          </a:prstGeom>
        </p:spPr>
      </p:pic>
      <p:pic>
        <p:nvPicPr>
          <p:cNvPr id="6" name="Picture 5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t="15582" r="60113" b="69860"/>
          <a:stretch/>
        </p:blipFill>
        <p:spPr>
          <a:xfrm>
            <a:off x="1271025" y="3309966"/>
            <a:ext cx="437932" cy="755363"/>
          </a:xfrm>
          <a:prstGeom prst="rect">
            <a:avLst/>
          </a:prstGeom>
        </p:spPr>
      </p:pic>
      <p:pic>
        <p:nvPicPr>
          <p:cNvPr id="7" name="Picture 6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6" t="15875" r="43561" b="69567"/>
          <a:stretch/>
        </p:blipFill>
        <p:spPr>
          <a:xfrm>
            <a:off x="1261948" y="4148166"/>
            <a:ext cx="497668" cy="764588"/>
          </a:xfrm>
          <a:prstGeom prst="rect">
            <a:avLst/>
          </a:prstGeom>
        </p:spPr>
      </p:pic>
      <p:pic>
        <p:nvPicPr>
          <p:cNvPr id="8" name="Picture 7" descr="Epethelial Cells.pd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4" t="15436" r="14413" b="70006"/>
          <a:stretch/>
        </p:blipFill>
        <p:spPr>
          <a:xfrm>
            <a:off x="1305591" y="5020181"/>
            <a:ext cx="447009" cy="771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1752600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=  4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54341" y="2587348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=  4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59616" y="3603098"/>
            <a:ext cx="75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=  256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70506" y="5232694"/>
            <a:ext cx="75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=  128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35816" y="4314822"/>
            <a:ext cx="75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=  640</a:t>
            </a:r>
            <a:endParaRPr lang="en-US" b="1" dirty="0"/>
          </a:p>
        </p:txBody>
      </p:sp>
      <p:pic>
        <p:nvPicPr>
          <p:cNvPr id="14" name="Picture 13" descr="CS5424_TC+S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4" r="3687"/>
          <a:stretch/>
        </p:blipFill>
        <p:spPr>
          <a:xfrm>
            <a:off x="3200400" y="1524000"/>
            <a:ext cx="4524289" cy="39442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657753"/>
            <a:ext cx="685800" cy="73781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267" y="2420998"/>
            <a:ext cx="3489047" cy="2513036"/>
            <a:chOff x="2759353" y="914400"/>
            <a:chExt cx="3489047" cy="2513036"/>
          </a:xfrm>
        </p:grpSpPr>
        <p:pic>
          <p:nvPicPr>
            <p:cNvPr id="13" name="Picture 12" descr="AAI2013 Modeling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516"/>
            <a:stretch/>
          </p:blipFill>
          <p:spPr>
            <a:xfrm>
              <a:off x="2768589" y="914400"/>
              <a:ext cx="3479811" cy="251303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759353" y="914400"/>
              <a:ext cx="304800" cy="3063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1143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EAEC epithelial barrier model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006309" y="1643077"/>
            <a:ext cx="4725559" cy="3589817"/>
            <a:chOff x="2759353" y="3427436"/>
            <a:chExt cx="3489047" cy="2670128"/>
          </a:xfrm>
        </p:grpSpPr>
        <p:pic>
          <p:nvPicPr>
            <p:cNvPr id="8" name="Picture 7" descr="AAI2013 Modeling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84"/>
            <a:stretch/>
          </p:blipFill>
          <p:spPr>
            <a:xfrm>
              <a:off x="2768589" y="3427436"/>
              <a:ext cx="3479811" cy="267012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59353" y="3427436"/>
              <a:ext cx="304800" cy="3063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V="1">
            <a:off x="4343400" y="5241155"/>
            <a:ext cx="0" cy="550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57153" y="5218331"/>
            <a:ext cx="166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 0 infection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29200" y="1371600"/>
            <a:ext cx="3169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In </a:t>
            </a:r>
            <a:r>
              <a:rPr lang="en-US" sz="2000" i="1" dirty="0" err="1" smtClean="0"/>
              <a:t>silico</a:t>
            </a:r>
            <a:r>
              <a:rPr lang="en-US" sz="2000" dirty="0" smtClean="0"/>
              <a:t> Infection Simulation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448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14600"/>
            <a:ext cx="6974436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Intracellular Networks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852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Intracellular Epithelial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9809" y="5751518"/>
            <a:ext cx="300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~75 species &amp; ~85 reactions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5453"/>
            <a:ext cx="7565477" cy="43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TLR Signaling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Intracellular Epithelial Cell [06.21.13]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503" r="32632" b="53506"/>
          <a:stretch/>
        </p:blipFill>
        <p:spPr>
          <a:xfrm>
            <a:off x="1602910" y="1842515"/>
            <a:ext cx="6379182" cy="3693973"/>
          </a:xfrm>
        </p:spPr>
      </p:pic>
      <p:sp>
        <p:nvSpPr>
          <p:cNvPr id="5" name="TextBox 4"/>
          <p:cNvSpPr txBox="1"/>
          <p:nvPr/>
        </p:nvSpPr>
        <p:spPr>
          <a:xfrm>
            <a:off x="3514945" y="6192581"/>
            <a:ext cx="325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focused on TLR4 &amp; 5 for EAEC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Generating a model</a:t>
            </a:r>
          </a:p>
          <a:p>
            <a:pPr lvl="1"/>
            <a:r>
              <a:rPr lang="en-US" dirty="0" smtClean="0"/>
              <a:t>network</a:t>
            </a:r>
          </a:p>
          <a:p>
            <a:pPr lvl="1"/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/>
              <a:t>mathematics</a:t>
            </a:r>
          </a:p>
          <a:p>
            <a:r>
              <a:rPr lang="en-US" b="1" dirty="0" smtClean="0"/>
              <a:t>Fitting </a:t>
            </a:r>
            <a:r>
              <a:rPr lang="en-US" b="1" dirty="0"/>
              <a:t>parameters</a:t>
            </a:r>
          </a:p>
          <a:p>
            <a:r>
              <a:rPr lang="en-US" b="1" dirty="0" smtClean="0"/>
              <a:t>Asking questions with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your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98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Cytokine Receptor Signaling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3" descr="Intracellular Epithelial Cell [06.21.13]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81904" r="5462" b="419"/>
          <a:stretch/>
        </p:blipFill>
        <p:spPr>
          <a:xfrm>
            <a:off x="40459" y="2324675"/>
            <a:ext cx="9052851" cy="1163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939" y="3718570"/>
            <a:ext cx="863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TNF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457414" y="3718570"/>
            <a:ext cx="198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IL17 Family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650733" y="3718570"/>
            <a:ext cx="882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IL22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788674" y="3718570"/>
            <a:ext cx="70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IL6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96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4945" y="686072"/>
            <a:ext cx="5396970" cy="269485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Cytokines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Integrity Proteins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NLR Proteins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Inflammasome Components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2052" y="4304253"/>
            <a:ext cx="4799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/>
              <a:buChar char="•"/>
            </a:pPr>
            <a:r>
              <a:rPr lang="en-US" dirty="0" smtClean="0"/>
              <a:t>Transcription and translation reactions</a:t>
            </a:r>
          </a:p>
          <a:p>
            <a:pPr marL="285750" indent="-285750" algn="r">
              <a:buFont typeface="Arial"/>
              <a:buChar char="•"/>
            </a:pPr>
            <a:r>
              <a:rPr lang="en-US" dirty="0" smtClean="0"/>
              <a:t>Allows for </a:t>
            </a:r>
            <a:r>
              <a:rPr lang="en-US" dirty="0" err="1" smtClean="0"/>
              <a:t>miRNA</a:t>
            </a:r>
            <a:r>
              <a:rPr lang="en-US" dirty="0" smtClean="0"/>
              <a:t> interactions </a:t>
            </a:r>
          </a:p>
          <a:p>
            <a:pPr marL="285750" indent="-285750" algn="r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ncorporate mRNA </a:t>
            </a:r>
            <a:r>
              <a:rPr lang="en-US" dirty="0" err="1" smtClean="0"/>
              <a:t>degragation</a:t>
            </a:r>
            <a:endParaRPr lang="en-US" dirty="0" smtClean="0"/>
          </a:p>
        </p:txBody>
      </p:sp>
      <p:pic>
        <p:nvPicPr>
          <p:cNvPr id="6" name="Content Placeholder 3" descr="Intracellular Epithelial Cell [06.21.13]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4497" r="75995" b="14102"/>
          <a:stretch/>
        </p:blipFill>
        <p:spPr>
          <a:xfrm>
            <a:off x="1753461" y="-29742"/>
            <a:ext cx="2950348" cy="587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91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268" y="1219200"/>
            <a:ext cx="3806515" cy="2694851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Antimicrobial Peptides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Content Placeholder 3" descr="Intracellular Epithelial Cell [06.21.13]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1" t="503" r="12634" b="13792"/>
          <a:stretch/>
        </p:blipFill>
        <p:spPr>
          <a:xfrm>
            <a:off x="2603404" y="-1003"/>
            <a:ext cx="2491013" cy="5867400"/>
          </a:xfrm>
        </p:spPr>
      </p:pic>
    </p:spTree>
    <p:extLst>
      <p:ext uri="{BB962C8B-B14F-4D97-AF65-F5344CB8AC3E}">
        <p14:creationId xmlns:p14="http://schemas.microsoft.com/office/powerpoint/2010/main" val="2587184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Considerations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2707" y="1371600"/>
            <a:ext cx="272979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large network…</a:t>
            </a:r>
          </a:p>
          <a:p>
            <a:pPr algn="ctr"/>
            <a:r>
              <a:rPr lang="en-US" dirty="0" smtClean="0"/>
              <a:t>(is there data to calibrate?)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7630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Considerations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211" y="1371600"/>
            <a:ext cx="8150789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large network…</a:t>
            </a:r>
          </a:p>
          <a:p>
            <a:pPr algn="ctr"/>
            <a:r>
              <a:rPr lang="en-US" dirty="0" smtClean="0"/>
              <a:t>(is there data to calibrate?)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dirty="0" smtClean="0"/>
              <a:t>“mRNA transcription rates are relatively uniform”</a:t>
            </a:r>
          </a:p>
          <a:p>
            <a:pPr algn="ctr"/>
            <a:r>
              <a:rPr lang="en-US" dirty="0" smtClean="0"/>
              <a:t>(is this actually true?)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 smtClean="0"/>
              <a:t>“protein translation is similar for functionally similar proteins”</a:t>
            </a:r>
            <a:endParaRPr lang="en-US" sz="2400" b="1" dirty="0"/>
          </a:p>
          <a:p>
            <a:pPr algn="ctr"/>
            <a:r>
              <a:rPr lang="en-US" dirty="0" smtClean="0"/>
              <a:t>(how similar…?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can we use different cell types to develop a calibration DB</a:t>
            </a:r>
            <a:r>
              <a:rPr lang="en-US" dirty="0" smtClean="0"/>
              <a:t>?)</a:t>
            </a:r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867400" y="2635515"/>
            <a:ext cx="2602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doi:10.1038/nature10098</a:t>
            </a:r>
            <a:endParaRPr lang="en-US" dirty="0"/>
          </a:p>
        </p:txBody>
      </p:sp>
      <p:pic>
        <p:nvPicPr>
          <p:cNvPr id="6" name="Picture 5" descr="Screen Shot 2014-06-11 at 12.59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39693" r="39120" b="28000"/>
          <a:stretch/>
        </p:blipFill>
        <p:spPr>
          <a:xfrm>
            <a:off x="1636164" y="2134660"/>
            <a:ext cx="3912894" cy="16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20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Mining – GEO Database</a:t>
            </a:r>
            <a:endParaRPr lang="en-US" dirty="0"/>
          </a:p>
        </p:txBody>
      </p:sp>
      <p:pic>
        <p:nvPicPr>
          <p:cNvPr id="3" name="Picture 2" descr="LPS_TC_mBMD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3" y="1219200"/>
            <a:ext cx="4438947" cy="5006263"/>
          </a:xfrm>
          <a:prstGeom prst="rect">
            <a:avLst/>
          </a:prstGeom>
        </p:spPr>
      </p:pic>
      <p:pic>
        <p:nvPicPr>
          <p:cNvPr id="4" name="Picture 3" descr="LPS_TC_rawM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00" y="1368070"/>
            <a:ext cx="4106437" cy="47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3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Data Mining – GEO Database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LPS_TC_mBMD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3" y="1219200"/>
            <a:ext cx="4438947" cy="5006263"/>
          </a:xfrm>
          <a:prstGeom prst="rect">
            <a:avLst/>
          </a:prstGeom>
        </p:spPr>
      </p:pic>
      <p:pic>
        <p:nvPicPr>
          <p:cNvPr id="4" name="Picture 3" descr="LPS_TC_rawM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00" y="1368070"/>
            <a:ext cx="4106437" cy="47500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373" y="2518128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97790" y="1695606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373" y="1857646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89198" y="1803286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16030" y="2098438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9373" y="214454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0429" y="271732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16030" y="2308309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9371" y="2798167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16030" y="2503359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8669" y="261686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98494" y="190202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1837" y="195638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7438" y="2206118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1245" y="3557407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38037" y="3490325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2893" y="2429040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25326" y="2789919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16734" y="2709775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1245" y="3657890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23632" y="261686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11245" y="4123339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25326" y="457984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1245" y="525066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16734" y="4490401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26030" y="4374481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11597" y="3450431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1597" y="535834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20893" y="544813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12301" y="5555814"/>
            <a:ext cx="597824" cy="179232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38037" y="5689977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26030" y="557370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526030" y="5268550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498494" y="4083513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03709" y="5735046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25678" y="468752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23949" y="4499345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00568" y="319551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12653" y="4221726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03709" y="5851321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26030" y="5380768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38421" y="3078902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98846" y="3094367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97469" y="4785905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97821" y="4687873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17438" y="4276449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535326" y="5470560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02653" y="4025307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526030" y="4983028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517438" y="4884996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15357" y="4410257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534270" y="340227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50781" y="1759614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538389" y="3598005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97469" y="4580193"/>
            <a:ext cx="597824" cy="116275"/>
          </a:xfrm>
          <a:prstGeom prst="rect">
            <a:avLst/>
          </a:prstGeom>
          <a:solidFill>
            <a:schemeClr val="lt1">
              <a:alpha val="20000"/>
            </a:schemeClr>
          </a:solidFill>
          <a:ln w="31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Intracellular Model Fitting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cwash\Desktop\Layout 1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763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1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10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b="11155"/>
          <a:stretch/>
        </p:blipFill>
        <p:spPr>
          <a:xfrm>
            <a:off x="609600" y="1623583"/>
            <a:ext cx="7848600" cy="407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How do alterations in IEC NLR functionality alter T cell differentiation?</a:t>
            </a:r>
          </a:p>
          <a:p>
            <a:pPr lvl="1"/>
            <a:r>
              <a:rPr lang="en-US" dirty="0" err="1"/>
              <a:t>Multiscale</a:t>
            </a:r>
            <a:r>
              <a:rPr lang="en-US" dirty="0"/>
              <a:t> </a:t>
            </a:r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IL6, TGF, IL1B combinations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3810000"/>
            <a:ext cx="2286000" cy="2057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Intracellular Epithelial Cell Model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NLR over &amp; under expression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505200" y="3810000"/>
            <a:ext cx="2286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 cell differentiation Model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420211" y="3738005"/>
            <a:ext cx="2286000" cy="2057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 cell population model (ABM)</a:t>
            </a:r>
            <a:endParaRPr lang="en-US" dirty="0"/>
          </a:p>
        </p:txBody>
      </p:sp>
      <p:cxnSp>
        <p:nvCxnSpPr>
          <p:cNvPr id="8" name="Straight Arrow Connector 7"/>
          <p:cNvCxnSpPr>
            <a:endCxn id="5" idx="1"/>
          </p:cNvCxnSpPr>
          <p:nvPr/>
        </p:nvCxnSpPr>
        <p:spPr>
          <a:xfrm>
            <a:off x="2743200" y="4119313"/>
            <a:ext cx="762000" cy="719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</p:cNvCxnSpPr>
          <p:nvPr/>
        </p:nvCxnSpPr>
        <p:spPr>
          <a:xfrm flipV="1">
            <a:off x="5791200" y="4267200"/>
            <a:ext cx="629011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78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b="1" dirty="0" smtClean="0"/>
              <a:t>Generating a model</a:t>
            </a:r>
          </a:p>
          <a:p>
            <a:pPr lvl="1"/>
            <a:r>
              <a:rPr lang="en-US" dirty="0" smtClean="0"/>
              <a:t>network</a:t>
            </a:r>
          </a:p>
          <a:p>
            <a:pPr lvl="1"/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mathematics</a:t>
            </a:r>
          </a:p>
          <a:p>
            <a:r>
              <a:rPr lang="en-US" b="1" dirty="0" smtClean="0"/>
              <a:t>Fitting parameters</a:t>
            </a:r>
          </a:p>
          <a:p>
            <a:r>
              <a:rPr lang="en-US" b="1" dirty="0"/>
              <a:t>Asking questions with </a:t>
            </a:r>
          </a:p>
          <a:p>
            <a:pPr marL="0" indent="0">
              <a:buNone/>
            </a:pPr>
            <a:r>
              <a:rPr lang="en-US" b="1" dirty="0"/>
              <a:t>	your model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267200" y="1596508"/>
            <a:ext cx="990600" cy="3581400"/>
          </a:xfrm>
          <a:prstGeom prst="rightBrace">
            <a:avLst>
              <a:gd name="adj1" fmla="val 53058"/>
              <a:gd name="adj2" fmla="val 50000"/>
            </a:avLst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05400" y="2209800"/>
            <a:ext cx="38100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Epithelial Barrier Integrity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Intracellular Networks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Epithelial Cell Plasticity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968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How do T cell phenotypes regulate antimicrobial peptide production from IECs?</a:t>
            </a:r>
          </a:p>
          <a:p>
            <a:pPr lvl="2"/>
            <a:r>
              <a:rPr lang="en-US" dirty="0" smtClean="0"/>
              <a:t>Different T cell phenotypes</a:t>
            </a:r>
          </a:p>
          <a:p>
            <a:pPr lvl="2"/>
            <a:r>
              <a:rPr lang="en-US" dirty="0" err="1"/>
              <a:t>Multiscale</a:t>
            </a:r>
            <a:r>
              <a:rPr lang="en-US" dirty="0"/>
              <a:t> Modeling</a:t>
            </a:r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143000" y="3657600"/>
            <a:ext cx="2286000" cy="2057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Intracellular Epithelial Cell Model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91200" y="3657600"/>
            <a:ext cx="2286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 cell differentiation Model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Th1, </a:t>
            </a:r>
            <a:r>
              <a:rPr lang="en-US" b="1" dirty="0" smtClean="0"/>
              <a:t>Th17</a:t>
            </a:r>
            <a:r>
              <a:rPr lang="en-US" dirty="0" smtClean="0"/>
              <a:t>, </a:t>
            </a:r>
            <a:r>
              <a:rPr lang="en-US" dirty="0" err="1" smtClean="0"/>
              <a:t>Treg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57600" y="4343400"/>
            <a:ext cx="2133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29000" y="5029200"/>
            <a:ext cx="2133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32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14600"/>
            <a:ext cx="6974436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Epithelial Cell Plasticity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139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035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Epithelial-</a:t>
            </a:r>
            <a:r>
              <a:rPr lang="en-US" dirty="0" err="1" smtClean="0"/>
              <a:t>Mesenchymal</a:t>
            </a:r>
            <a:r>
              <a:rPr lang="en-US" dirty="0" smtClean="0"/>
              <a:t>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EMT:</a:t>
            </a:r>
            <a:r>
              <a:rPr lang="en-US" b="1" dirty="0" smtClean="0"/>
              <a:t> </a:t>
            </a:r>
            <a:r>
              <a:rPr lang="en-US" dirty="0" smtClean="0"/>
              <a:t>dynamic </a:t>
            </a:r>
            <a:r>
              <a:rPr lang="en-US" dirty="0"/>
              <a:t>process </a:t>
            </a:r>
            <a:r>
              <a:rPr lang="en-US" dirty="0" smtClean="0"/>
              <a:t>whereby </a:t>
            </a:r>
            <a:r>
              <a:rPr lang="en-US" dirty="0"/>
              <a:t>epithelial cells </a:t>
            </a:r>
            <a:r>
              <a:rPr lang="en-US" dirty="0" smtClean="0"/>
              <a:t>undergo </a:t>
            </a:r>
            <a:r>
              <a:rPr lang="en-US" dirty="0"/>
              <a:t>phenotypic conversion &amp; become </a:t>
            </a:r>
            <a:r>
              <a:rPr lang="en-US" dirty="0" smtClean="0"/>
              <a:t>migratory</a:t>
            </a:r>
            <a:endParaRPr lang="en-US" dirty="0"/>
          </a:p>
          <a:p>
            <a:pPr lvl="1"/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819400"/>
            <a:ext cx="3994457" cy="2796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429000"/>
            <a:ext cx="403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ormal during embryogenesis &amp; tissue remodeling</a:t>
            </a:r>
          </a:p>
          <a:p>
            <a:pPr lvl="1" algn="ctr"/>
            <a:endParaRPr lang="en-US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G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overned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by a complex microenvironment</a:t>
            </a:r>
          </a:p>
        </p:txBody>
      </p:sp>
    </p:spTree>
    <p:extLst>
      <p:ext uri="{BB962C8B-B14F-4D97-AF65-F5344CB8AC3E}">
        <p14:creationId xmlns:p14="http://schemas.microsoft.com/office/powerpoint/2010/main" val="1959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EMT &amp; Cancer </a:t>
            </a:r>
            <a:r>
              <a:rPr lang="en-US" dirty="0" err="1" smtClean="0"/>
              <a:t>Immunobiology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819400"/>
            <a:ext cx="3474960" cy="2819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u="sng" dirty="0" smtClean="0">
                <a:solidFill>
                  <a:srgbClr val="7F7F7F"/>
                </a:solidFill>
              </a:rPr>
              <a:t>Metastatic </a:t>
            </a:r>
            <a:r>
              <a:rPr lang="en-US" sz="2000" u="sng" dirty="0">
                <a:solidFill>
                  <a:srgbClr val="7F7F7F"/>
                </a:solidFill>
              </a:rPr>
              <a:t>cancer</a:t>
            </a:r>
            <a:r>
              <a:rPr lang="en-US" sz="2000" dirty="0">
                <a:solidFill>
                  <a:srgbClr val="7F7F7F"/>
                </a:solidFill>
              </a:rPr>
              <a:t>: cancer that has spread from the place it started to another place in the </a:t>
            </a:r>
            <a:r>
              <a:rPr lang="en-US" sz="2000" dirty="0" smtClean="0">
                <a:solidFill>
                  <a:srgbClr val="7F7F7F"/>
                </a:solidFill>
              </a:rPr>
              <a:t>body</a:t>
            </a:r>
          </a:p>
          <a:p>
            <a:pPr marL="0" indent="0" algn="ctr">
              <a:buNone/>
            </a:pPr>
            <a:endParaRPr lang="en-US" sz="1100" dirty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7F7F7F"/>
                </a:solidFill>
              </a:rPr>
              <a:t>~</a:t>
            </a:r>
            <a:r>
              <a:rPr lang="en-US" sz="2000" dirty="0">
                <a:solidFill>
                  <a:srgbClr val="7F7F7F"/>
                </a:solidFill>
              </a:rPr>
              <a:t>90% of cancer-related </a:t>
            </a:r>
            <a:r>
              <a:rPr lang="en-US" sz="2000" b="1" dirty="0">
                <a:solidFill>
                  <a:srgbClr val="7F7F7F"/>
                </a:solidFill>
              </a:rPr>
              <a:t>deaths </a:t>
            </a:r>
            <a:r>
              <a:rPr lang="en-US" sz="2000" dirty="0">
                <a:solidFill>
                  <a:srgbClr val="7F7F7F"/>
                </a:solidFill>
              </a:rPr>
              <a:t>are caused by metastasis</a:t>
            </a:r>
          </a:p>
          <a:p>
            <a:pPr marL="0" lvl="1" indent="0" algn="ctr">
              <a:buNone/>
            </a:pPr>
            <a:endParaRPr lang="en-US" sz="2000" dirty="0">
              <a:solidFill>
                <a:srgbClr val="7F7F7F"/>
              </a:solidFill>
              <a:sym typeface="Wingding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58"/>
          <a:stretch/>
        </p:blipFill>
        <p:spPr>
          <a:xfrm>
            <a:off x="4876800" y="2037252"/>
            <a:ext cx="3426865" cy="3906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3716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dirty="0"/>
              <a:t>Abnormal </a:t>
            </a:r>
            <a:r>
              <a:rPr lang="en-US" sz="3200" b="1" dirty="0"/>
              <a:t>EMT</a:t>
            </a:r>
            <a:r>
              <a:rPr lang="en-US" sz="3200" dirty="0"/>
              <a:t> is</a:t>
            </a:r>
            <a:r>
              <a:rPr lang="en-US" sz="3200" dirty="0">
                <a:sym typeface="Wingdings"/>
              </a:rPr>
              <a:t> at the initiation &amp; invasive front of metastatic </a:t>
            </a:r>
            <a:r>
              <a:rPr lang="en-US" sz="3200" dirty="0" smtClean="0">
                <a:sym typeface="Wingdings"/>
              </a:rPr>
              <a:t>tumors</a:t>
            </a:r>
            <a:endParaRPr lang="en-US" sz="32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577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882" r="23741"/>
          <a:stretch/>
        </p:blipFill>
        <p:spPr>
          <a:xfrm>
            <a:off x="2743200" y="1403350"/>
            <a:ext cx="3822091" cy="4303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Hallmarks of EMT – TGFβ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45109" y="2667000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Calibri"/>
                <a:cs typeface="Calibri"/>
              </a:rPr>
              <a:t>Microenvironment</a:t>
            </a:r>
          </a:p>
          <a:p>
            <a:pPr algn="ctr"/>
            <a:r>
              <a:rPr lang="en-US" sz="2000" b="1" dirty="0" smtClean="0">
                <a:latin typeface="Calibri"/>
                <a:cs typeface="Calibri"/>
              </a:rPr>
              <a:t>TGF-β 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promotes EMT  via SMAD4 signaling and increases EMT transcription factors SNAIL, ZEB, Twist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1800" y="2667000"/>
            <a:ext cx="2209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cs typeface="Calibri"/>
              </a:rPr>
              <a:t>Molecular changes @ the cellular level</a:t>
            </a:r>
          </a:p>
          <a:p>
            <a:pPr algn="ctr"/>
            <a:r>
              <a:rPr lang="en-US" sz="2000" b="1" dirty="0">
                <a:cs typeface="Calibri"/>
              </a:rPr>
              <a:t>E-cadherin </a:t>
            </a:r>
            <a:r>
              <a:rPr lang="en-US" sz="2000" dirty="0">
                <a:cs typeface="Calibri"/>
              </a:rPr>
              <a:t>“cements” ECs together; protein significantly down-regulated during EMT</a:t>
            </a:r>
          </a:p>
        </p:txBody>
      </p:sp>
    </p:spTree>
    <p:extLst>
      <p:ext uri="{BB962C8B-B14F-4D97-AF65-F5344CB8AC3E}">
        <p14:creationId xmlns:p14="http://schemas.microsoft.com/office/powerpoint/2010/main" val="874020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TGF Signaling</a:t>
            </a:r>
            <a:endParaRPr lang="en-US" dirty="0"/>
          </a:p>
        </p:txBody>
      </p:sp>
      <p:pic>
        <p:nvPicPr>
          <p:cNvPr id="4" name="Picture 3" descr="ProblemSolving_EMT_Networ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0" t="7257" r="15463" b="28433"/>
          <a:stretch/>
        </p:blipFill>
        <p:spPr>
          <a:xfrm>
            <a:off x="2286000" y="1403145"/>
            <a:ext cx="5063558" cy="44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3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Predictions &amp; Validations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8" y="1752600"/>
            <a:ext cx="5088266" cy="4045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4958" y="1752600"/>
            <a:ext cx="34082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SNAIL/mir34 double-negative feedback loop regulates initiation of EMT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ZEB/mir200 feedback loop regulates irreversible switch to maintain </a:t>
            </a:r>
            <a:r>
              <a:rPr lang="en-US" dirty="0" err="1" smtClean="0"/>
              <a:t>mesenchymal</a:t>
            </a:r>
            <a:r>
              <a:rPr lang="en-US" dirty="0" smtClean="0"/>
              <a:t> phenotype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TGF/mir200 reinforces </a:t>
            </a:r>
            <a:r>
              <a:rPr lang="en-US" dirty="0" err="1" smtClean="0"/>
              <a:t>mesenchymal</a:t>
            </a:r>
            <a:r>
              <a:rPr lang="en-US" dirty="0" smtClean="0"/>
              <a:t> phenotype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9413" y="5193268"/>
            <a:ext cx="321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X. </a:t>
            </a:r>
            <a:r>
              <a:rPr lang="en-US" dirty="0" err="1" smtClean="0"/>
              <a:t>Tian</a:t>
            </a:r>
            <a:r>
              <a:rPr lang="en-US" dirty="0" smtClean="0"/>
              <a:t>  </a:t>
            </a:r>
            <a:r>
              <a:rPr lang="en-US" i="1" dirty="0" smtClean="0"/>
              <a:t>Biophysical Journal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0535" y="5486400"/>
            <a:ext cx="314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DOI: 10.1016/j.bpj.2013.07.011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33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Underreported Instigator– IL6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45109" y="2667000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Calibri"/>
                <a:cs typeface="Calibri"/>
              </a:rPr>
              <a:t>Microenvironment</a:t>
            </a:r>
          </a:p>
          <a:p>
            <a:pPr algn="ctr"/>
            <a:r>
              <a:rPr lang="en-US" sz="2000" b="1" dirty="0" smtClean="0">
                <a:latin typeface="Calibri"/>
                <a:cs typeface="Calibri"/>
              </a:rPr>
              <a:t>IL6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promotes EMT  via JAK/STAT signaling and increases EMT transcription factors SNAIL, ZEB, Twist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667000"/>
            <a:ext cx="259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Calibri"/>
                <a:cs typeface="Calibri"/>
              </a:rPr>
              <a:t>Molecular Crosstalk</a:t>
            </a:r>
          </a:p>
          <a:p>
            <a:pPr algn="ctr"/>
            <a:r>
              <a:rPr lang="en-US" sz="2000" b="1" dirty="0">
                <a:latin typeface="Calibri"/>
                <a:cs typeface="Calibri"/>
              </a:rPr>
              <a:t>IL-6 &amp; TGF-β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can mutually enhance each other’s </a:t>
            </a:r>
            <a:r>
              <a:rPr lang="en-US" sz="2000" dirty="0" err="1">
                <a:latin typeface="Calibri"/>
                <a:cs typeface="Calibri"/>
              </a:rPr>
              <a:t>autocrine</a:t>
            </a:r>
            <a:r>
              <a:rPr lang="en-US" sz="2000" dirty="0">
                <a:latin typeface="Calibri"/>
                <a:cs typeface="Calibri"/>
              </a:rPr>
              <a:t> signaling YET ALSO their downstream regulators can antagonize each other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924" t="36186" r="3906" b="22701"/>
          <a:stretch/>
        </p:blipFill>
        <p:spPr>
          <a:xfrm rot="16200000">
            <a:off x="2553230" y="2334741"/>
            <a:ext cx="4400231" cy="2537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0400" y="21266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267200" y="1714500"/>
            <a:ext cx="1524000" cy="1562100"/>
          </a:xfrm>
          <a:prstGeom prst="ellipse">
            <a:avLst/>
          </a:prstGeom>
          <a:solidFill>
            <a:schemeClr val="accent6">
              <a:alpha val="4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667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3"/>
          <a:srcRect l="47802" t="49051"/>
          <a:stretch/>
        </p:blipFill>
        <p:spPr>
          <a:xfrm>
            <a:off x="1888515" y="3000911"/>
            <a:ext cx="3057645" cy="2753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7214358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Heterogeneous EMT Phenotypes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082" r="38955" b="51475"/>
          <a:stretch/>
        </p:blipFill>
        <p:spPr>
          <a:xfrm>
            <a:off x="1813154" y="1949347"/>
            <a:ext cx="3275761" cy="1061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1125" y="1826686"/>
            <a:ext cx="30491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Does this occur sequentially?</a:t>
            </a:r>
          </a:p>
          <a:p>
            <a:pPr algn="ctr"/>
            <a:r>
              <a:rPr lang="en-US" sz="2200" dirty="0" smtClean="0"/>
              <a:t> </a:t>
            </a:r>
          </a:p>
          <a:p>
            <a:pPr algn="ctr"/>
            <a:r>
              <a:rPr lang="en-US" sz="2200" dirty="0" smtClean="0"/>
              <a:t>Functional role of Twist remains unclear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Results weren’t coupled with TGF or IL6 data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TGF model only explains 1 intermediate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9073" y="5784459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Salt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2013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Cancer Discovery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4BC091-DEE2-4C94-8F13-B7FB32D2DE5D}" type="slidenum">
              <a:rPr lang="en-US" smtClean="0"/>
              <a:t>48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16878" y="3022467"/>
            <a:ext cx="8432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SNAIL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2143" y="3010799"/>
            <a:ext cx="7619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ZEB1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5715" y="4470267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TWIST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72695" y="1826382"/>
            <a:ext cx="770022" cy="77536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34595" y="2892714"/>
            <a:ext cx="808122" cy="7753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IE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92748" y="3970360"/>
            <a:ext cx="749969" cy="775368"/>
          </a:xfrm>
          <a:prstGeom prst="ellipse">
            <a:avLst/>
          </a:prstGeom>
          <a:solidFill>
            <a:srgbClr val="38BB69"/>
          </a:solidFill>
          <a:ln>
            <a:solidFill>
              <a:srgbClr val="298A4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92748" y="5147591"/>
            <a:ext cx="730312" cy="77536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Modeling EMT Dynamics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>
                <a:latin typeface="Calibri"/>
                <a:cs typeface="Calibri"/>
              </a:rPr>
              <a:t>Motivation:</a:t>
            </a:r>
          </a:p>
          <a:p>
            <a:r>
              <a:rPr lang="en-US" sz="2400" dirty="0">
                <a:latin typeface="Calibri"/>
                <a:cs typeface="Calibri"/>
              </a:rPr>
              <a:t>TGF-β / IL-6 axis is suggested as a key mediator of resistance to cancer therapies </a:t>
            </a:r>
            <a:endParaRPr lang="en-US" sz="24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Yao et. al PNAS 2012)</a:t>
            </a: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α-TGF therapies alone are not successful </a:t>
            </a:r>
            <a:endParaRPr lang="en-US" sz="24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Reivewed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: Connolly et. al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Int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J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Biol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Sci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2012)</a:t>
            </a:r>
          </a:p>
          <a:p>
            <a:r>
              <a:rPr lang="en-US" sz="2400" dirty="0">
                <a:latin typeface="Calibri"/>
                <a:cs typeface="Calibri"/>
              </a:rPr>
              <a:t>Blocking IL-6/STAT3 alone is moderately successful &amp; mechanisms are still largely unknown/underreported </a:t>
            </a:r>
            <a:endParaRPr lang="en-US" sz="24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Huang et. al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Neoplasma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2011)</a:t>
            </a:r>
          </a:p>
          <a:p>
            <a:r>
              <a:rPr lang="en-US" sz="2400" dirty="0">
                <a:latin typeface="Calibri"/>
                <a:cs typeface="Calibri"/>
              </a:rPr>
              <a:t>Treatments likely need to be combinatorial &amp; patient specific (stage of EMT/cancer)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95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 Model: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Theoretical</a:t>
            </a:r>
            <a:endParaRPr lang="en-US" b="1" dirty="0"/>
          </a:p>
          <a:p>
            <a:pPr lvl="1"/>
            <a:r>
              <a:rPr lang="en-US" dirty="0" smtClean="0"/>
              <a:t>reactions in model driven by “facts”</a:t>
            </a:r>
          </a:p>
          <a:p>
            <a:pPr lvl="1"/>
            <a:r>
              <a:rPr lang="en-US" dirty="0" smtClean="0"/>
              <a:t>canonical interactions</a:t>
            </a:r>
          </a:p>
          <a:p>
            <a:pPr lvl="1"/>
            <a:r>
              <a:rPr lang="en-US" dirty="0" smtClean="0"/>
              <a:t>time consuming </a:t>
            </a:r>
            <a:r>
              <a:rPr lang="en-US" i="1" dirty="0" smtClean="0"/>
              <a:t>(literature searching)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Data driven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use tools to identify interactions specific to your data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Hybrid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i.e. IPA top canonical pathway hits</a:t>
            </a:r>
          </a:p>
        </p:txBody>
      </p:sp>
    </p:spTree>
    <p:extLst>
      <p:ext uri="{BB962C8B-B14F-4D97-AF65-F5344CB8AC3E}">
        <p14:creationId xmlns:p14="http://schemas.microsoft.com/office/powerpoint/2010/main" val="23029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Updated “Abstracted” Network</a:t>
            </a:r>
            <a:endParaRPr lang="en-US" dirty="0"/>
          </a:p>
        </p:txBody>
      </p:sp>
      <p:pic>
        <p:nvPicPr>
          <p:cNvPr id="4" name="Picture 3" descr="Macintosh HD:Users:cphil:Desktop:EMT_abstract_surfac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94055"/>
            <a:ext cx="3200400" cy="135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cphil:Desktop:EMT_abstrac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4762"/>
            <a:ext cx="4114800" cy="3634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348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ALGGEN – PROMO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Wanted to make sure we had correct transcriptional regulation for surface markers</a:t>
            </a:r>
          </a:p>
          <a:p>
            <a:r>
              <a:rPr lang="en-US" sz="2400" dirty="0" smtClean="0"/>
              <a:t>Predicted transcription factor binding sites for human protein sequences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4-05-08 at 1.27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17926" r="15185" b="18667"/>
          <a:stretch/>
        </p:blipFill>
        <p:spPr>
          <a:xfrm>
            <a:off x="2057400" y="3200400"/>
            <a:ext cx="481982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out 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79"/>
          <a:stretch/>
        </p:blipFill>
        <p:spPr>
          <a:xfrm>
            <a:off x="237064" y="4629666"/>
            <a:ext cx="8788401" cy="226219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260" t="49696"/>
          <a:stretch/>
        </p:blipFill>
        <p:spPr>
          <a:xfrm>
            <a:off x="2074333" y="1423417"/>
            <a:ext cx="4936067" cy="33856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Phenotypes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</a:t>
            </a:r>
            <a:r>
              <a:rPr lang="en-US" dirty="0" smtClean="0"/>
              <a:t>Phenotype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Hang\Dropbox\Course\problem_solving\Presentation\0508\EMT simulation figure 1.tif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669636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5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60350"/>
            <a:ext cx="6974436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Modeling Questions</a:t>
            </a:r>
            <a:endParaRPr lang="en-US" sz="4000" dirty="0"/>
          </a:p>
        </p:txBody>
      </p:sp>
      <p:sp>
        <p:nvSpPr>
          <p:cNvPr id="4" name="Rounded Rectangle 3"/>
          <p:cNvSpPr/>
          <p:nvPr/>
        </p:nvSpPr>
        <p:spPr>
          <a:xfrm>
            <a:off x="1524000" y="1600200"/>
            <a:ext cx="2971801" cy="182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Explain how IL6 &amp; TGF contribute to 4 known EMT phenotypes</a:t>
            </a:r>
            <a:endParaRPr lang="en-US" sz="2200" dirty="0"/>
          </a:p>
        </p:txBody>
      </p:sp>
      <p:sp>
        <p:nvSpPr>
          <p:cNvPr id="5" name="Rounded Rectangle 4"/>
          <p:cNvSpPr/>
          <p:nvPr/>
        </p:nvSpPr>
        <p:spPr>
          <a:xfrm>
            <a:off x="4929153" y="1600200"/>
            <a:ext cx="2919447" cy="182970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Examine how cell sensitivities change upon dual stimulation with TGF + IL6</a:t>
            </a:r>
            <a:endParaRPr lang="en-US" sz="2200" dirty="0"/>
          </a:p>
        </p:txBody>
      </p:sp>
      <p:sp>
        <p:nvSpPr>
          <p:cNvPr id="6" name="Rounded Rectangle 5"/>
          <p:cNvSpPr/>
          <p:nvPr/>
        </p:nvSpPr>
        <p:spPr>
          <a:xfrm>
            <a:off x="1524000" y="3557584"/>
            <a:ext cx="2971801" cy="1923311"/>
          </a:xfrm>
          <a:prstGeom prst="roundRect">
            <a:avLst/>
          </a:prstGeom>
          <a:solidFill>
            <a:srgbClr val="38BB69"/>
          </a:solidFill>
          <a:ln>
            <a:solidFill>
              <a:srgbClr val="298A4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Identify whether IL6 or TGF priming alters mechanisms of EMT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45961" y="3557584"/>
            <a:ext cx="2902639" cy="1923311"/>
          </a:xfrm>
          <a:prstGeom prst="roundRect">
            <a:avLst/>
          </a:prstGeom>
          <a:solidFill>
            <a:srgbClr val="FF6666"/>
          </a:solidFill>
          <a:ln>
            <a:solidFill>
              <a:srgbClr val="BD4D4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Characterize crosstalk mechanisms between IL6 &amp; TGF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2643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</a:t>
            </a:r>
            <a:r>
              <a:rPr lang="en-US" i="1" dirty="0" smtClean="0"/>
              <a:t>in </a:t>
            </a:r>
            <a:r>
              <a:rPr lang="en-US" i="1" dirty="0" err="1" smtClean="0"/>
              <a:t>silico</a:t>
            </a:r>
            <a:r>
              <a:rPr lang="en-US" i="1" dirty="0" smtClean="0"/>
              <a:t> </a:t>
            </a:r>
            <a:r>
              <a:rPr lang="en-US" dirty="0" smtClean="0"/>
              <a:t>experiments</a:t>
            </a:r>
            <a:endParaRPr lang="en-US" dirty="0"/>
          </a:p>
        </p:txBody>
      </p:sp>
      <p:pic>
        <p:nvPicPr>
          <p:cNvPr id="4" name="Picture 3" descr="Macintosh HD:Users:cphil:Desktop:TGF switch.tif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/>
          <a:stretch/>
        </p:blipFill>
        <p:spPr bwMode="auto">
          <a:xfrm>
            <a:off x="1636164" y="1219200"/>
            <a:ext cx="5939109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991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cintosh HD:Users:cphil:Desktop:KnockOut Simulations.tif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 bwMode="auto">
          <a:xfrm>
            <a:off x="1600200" y="3581400"/>
            <a:ext cx="6172200" cy="2565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</a:t>
            </a:r>
            <a:r>
              <a:rPr lang="en-US" i="1" dirty="0" smtClean="0"/>
              <a:t>in </a:t>
            </a:r>
            <a:r>
              <a:rPr lang="en-US" i="1" dirty="0" err="1" smtClean="0"/>
              <a:t>silico</a:t>
            </a:r>
            <a:r>
              <a:rPr lang="en-US" i="1" dirty="0" smtClean="0"/>
              <a:t> </a:t>
            </a:r>
            <a:r>
              <a:rPr lang="en-US" dirty="0" smtClean="0"/>
              <a:t>experiments</a:t>
            </a:r>
            <a:endParaRPr lang="en-US" dirty="0"/>
          </a:p>
        </p:txBody>
      </p:sp>
      <p:pic>
        <p:nvPicPr>
          <p:cNvPr id="4" name="Picture 3" descr="Macintosh HD:Users:cphil:Desktop:TGF switch.tif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/>
          <a:stretch/>
        </p:blipFill>
        <p:spPr bwMode="auto">
          <a:xfrm>
            <a:off x="1636164" y="1219200"/>
            <a:ext cx="5939109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707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i="1" dirty="0"/>
              <a:t>in </a:t>
            </a:r>
            <a:r>
              <a:rPr lang="en-US" i="1" dirty="0" err="1"/>
              <a:t>silico</a:t>
            </a:r>
            <a:r>
              <a:rPr lang="en-US" i="1" dirty="0"/>
              <a:t> </a:t>
            </a:r>
            <a:r>
              <a:rPr lang="en-US" dirty="0"/>
              <a:t>experiments</a:t>
            </a:r>
          </a:p>
        </p:txBody>
      </p:sp>
      <p:pic>
        <p:nvPicPr>
          <p:cNvPr id="4" name="Picture 3" descr="EMT on_off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52600"/>
            <a:ext cx="9144000" cy="39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86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Computational modeling offers predictive power for generating hypotheses about biological processes</a:t>
            </a:r>
          </a:p>
          <a:p>
            <a:r>
              <a:rPr lang="en-US" dirty="0" smtClean="0"/>
              <a:t>Modeling provides an efficient framework to test hypotheses in a high throughput manner</a:t>
            </a:r>
          </a:p>
          <a:p>
            <a:r>
              <a:rPr lang="en-US" dirty="0" smtClean="0"/>
              <a:t>Correct questions are key</a:t>
            </a:r>
          </a:p>
          <a:p>
            <a:r>
              <a:rPr lang="en-US" dirty="0" smtClean="0"/>
              <a:t>Networks can be generated creatively</a:t>
            </a:r>
          </a:p>
          <a:p>
            <a:r>
              <a:rPr lang="en-US" dirty="0" smtClean="0"/>
              <a:t>Modeling must be assessed across scales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90800"/>
            <a:ext cx="6974436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 Model: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Theoretical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reactions in model driven by “facts”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canonical interactions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time consuming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(literature searching)</a:t>
            </a:r>
          </a:p>
          <a:p>
            <a:r>
              <a:rPr lang="en-US" b="1" dirty="0" smtClean="0"/>
              <a:t>Data driven</a:t>
            </a:r>
          </a:p>
          <a:p>
            <a:pPr lvl="1"/>
            <a:r>
              <a:rPr lang="en-US" dirty="0" smtClean="0"/>
              <a:t>use tools to identify interactions specific to your experimental data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Hybrid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i.e. IPA top canonical pathway hits</a:t>
            </a:r>
          </a:p>
        </p:txBody>
      </p:sp>
    </p:spTree>
    <p:extLst>
      <p:ext uri="{BB962C8B-B14F-4D97-AF65-F5344CB8AC3E}">
        <p14:creationId xmlns:p14="http://schemas.microsoft.com/office/powerpoint/2010/main" val="330530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 Model: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Theoretical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reactions in model driven by “facts”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canonical interactions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time consuming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(literature searching)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Data driven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use tools to identify interactions specific to your experimental data</a:t>
            </a:r>
          </a:p>
          <a:p>
            <a:r>
              <a:rPr lang="en-US" b="1" dirty="0" smtClean="0"/>
              <a:t>Hybrid</a:t>
            </a:r>
          </a:p>
          <a:p>
            <a:pPr lvl="1"/>
            <a:r>
              <a:rPr lang="en-US" dirty="0" smtClean="0"/>
              <a:t>i.e. IPA top canonical pathway hits +/- hypotheses</a:t>
            </a:r>
          </a:p>
        </p:txBody>
      </p:sp>
    </p:spTree>
    <p:extLst>
      <p:ext uri="{BB962C8B-B14F-4D97-AF65-F5344CB8AC3E}">
        <p14:creationId xmlns:p14="http://schemas.microsoft.com/office/powerpoint/2010/main" val="35969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0"/>
            <a:ext cx="8991600" cy="682625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522" y="1066800"/>
            <a:ext cx="4599782" cy="464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55" r="51174"/>
          <a:stretch/>
        </p:blipFill>
        <p:spPr>
          <a:xfrm>
            <a:off x="228600" y="599857"/>
            <a:ext cx="3451119" cy="56261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495722" y="304800"/>
            <a:ext cx="21336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9200" y="533400"/>
            <a:ext cx="1957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Canonical Pathway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533400"/>
            <a:ext cx="2214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CellDesigner</a:t>
            </a:r>
            <a:r>
              <a:rPr lang="en-US" dirty="0" smtClean="0"/>
              <a:t> 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0"/>
            <a:ext cx="8991600" cy="682625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522" y="1066800"/>
            <a:ext cx="4599782" cy="464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55" r="51174"/>
          <a:stretch/>
        </p:blipFill>
        <p:spPr>
          <a:xfrm>
            <a:off x="228600" y="599857"/>
            <a:ext cx="3451119" cy="56261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495722" y="304800"/>
            <a:ext cx="21336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9200" y="533400"/>
            <a:ext cx="1957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Canonical Pathway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533400"/>
            <a:ext cx="2214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CellDesigner</a:t>
            </a:r>
            <a:r>
              <a:rPr lang="en-US" dirty="0" smtClean="0"/>
              <a:t> Pathway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43693" y="6225957"/>
            <a:ext cx="4850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what kind of data is available?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2448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32029</TotalTime>
  <Words>1431</Words>
  <Application>Microsoft Office PowerPoint</Application>
  <PresentationFormat>On-screen Show (4:3)</PresentationFormat>
  <Paragraphs>339</Paragraphs>
  <Slides>59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Computational strategies for network inference and modeling</vt:lpstr>
      <vt:lpstr>Overview</vt:lpstr>
      <vt:lpstr>Overview</vt:lpstr>
      <vt:lpstr>Generating a Model: Network</vt:lpstr>
      <vt:lpstr>Generating a Model: Network</vt:lpstr>
      <vt:lpstr>Generating a Model: Network</vt:lpstr>
      <vt:lpstr>PowerPoint Presentation</vt:lpstr>
      <vt:lpstr>PowerPoint Presentation</vt:lpstr>
      <vt:lpstr>Generating a Model: Data</vt:lpstr>
      <vt:lpstr>Generating a Model: Data</vt:lpstr>
      <vt:lpstr>Generating a Model: Mathematics</vt:lpstr>
      <vt:lpstr>Generating a Model: Mathematics</vt:lpstr>
      <vt:lpstr>Epithelial Barrier Integrity</vt:lpstr>
      <vt:lpstr>Dynamic Integrity</vt:lpstr>
      <vt:lpstr>Modeling Colonic Crypts</vt:lpstr>
      <vt:lpstr>Differential Equations</vt:lpstr>
      <vt:lpstr>Biological Conditions</vt:lpstr>
      <vt:lpstr>Biological Conditions</vt:lpstr>
      <vt:lpstr>Stem cell proliferation (r1)</vt:lpstr>
      <vt:lpstr>PowerPoint Presentation</vt:lpstr>
      <vt:lpstr>TA cell proliferation (r2)</vt:lpstr>
      <vt:lpstr>Epithelial cell differentiation (r3)</vt:lpstr>
      <vt:lpstr>Epithelial cell apoptosis (r4)</vt:lpstr>
      <vt:lpstr>Epithelial Barrier Steady State</vt:lpstr>
      <vt:lpstr>PowerPoint Presentation</vt:lpstr>
      <vt:lpstr>Intracellular Networks</vt:lpstr>
      <vt:lpstr>Intracellular Epithelial Model</vt:lpstr>
      <vt:lpstr>TLR Signaling</vt:lpstr>
      <vt:lpstr>Cytokine Receptor Signaling</vt:lpstr>
      <vt:lpstr>Cytokines Integrity Proteins NLR Proteins Inflammasome Components</vt:lpstr>
      <vt:lpstr>Antimicrobial Peptides</vt:lpstr>
      <vt:lpstr>Modeling Considerations</vt:lpstr>
      <vt:lpstr>Modeling Considerations</vt:lpstr>
      <vt:lpstr>Data Mining – GEO Database</vt:lpstr>
      <vt:lpstr>Data Mining – GEO Database</vt:lpstr>
      <vt:lpstr>Intracellular Model Fitting</vt:lpstr>
      <vt:lpstr>PowerPoint Presentation</vt:lpstr>
      <vt:lpstr>Modeling Questions</vt:lpstr>
      <vt:lpstr>Modeling Questions</vt:lpstr>
      <vt:lpstr>Epithelial Cell Plasticity</vt:lpstr>
      <vt:lpstr>Epithelial-Mesenchymal Transition</vt:lpstr>
      <vt:lpstr>EMT &amp; Cancer Immunobiology</vt:lpstr>
      <vt:lpstr>Hallmarks of EMT – TGFβ</vt:lpstr>
      <vt:lpstr>Modeling TGF Signaling</vt:lpstr>
      <vt:lpstr>Predictions &amp; Validations</vt:lpstr>
      <vt:lpstr>Underreported Instigator– IL6</vt:lpstr>
      <vt:lpstr>Heterogeneous EMT Phenotypes</vt:lpstr>
      <vt:lpstr>Modeling EMT Dynamics</vt:lpstr>
      <vt:lpstr>Updated “Abstracted” Network</vt:lpstr>
      <vt:lpstr>ALGGEN – PROMO</vt:lpstr>
      <vt:lpstr>Fitting Phenotypes</vt:lpstr>
      <vt:lpstr>Fitting Phenotype Dynamics</vt:lpstr>
      <vt:lpstr>Modeling Questions</vt:lpstr>
      <vt:lpstr>Example in silico experiments</vt:lpstr>
      <vt:lpstr>Example in silico experiments</vt:lpstr>
      <vt:lpstr>Example in silico experiments</vt:lpstr>
      <vt:lpstr>Summary</vt:lpstr>
      <vt:lpstr>Questions?</vt:lpstr>
    </vt:vector>
  </TitlesOfParts>
  <Company>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VBI Immunology Research Thrust</dc:title>
  <dc:creator>Josep Bassaganya-Riera</dc:creator>
  <cp:lastModifiedBy>Jim Walke</cp:lastModifiedBy>
  <cp:revision>383</cp:revision>
  <cp:lastPrinted>2012-10-24T13:36:02Z</cp:lastPrinted>
  <dcterms:created xsi:type="dcterms:W3CDTF">2014-01-31T18:47:29Z</dcterms:created>
  <dcterms:modified xsi:type="dcterms:W3CDTF">2014-06-11T18:32:45Z</dcterms:modified>
</cp:coreProperties>
</file>