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58" r:id="rId4"/>
    <p:sldId id="264" r:id="rId5"/>
    <p:sldId id="257" r:id="rId6"/>
    <p:sldId id="259" r:id="rId7"/>
    <p:sldId id="260" r:id="rId8"/>
    <p:sldId id="261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94" d="100"/>
          <a:sy n="94" d="100"/>
        </p:scale>
        <p:origin x="-125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1F74-B865-443C-959E-B18E0BB2920B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6357-4C5C-4970-8413-C6716096C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6357-4C5C-4970-8413-C6716096C1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1F66-A77B-47DE-9EAB-507A374CBB5D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A420-EA37-4296-9B0D-4AEB3E445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tif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usegalaxy.org/u/jeremy/d/257ca40a619a8591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galaxyprojec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usegalaxy.org/u/jeremy/d/7f717288ba4277c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228600"/>
            <a:ext cx="7772400" cy="1470025"/>
          </a:xfrm>
        </p:spPr>
        <p:txBody>
          <a:bodyPr/>
          <a:lstStyle/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/>
              <a:t> </a:t>
            </a:r>
            <a:r>
              <a:rPr lang="en-US" b="1" dirty="0" smtClean="0"/>
              <a:t>Analysis in Galaxy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83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Pawel Michalak (pawel@vbi.vt.edu)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na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524000"/>
            <a:ext cx="3517900" cy="43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838023" cy="607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file formats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9079065" cy="59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ile formats – FASTQ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9229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ile formats – SAM/BAM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8945586" cy="56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ile formats – GTF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8601"/>
            <a:ext cx="8373310" cy="629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Experimental Design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"/>
            <a:ext cx="8382000" cy="54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Steps in RNA-</a:t>
            </a:r>
            <a:r>
              <a:rPr lang="en-US" b="1" dirty="0" err="1" smtClean="0"/>
              <a:t>seq</a:t>
            </a:r>
            <a:r>
              <a:rPr lang="en-US" b="1" dirty="0" smtClean="0"/>
              <a:t> Analysis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http://galaxyproject.org/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9400" y="1241425"/>
            <a:ext cx="6045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 bwMode="auto">
          <a:xfrm rot="4699395">
            <a:off x="3056946" y="2606673"/>
            <a:ext cx="807732" cy="1143000"/>
          </a:xfrm>
          <a:prstGeom prst="downArrow">
            <a:avLst/>
          </a:prstGeom>
          <a:solidFill>
            <a:srgbClr val="00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Click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http://galaxyproject.org/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9144000" cy="37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 bwMode="auto">
          <a:xfrm rot="4699395">
            <a:off x="6562145" y="1235074"/>
            <a:ext cx="807732" cy="1143000"/>
          </a:xfrm>
          <a:prstGeom prst="downArrow">
            <a:avLst/>
          </a:prstGeom>
          <a:solidFill>
            <a:srgbClr val="00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  <a:sym typeface="Arial" charset="0"/>
              </a:rPr>
              <a:t>Click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087" y="457200"/>
            <a:ext cx="7556913" cy="672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Galaxy workflow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908844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Galaxy workflow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228600"/>
            <a:ext cx="7772400" cy="1470025"/>
          </a:xfrm>
        </p:spPr>
        <p:txBody>
          <a:bodyPr/>
          <a:lstStyle/>
          <a:p>
            <a:r>
              <a:rPr lang="en-US" b="1" dirty="0" smtClean="0"/>
              <a:t>Two applications of RNA-</a:t>
            </a:r>
            <a:r>
              <a:rPr lang="en-US" b="1" dirty="0" err="1" smtClean="0"/>
              <a:t>Seq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371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9688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Discovery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find new transcripts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find transcript boundaries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find splice junctions </a:t>
            </a:r>
          </a:p>
          <a:p>
            <a:pPr marL="39688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Comparison</a:t>
            </a:r>
          </a:p>
          <a:p>
            <a:pPr marL="39688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Given samples from different experimental conditions, find effects of the treatment on gene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expression strengths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 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soform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abundance ratios, splice patterns, transcript boundaries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0724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Galaxy workflow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QC and Data Prepping in Galaxy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38200"/>
            <a:ext cx="3505200" cy="1045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838200"/>
            <a:ext cx="31242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648200" y="4114800"/>
            <a:ext cx="32004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146" cy="647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228600"/>
            <a:ext cx="79248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Data Quality Assessment: </a:t>
            </a:r>
            <a:r>
              <a:rPr lang="en-US" b="1" dirty="0" err="1" smtClean="0"/>
              <a:t>FastQC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8375451" cy="603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457200"/>
            <a:ext cx="79248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Data Quality Assessment: </a:t>
            </a:r>
            <a:r>
              <a:rPr lang="en-US" b="1" dirty="0" err="1" smtClean="0"/>
              <a:t>FastQC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8725645" cy="61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457200"/>
            <a:ext cx="79248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Data Quality Assessment: </a:t>
            </a:r>
            <a:r>
              <a:rPr lang="en-US" b="1" dirty="0" err="1" smtClean="0"/>
              <a:t>FastQC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989090" cy="59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457200"/>
            <a:ext cx="79248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Data Quality Assessment: </a:t>
            </a:r>
            <a:r>
              <a:rPr lang="en-US" b="1" dirty="0" err="1" smtClean="0"/>
              <a:t>FastQC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848600" cy="634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457200"/>
            <a:ext cx="79248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Data Quality Assessment: </a:t>
            </a:r>
            <a:r>
              <a:rPr lang="en-US" b="1" dirty="0" err="1" smtClean="0"/>
              <a:t>FastQC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"/>
            <a:ext cx="8382000" cy="54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Read Mapping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31" y="533400"/>
            <a:ext cx="900686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Why </a:t>
            </a:r>
            <a:r>
              <a:rPr lang="en-US" b="1" dirty="0" err="1" smtClean="0"/>
              <a:t>TopHat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TopHat2 in Galaxy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26924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914400"/>
            <a:ext cx="6172200" cy="48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228600"/>
            <a:ext cx="7772400" cy="1470025"/>
          </a:xfrm>
        </p:spPr>
        <p:txBody>
          <a:bodyPr/>
          <a:lstStyle/>
          <a:p>
            <a:r>
              <a:rPr lang="en-US" b="1" dirty="0" smtClean="0"/>
              <a:t>Specific Objectives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6925" y="914400"/>
            <a:ext cx="8347075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-1" charset="0"/>
                <a:ea typeface="+mn-ea"/>
              </a:rPr>
              <a:t>          By </a:t>
            </a:r>
            <a:r>
              <a:rPr lang="en-US" sz="2400" dirty="0">
                <a:latin typeface="Arial" pitchFamily="-1" charset="0"/>
                <a:ea typeface="+mn-ea"/>
              </a:rPr>
              <a:t>the end of this module, you should</a:t>
            </a:r>
          </a:p>
          <a:p>
            <a:pPr>
              <a:defRPr/>
            </a:pPr>
            <a:endParaRPr lang="en-US" sz="2400" dirty="0">
              <a:latin typeface="Arial" pitchFamily="-1" charset="0"/>
              <a:ea typeface="+mn-ea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400" dirty="0">
                <a:latin typeface="Arial" pitchFamily="-1" charset="0"/>
                <a:ea typeface="+mn-ea"/>
              </a:rPr>
              <a:t>Be more familiar with the DE user interface</a:t>
            </a:r>
          </a:p>
          <a:p>
            <a:pPr marL="342900" indent="-342900">
              <a:buFontTx/>
              <a:buAutoNum type="arabicParenR"/>
              <a:defRPr/>
            </a:pPr>
            <a:endParaRPr lang="en-US" sz="2400" dirty="0">
              <a:latin typeface="Arial" pitchFamily="-1" charset="0"/>
              <a:ea typeface="+mn-ea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400" dirty="0">
                <a:latin typeface="Arial" pitchFamily="-1" charset="0"/>
                <a:ea typeface="+mn-ea"/>
              </a:rPr>
              <a:t>Understand the starting data for RNA-</a:t>
            </a:r>
            <a:r>
              <a:rPr lang="en-US" sz="2400" dirty="0" err="1">
                <a:latin typeface="Arial" pitchFamily="-1" charset="0"/>
                <a:ea typeface="+mn-ea"/>
              </a:rPr>
              <a:t>seq</a:t>
            </a:r>
            <a:r>
              <a:rPr lang="en-US" sz="2400" dirty="0">
                <a:latin typeface="Arial" pitchFamily="-1" charset="0"/>
                <a:ea typeface="+mn-ea"/>
              </a:rPr>
              <a:t> analysis</a:t>
            </a:r>
          </a:p>
          <a:p>
            <a:pPr marL="342900" indent="-342900">
              <a:buFontTx/>
              <a:buAutoNum type="arabicParenR"/>
              <a:defRPr/>
            </a:pPr>
            <a:endParaRPr lang="en-US" sz="2400" dirty="0">
              <a:latin typeface="Arial" pitchFamily="-1" charset="0"/>
              <a:ea typeface="+mn-ea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400" dirty="0">
                <a:latin typeface="Arial" pitchFamily="-1" charset="0"/>
                <a:ea typeface="+mn-ea"/>
              </a:rPr>
              <a:t>Be able to align short sequence reads with a reference genome in the DE</a:t>
            </a:r>
          </a:p>
          <a:p>
            <a:pPr marL="342900" indent="-342900">
              <a:buFontTx/>
              <a:buAutoNum type="arabicParenR"/>
              <a:defRPr/>
            </a:pPr>
            <a:endParaRPr lang="en-US" sz="2400" dirty="0">
              <a:latin typeface="Arial" pitchFamily="-1" charset="0"/>
              <a:ea typeface="+mn-ea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400" dirty="0">
                <a:latin typeface="Arial" pitchFamily="-1" charset="0"/>
                <a:ea typeface="+mn-ea"/>
              </a:rPr>
              <a:t>Be able to analyze differential gene expression in the DE</a:t>
            </a:r>
          </a:p>
          <a:p>
            <a:pPr marL="342900" indent="-342900">
              <a:buFontTx/>
              <a:buAutoNum type="arabicParenR"/>
              <a:defRPr/>
            </a:pPr>
            <a:endParaRPr lang="en-US" sz="2400" dirty="0">
              <a:latin typeface="Arial" pitchFamily="-1" charset="0"/>
              <a:ea typeface="+mn-ea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US" sz="2400" dirty="0">
                <a:latin typeface="Arial" pitchFamily="-1" charset="0"/>
                <a:ea typeface="+mn-ea"/>
              </a:rPr>
              <a:t>Be able to use DE text manipulation tools to explore the gene expression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 smtClean="0"/>
              <a:t>CuffLinks</a:t>
            </a:r>
            <a:r>
              <a:rPr lang="en-US" b="1" dirty="0" smtClean="0"/>
              <a:t> and </a:t>
            </a:r>
            <a:r>
              <a:rPr lang="en-US" b="1" dirty="0" err="1" smtClean="0"/>
              <a:t>CuffDiff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9162" y="838200"/>
            <a:ext cx="8224838" cy="484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b="1" dirty="0" err="1">
                <a:solidFill>
                  <a:schemeClr val="tx2"/>
                </a:solidFill>
              </a:rPr>
              <a:t>CuffLinks</a:t>
            </a:r>
            <a:r>
              <a:rPr lang="en-US" sz="2400" dirty="0"/>
              <a:t> is a program that assembles aligned RNA-</a:t>
            </a:r>
            <a:r>
              <a:rPr lang="en-US" sz="2400" dirty="0" err="1"/>
              <a:t>Seq</a:t>
            </a:r>
            <a:r>
              <a:rPr lang="en-US" sz="2400" dirty="0"/>
              <a:t> reads into transcripts, estimates their abundances, and tests for differential expression and regulation transcriptome-wide.</a:t>
            </a:r>
          </a:p>
          <a:p>
            <a: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400" b="1" dirty="0" err="1" smtClean="0">
                <a:solidFill>
                  <a:schemeClr val="tx2"/>
                </a:solidFill>
                <a:cs typeface="Arial" pitchFamily="34" charset="0"/>
              </a:rPr>
              <a:t>CuffDiff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is a program within </a:t>
            </a:r>
            <a:r>
              <a:rPr lang="en-US" sz="2400" dirty="0" err="1">
                <a:solidFill>
                  <a:srgbClr val="000000"/>
                </a:solidFill>
                <a:cs typeface="Arial" pitchFamily="34" charset="0"/>
              </a:rPr>
              <a:t>CuffLinks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that compares transcript abundance between samples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600200" y="3048000"/>
            <a:ext cx="5848350" cy="2971800"/>
            <a:chOff x="1009650" y="1174750"/>
            <a:chExt cx="7124700" cy="4508500"/>
          </a:xfrm>
        </p:grpSpPr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9650" y="1174750"/>
              <a:ext cx="7124700" cy="45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134525" y="3318933"/>
              <a:ext cx="1134533" cy="7958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78164" cy="55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 smtClean="0"/>
              <a:t>Cuffcompare</a:t>
            </a:r>
            <a:r>
              <a:rPr lang="en-US" b="1" dirty="0" smtClean="0"/>
              <a:t> and </a:t>
            </a:r>
            <a:r>
              <a:rPr lang="en-US" b="1" dirty="0" err="1" smtClean="0"/>
              <a:t>Cuffmerge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 smtClean="0"/>
              <a:t>CuffDiff</a:t>
            </a:r>
            <a:r>
              <a:rPr lang="en-US" b="1" dirty="0" smtClean="0"/>
              <a:t> results example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Screen Shot 2012-04-02 at 12.00.52 P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47800"/>
            <a:ext cx="9144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results normalization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48711"/>
            <a:ext cx="8229600" cy="5020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Differential Expression (DE) requires comparison of 2 or more RNA-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seq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samples.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Number of reads (coverage) will not be exactly the same for each sample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Need to scale RNA counts per gene to total sample coverage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divide counts per million reads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Problem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Longer genes have more reads, gives better chance to detect DE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divide counts by gene length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Result = RPKM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(Reads Per KB per Million)</a:t>
            </a: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RPKM normalization</a:t>
            </a:r>
            <a:endParaRPr lang="en-US" b="1" dirty="0"/>
          </a:p>
        </p:txBody>
      </p:sp>
      <p:pic>
        <p:nvPicPr>
          <p:cNvPr id="12" name="Picture 11" descr="s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9144000" cy="6450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686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Go to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http://galaxyproject.org/</a:t>
            </a:r>
            <a:r>
              <a:rPr lang="en-US" sz="2800" dirty="0" smtClean="0">
                <a:solidFill>
                  <a:schemeClr val="tx1"/>
                </a:solidFill>
              </a:rPr>
              <a:t> and then type in the URL address field</a:t>
            </a:r>
          </a:p>
          <a:p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https://usegalaxy.org/u/jeremy/d/257ca40a619a8591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(GM12878 cell line)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Click the green + near the top right corner to add the dataset to your history then click on start  using the dataset to return to your history, and then repeat with</a:t>
            </a:r>
          </a:p>
          <a:p>
            <a:r>
              <a:rPr lang="en-US" sz="2800" dirty="0" smtClean="0">
                <a:solidFill>
                  <a:schemeClr val="tx1"/>
                </a:solidFill>
                <a:hlinkClick r:id="rId4"/>
              </a:rPr>
              <a:t>https://usegalaxy.org/u/jeremy/d/7f717288ba4277c6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(h1-hESC cell line)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hands-on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RNA-</a:t>
            </a:r>
            <a:r>
              <a:rPr lang="en-US" b="1" dirty="0" err="1" smtClean="0"/>
              <a:t>seq</a:t>
            </a:r>
            <a:r>
              <a:rPr lang="en-US" b="1" dirty="0" smtClean="0"/>
              <a:t> hands-on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73152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http://staff.vbi.vt.edu/pawel/RNASeq.pdf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228600"/>
            <a:ext cx="8621713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228600"/>
            <a:ext cx="7772400" cy="1470025"/>
          </a:xfrm>
        </p:spPr>
        <p:txBody>
          <a:bodyPr/>
          <a:lstStyle/>
          <a:p>
            <a:r>
              <a:rPr lang="en-US" b="1" dirty="0" smtClean="0"/>
              <a:t>Conceptual Overview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 descr="rna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838200"/>
            <a:ext cx="3886200" cy="47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76346" y="685800"/>
            <a:ext cx="9520346" cy="548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-1524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Key Definitions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9140694" cy="546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7" name="Picture 3" descr="C:\Users\jwalke\Downloads\Logo SS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" y="274638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-1524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Key Definitions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9" y="381000"/>
            <a:ext cx="9147169" cy="57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Key Definitions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8076659" cy="533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30480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Key Definitions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4985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6" y="6179945"/>
            <a:ext cx="2285524" cy="601855"/>
          </a:xfrm>
          <a:prstGeom prst="rect">
            <a:avLst/>
          </a:prstGeom>
        </p:spPr>
      </p:pic>
      <p:pic>
        <p:nvPicPr>
          <p:cNvPr id="8" name="Picture 3" descr="C:\Users\jwalke\Downloads\Logo SS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3429000" cy="9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364" y="6285875"/>
            <a:ext cx="2133600" cy="4197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407</Words>
  <Application>Microsoft Office PowerPoint</Application>
  <PresentationFormat>On-screen Show (4:3)</PresentationFormat>
  <Paragraphs>76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RNA-seq Analysis in Galaxy</vt:lpstr>
      <vt:lpstr>Two applications of RNA-Seq </vt:lpstr>
      <vt:lpstr>Specific Objectives</vt:lpstr>
      <vt:lpstr>PowerPoint Presentation</vt:lpstr>
      <vt:lpstr>Conceptual Overview</vt:lpstr>
      <vt:lpstr>Key Definitions</vt:lpstr>
      <vt:lpstr>Key Definitions</vt:lpstr>
      <vt:lpstr>Key Definitions</vt:lpstr>
      <vt:lpstr>Key Definitions</vt:lpstr>
      <vt:lpstr>RNA-seq file formats</vt:lpstr>
      <vt:lpstr>File formats – FASTQ</vt:lpstr>
      <vt:lpstr>File formats – SAM/BAM</vt:lpstr>
      <vt:lpstr>File formats – GTF</vt:lpstr>
      <vt:lpstr>Experimental Design</vt:lpstr>
      <vt:lpstr>Steps in RNA-seq Analysis</vt:lpstr>
      <vt:lpstr>http://galaxyproject.org/</vt:lpstr>
      <vt:lpstr>http://galaxyproject.org/</vt:lpstr>
      <vt:lpstr>Galaxy workflow</vt:lpstr>
      <vt:lpstr>Galaxy workflow</vt:lpstr>
      <vt:lpstr>Galaxy workflow</vt:lpstr>
      <vt:lpstr>QC and Data Prepping in Galaxy</vt:lpstr>
      <vt:lpstr>Data Quality Assessment: FastQC </vt:lpstr>
      <vt:lpstr>Data Quality Assessment: FastQC </vt:lpstr>
      <vt:lpstr>Data Quality Assessment: FastQC </vt:lpstr>
      <vt:lpstr>Data Quality Assessment: FastQC </vt:lpstr>
      <vt:lpstr>Data Quality Assessment: FastQC </vt:lpstr>
      <vt:lpstr>Read Mapping</vt:lpstr>
      <vt:lpstr>Why TopHat?</vt:lpstr>
      <vt:lpstr>TopHat2 in Galaxy</vt:lpstr>
      <vt:lpstr>CuffLinks and CuffDiff</vt:lpstr>
      <vt:lpstr>Cuffcompare and Cuffmerge</vt:lpstr>
      <vt:lpstr>CuffDiff results example</vt:lpstr>
      <vt:lpstr>RNA-seq results normalization</vt:lpstr>
      <vt:lpstr>RPKM normalization</vt:lpstr>
      <vt:lpstr>RNA-seq hands-on</vt:lpstr>
      <vt:lpstr>RNA-seq hands-on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 in Galaxy</dc:title>
  <dc:creator>Pawel</dc:creator>
  <cp:lastModifiedBy>Jim Walke</cp:lastModifiedBy>
  <cp:revision>7</cp:revision>
  <dcterms:created xsi:type="dcterms:W3CDTF">2014-06-09T15:23:13Z</dcterms:created>
  <dcterms:modified xsi:type="dcterms:W3CDTF">2014-06-10T20:25:08Z</dcterms:modified>
</cp:coreProperties>
</file>