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2" r:id="rId5"/>
    <p:sldId id="261" r:id="rId6"/>
    <p:sldId id="259" r:id="rId7"/>
    <p:sldId id="263" r:id="rId8"/>
    <p:sldId id="260" r:id="rId9"/>
    <p:sldId id="264" r:id="rId10"/>
    <p:sldId id="268" r:id="rId11"/>
    <p:sldId id="265" r:id="rId12"/>
    <p:sldId id="267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9A3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6465" autoAdjust="0"/>
  </p:normalViewPr>
  <p:slideViewPr>
    <p:cSldViewPr snapToObjects="1">
      <p:cViewPr>
        <p:scale>
          <a:sx n="86" d="100"/>
          <a:sy n="86" d="100"/>
        </p:scale>
        <p:origin x="-137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3D66A-E216-8A4D-AA5C-5B2369CFECD1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033F9-76D9-B141-8BEC-C49EF56FD8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1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6A947-B07E-5340-B850-475C0E24A659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CC8DA-F8F5-784D-8A4D-207B934391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6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6164" y="260350"/>
            <a:ext cx="6974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6179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1" y="274638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1027" name="Picture 3" descr="C:\Users\jwalke\Downloads\Logo SS14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0350"/>
            <a:ext cx="8153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CellDesigner and COPASI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Modeling Mucosal Immunity</a:t>
            </a:r>
          </a:p>
          <a:p>
            <a:pPr algn="ctr">
              <a:buNone/>
            </a:pPr>
            <a:r>
              <a:rPr lang="en-US" dirty="0" smtClean="0"/>
              <a:t> Summer School &amp; Symposium</a:t>
            </a:r>
          </a:p>
          <a:p>
            <a:pPr algn="ctr">
              <a:buNone/>
            </a:pP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Computational Immunology</a:t>
            </a:r>
          </a:p>
          <a:p>
            <a:pPr algn="ctr">
              <a:buNone/>
            </a:pPr>
            <a:r>
              <a:rPr lang="en-US" dirty="0" smtClean="0"/>
              <a:t>Stefan Hoops</a:t>
            </a:r>
          </a:p>
          <a:p>
            <a:pPr algn="ctr">
              <a:buNone/>
            </a:pPr>
            <a:r>
              <a:rPr lang="en-US" dirty="0" smtClean="0"/>
              <a:t>June 9, 2014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 COPASI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COPASI models are process networks.</a:t>
            </a:r>
          </a:p>
          <a:p>
            <a:r>
              <a:rPr lang="en-US" dirty="0" smtClean="0"/>
              <a:t>Kinetic laws may be interpreted as reaction velocities or as reaction probabilities through a user settable flag.</a:t>
            </a:r>
          </a:p>
          <a:p>
            <a:r>
              <a:rPr lang="en-US" dirty="0" smtClean="0"/>
              <a:t>The tool “Convert to Irreversible” helps the user to convert each reversible reactions into 2 irreversible reactions.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Simulation</a:t>
            </a:r>
            <a:endParaRPr lang="en-US" dirty="0"/>
          </a:p>
        </p:txBody>
      </p:sp>
      <p:sp>
        <p:nvSpPr>
          <p:cNvPr id="4" name="CustomShape 2"/>
          <p:cNvSpPr/>
          <p:nvPr/>
        </p:nvSpPr>
        <p:spPr>
          <a:xfrm>
            <a:off x="4880160" y="1658520"/>
            <a:ext cx="1166040" cy="2605320"/>
          </a:xfrm>
          <a:prstGeom prst="rect">
            <a:avLst/>
          </a:prstGeom>
          <a:noFill/>
          <a:ln w="0">
            <a:noFill/>
            <a:round/>
          </a:ln>
        </p:spPr>
        <p:txBody>
          <a:bodyPr wrap="none" lIns="126000" tIns="82800" rIns="126000" bIns="82800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Times New Roman"/>
                <a:ea typeface="msgothic"/>
              </a:rPr>
              <a:t>-</a:t>
            </a:r>
            <a:r>
              <a:rPr lang="en-US" sz="2000" dirty="0">
                <a:latin typeface="Times New Roman"/>
                <a:ea typeface="msgothic"/>
              </a:rPr>
              <a:t>1	0	0</a:t>
            </a:r>
            <a:endParaRPr dirty="0"/>
          </a:p>
          <a:p>
            <a:pPr marL="457200" indent="-457200">
              <a:lnSpc>
                <a:spcPct val="100000"/>
              </a:lnSpc>
              <a:buAutoNum type="arabicPlain"/>
            </a:pPr>
            <a:r>
              <a:rPr lang="en-US" sz="2000" dirty="0" smtClean="0">
                <a:latin typeface="Times New Roman"/>
                <a:ea typeface="msgothic"/>
              </a:rPr>
              <a:t>0</a:t>
            </a:r>
            <a:r>
              <a:rPr lang="en-US" sz="2000" dirty="0">
                <a:latin typeface="Times New Roman"/>
                <a:ea typeface="msgothic"/>
              </a:rPr>
              <a:t>	-1</a:t>
            </a:r>
            <a:endParaRPr dirty="0"/>
          </a:p>
          <a:p>
            <a:pPr marL="457200" indent="-457200">
              <a:lnSpc>
                <a:spcPct val="100000"/>
              </a:lnSpc>
            </a:pPr>
            <a:r>
              <a:rPr lang="en-US" sz="2000" dirty="0" smtClean="0">
                <a:latin typeface="Times New Roman"/>
                <a:ea typeface="msgothic"/>
              </a:rPr>
              <a:t>0  	-1</a:t>
            </a:r>
            <a:r>
              <a:rPr lang="en-US" sz="2000" dirty="0">
                <a:latin typeface="Times New Roman"/>
                <a:ea typeface="msgothic"/>
              </a:rPr>
              <a:t>	</a:t>
            </a:r>
            <a:r>
              <a:rPr lang="en-US" sz="2000" dirty="0" smtClean="0">
                <a:latin typeface="Times New Roman"/>
                <a:ea typeface="msgothic"/>
              </a:rPr>
              <a:t>0</a:t>
            </a:r>
            <a:r>
              <a:rPr lang="en-US" sz="2000" dirty="0">
                <a:latin typeface="Times New Roman"/>
                <a:ea typeface="msgothic"/>
              </a:rPr>
              <a:t>	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 smtClean="0">
                <a:latin typeface="Times New Roman"/>
                <a:ea typeface="msgothic"/>
              </a:rPr>
              <a:t>0</a:t>
            </a:r>
            <a:r>
              <a:rPr lang="en-US" sz="2000" dirty="0">
                <a:latin typeface="Times New Roman"/>
                <a:ea typeface="msgothic"/>
              </a:rPr>
              <a:t>	-1	0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 smtClean="0">
                <a:latin typeface="Times New Roman"/>
                <a:ea typeface="msgothic"/>
              </a:rPr>
              <a:t>0</a:t>
            </a:r>
            <a:r>
              <a:rPr lang="en-US" sz="2000" dirty="0">
                <a:latin typeface="Times New Roman"/>
                <a:ea typeface="msgothic"/>
              </a:rPr>
              <a:t>	1	0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 smtClean="0">
                <a:latin typeface="Times New Roman"/>
                <a:ea typeface="msgothic"/>
              </a:rPr>
              <a:t>0</a:t>
            </a:r>
            <a:r>
              <a:rPr lang="en-US" sz="2000" dirty="0">
                <a:latin typeface="Times New Roman"/>
                <a:ea typeface="msgothic"/>
              </a:rPr>
              <a:t>	0	-2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 smtClean="0">
                <a:latin typeface="Times New Roman"/>
                <a:ea typeface="msgothic"/>
              </a:rPr>
              <a:t>0</a:t>
            </a:r>
            <a:r>
              <a:rPr lang="en-US" sz="2000" dirty="0">
                <a:latin typeface="Times New Roman"/>
                <a:ea typeface="msgothic"/>
              </a:rPr>
              <a:t>	0	1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 smtClean="0">
                <a:latin typeface="Times New Roman"/>
                <a:ea typeface="msgothic"/>
              </a:rPr>
              <a:t>0</a:t>
            </a:r>
            <a:r>
              <a:rPr lang="en-US" sz="2000" dirty="0">
                <a:latin typeface="Times New Roman"/>
                <a:ea typeface="msgothic"/>
              </a:rPr>
              <a:t>	0	1</a:t>
            </a:r>
            <a:endParaRPr dirty="0"/>
          </a:p>
        </p:txBody>
      </p:sp>
      <p:sp>
        <p:nvSpPr>
          <p:cNvPr id="5" name="CustomShape 3"/>
          <p:cNvSpPr/>
          <p:nvPr/>
        </p:nvSpPr>
        <p:spPr>
          <a:xfrm>
            <a:off x="3577320" y="1685520"/>
            <a:ext cx="438120" cy="2605320"/>
          </a:xfrm>
          <a:prstGeom prst="rect">
            <a:avLst/>
          </a:prstGeom>
          <a:noFill/>
          <a:ln w="0">
            <a:noFill/>
            <a:round/>
          </a:ln>
        </p:spPr>
        <p:txBody>
          <a:bodyPr wrap="none" lIns="126000" tIns="82800" rIns="126000" bIns="82800"/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A
B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C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D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E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F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G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H</a:t>
            </a:r>
            <a:endParaRPr dirty="0"/>
          </a:p>
        </p:txBody>
      </p:sp>
      <p:sp>
        <p:nvSpPr>
          <p:cNvPr id="6" name="CustomShape 4"/>
          <p:cNvSpPr/>
          <p:nvPr/>
        </p:nvSpPr>
        <p:spPr>
          <a:xfrm>
            <a:off x="3581400" y="1456920"/>
            <a:ext cx="317520" cy="2605320"/>
          </a:xfrm>
          <a:prstGeom prst="rect">
            <a:avLst/>
          </a:prstGeom>
          <a:noFill/>
          <a:ln w="91440">
            <a:noFill/>
            <a:round/>
          </a:ln>
        </p:spPr>
        <p:txBody>
          <a:bodyPr wrap="none" lIns="126000" tIns="82800" rIns="126000" bIns="82800"/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.</a:t>
            </a:r>
            <a:endParaRPr dirty="0"/>
          </a:p>
        </p:txBody>
      </p:sp>
      <p:sp>
        <p:nvSpPr>
          <p:cNvPr id="7" name="CustomShape 5"/>
          <p:cNvSpPr/>
          <p:nvPr/>
        </p:nvSpPr>
        <p:spPr>
          <a:xfrm>
            <a:off x="4267200" y="2646000"/>
            <a:ext cx="425880" cy="531720"/>
          </a:xfrm>
          <a:prstGeom prst="rect">
            <a:avLst/>
          </a:prstGeom>
          <a:noFill/>
          <a:ln w="91440">
            <a:noFill/>
            <a:round/>
          </a:ln>
        </p:spPr>
        <p:txBody>
          <a:bodyPr wrap="none" lIns="126000" tIns="82800" rIns="126000" bIns="82800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80"/>
                </a:solidFill>
                <a:latin typeface="Times New Roman"/>
                <a:ea typeface="msgothic"/>
              </a:rPr>
              <a:t>=</a:t>
            </a:r>
            <a:endParaRPr dirty="0"/>
          </a:p>
        </p:txBody>
      </p:sp>
      <p:sp>
        <p:nvSpPr>
          <p:cNvPr id="8" name="CustomShape 6"/>
          <p:cNvSpPr/>
          <p:nvPr/>
        </p:nvSpPr>
        <p:spPr>
          <a:xfrm>
            <a:off x="6546240" y="2371320"/>
            <a:ext cx="2140560" cy="1206000"/>
          </a:xfrm>
          <a:prstGeom prst="rect">
            <a:avLst/>
          </a:prstGeom>
          <a:noFill/>
          <a:ln w="91440">
            <a:noFill/>
            <a:round/>
          </a:ln>
        </p:spPr>
        <p:txBody>
          <a:bodyPr lIns="126000" tIns="82800" rIns="126000" bIns="82800"/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v</a:t>
            </a:r>
            <a:r>
              <a:rPr lang="en-US" sz="2000" baseline="-25000" dirty="0">
                <a:latin typeface="Times New Roman"/>
                <a:ea typeface="msgothic"/>
              </a:rPr>
              <a:t> 1 </a:t>
            </a:r>
            <a:r>
              <a:rPr lang="en-US" sz="2000" dirty="0">
                <a:latin typeface="Times New Roman"/>
                <a:ea typeface="msgothic"/>
              </a:rPr>
              <a:t>(A, B, H)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v</a:t>
            </a:r>
            <a:r>
              <a:rPr lang="en-US" sz="2000" baseline="-25000" dirty="0">
                <a:latin typeface="Times New Roman"/>
                <a:ea typeface="msgothic"/>
              </a:rPr>
              <a:t> 2 </a:t>
            </a:r>
            <a:r>
              <a:rPr lang="en-US" sz="2000" dirty="0">
                <a:latin typeface="Times New Roman"/>
                <a:ea typeface="msgothic"/>
              </a:rPr>
              <a:t>(B, C, D, E)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/>
                <a:ea typeface="msgothic"/>
              </a:rPr>
              <a:t>v</a:t>
            </a:r>
            <a:r>
              <a:rPr lang="en-US" sz="2000" baseline="-25000" dirty="0">
                <a:latin typeface="Times New Roman"/>
                <a:ea typeface="msgothic"/>
              </a:rPr>
              <a:t> 3 </a:t>
            </a:r>
            <a:r>
              <a:rPr lang="en-US" sz="2000" dirty="0">
                <a:latin typeface="Times New Roman"/>
                <a:ea typeface="msgothic"/>
              </a:rPr>
              <a:t>(B, E, F, G, H)</a:t>
            </a:r>
            <a:endParaRPr dirty="0"/>
          </a:p>
        </p:txBody>
      </p:sp>
      <p:sp>
        <p:nvSpPr>
          <p:cNvPr id="9" name="CustomShape 7"/>
          <p:cNvSpPr/>
          <p:nvPr/>
        </p:nvSpPr>
        <p:spPr>
          <a:xfrm>
            <a:off x="6546240" y="2447640"/>
            <a:ext cx="1987920" cy="914400"/>
          </a:xfrm>
          <a:prstGeom prst="bracketPair">
            <a:avLst>
              <a:gd name="adj" fmla="val 3700"/>
            </a:avLst>
          </a:prstGeom>
          <a:noFill/>
          <a:ln w="91440">
            <a:noFill/>
            <a:miter/>
          </a:ln>
        </p:spPr>
      </p:sp>
      <p:sp>
        <p:nvSpPr>
          <p:cNvPr id="10" name="CustomShape 8"/>
          <p:cNvSpPr/>
          <p:nvPr/>
        </p:nvSpPr>
        <p:spPr>
          <a:xfrm>
            <a:off x="3429000" y="1600200"/>
            <a:ext cx="685800" cy="2514600"/>
          </a:xfrm>
          <a:prstGeom prst="bracketPair">
            <a:avLst>
              <a:gd name="adj" fmla="val 4375"/>
            </a:avLst>
          </a:prstGeom>
          <a:noFill/>
          <a:ln w="25400">
            <a:solidFill>
              <a:schemeClr val="tx1"/>
            </a:solidFill>
            <a:miter/>
          </a:ln>
        </p:spPr>
      </p:sp>
      <p:sp>
        <p:nvSpPr>
          <p:cNvPr id="11" name="CustomShape 9"/>
          <p:cNvSpPr/>
          <p:nvPr/>
        </p:nvSpPr>
        <p:spPr>
          <a:xfrm>
            <a:off x="4872600" y="1600200"/>
            <a:ext cx="1431000" cy="2514600"/>
          </a:xfrm>
          <a:prstGeom prst="bracketPair">
            <a:avLst>
              <a:gd name="adj" fmla="val 3206"/>
            </a:avLst>
          </a:prstGeom>
          <a:noFill/>
          <a:ln w="25400">
            <a:solidFill>
              <a:schemeClr val="tx1"/>
            </a:solidFill>
            <a:miter/>
          </a:ln>
        </p:spPr>
      </p:sp>
      <p:sp>
        <p:nvSpPr>
          <p:cNvPr id="12" name="CustomShape 10"/>
          <p:cNvSpPr/>
          <p:nvPr/>
        </p:nvSpPr>
        <p:spPr>
          <a:xfrm>
            <a:off x="6543000" y="2411280"/>
            <a:ext cx="2021400" cy="1246320"/>
          </a:xfrm>
          <a:prstGeom prst="bracketPair">
            <a:avLst>
              <a:gd name="adj" fmla="val 3280"/>
            </a:avLst>
          </a:prstGeom>
          <a:noFill/>
          <a:ln w="25400">
            <a:solidFill>
              <a:schemeClr val="tx1"/>
            </a:solidFill>
            <a:miter/>
          </a:ln>
        </p:spPr>
      </p:sp>
      <p:sp>
        <p:nvSpPr>
          <p:cNvPr id="13" name="CustomShape 11"/>
          <p:cNvSpPr/>
          <p:nvPr/>
        </p:nvSpPr>
        <p:spPr>
          <a:xfrm>
            <a:off x="2173320" y="4932720"/>
            <a:ext cx="2340360" cy="5356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900" dirty="0">
                <a:latin typeface="Times New Roman"/>
              </a:rPr>
              <a:t>x = N v   </a:t>
            </a:r>
            <a:r>
              <a:rPr lang="en-US" sz="2900" dirty="0">
                <a:latin typeface="Arial"/>
              </a:rPr>
              <a:t>with</a:t>
            </a:r>
            <a:r>
              <a:rPr lang="en-US" sz="2900" dirty="0">
                <a:latin typeface="Times New Roman"/>
              </a:rPr>
              <a:t>:</a:t>
            </a:r>
            <a:endParaRPr dirty="0"/>
          </a:p>
        </p:txBody>
      </p:sp>
      <p:sp>
        <p:nvSpPr>
          <p:cNvPr id="14" name="CustomShape 12"/>
          <p:cNvSpPr/>
          <p:nvPr/>
        </p:nvSpPr>
        <p:spPr>
          <a:xfrm>
            <a:off x="2189160" y="4724640"/>
            <a:ext cx="257040" cy="45972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80"/>
                </a:solidFill>
                <a:latin typeface="Times New Roman"/>
              </a:rPr>
              <a:t>.</a:t>
            </a:r>
            <a:endParaRPr dirty="0"/>
          </a:p>
        </p:txBody>
      </p:sp>
      <p:sp>
        <p:nvSpPr>
          <p:cNvPr id="15" name="CustomShape 13"/>
          <p:cNvSpPr/>
          <p:nvPr/>
        </p:nvSpPr>
        <p:spPr>
          <a:xfrm>
            <a:off x="6523200" y="5013000"/>
            <a:ext cx="581400" cy="5223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Times New Roman"/>
              </a:rPr>
              <a:t>v</a:t>
            </a:r>
            <a:r>
              <a:rPr lang="en-US" sz="2400" dirty="0">
                <a:latin typeface="Times New Roman"/>
              </a:rPr>
              <a:t> =</a:t>
            </a:r>
            <a:endParaRPr dirty="0"/>
          </a:p>
        </p:txBody>
      </p:sp>
      <p:sp>
        <p:nvSpPr>
          <p:cNvPr id="16" name="CustomShape 14"/>
          <p:cNvSpPr/>
          <p:nvPr/>
        </p:nvSpPr>
        <p:spPr>
          <a:xfrm>
            <a:off x="7213680" y="4528080"/>
            <a:ext cx="487080" cy="180072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Times New Roman"/>
              </a:rPr>
              <a:t>v </a:t>
            </a:r>
            <a:r>
              <a:rPr lang="en-US" sz="2000" baseline="-25000" dirty="0">
                <a:latin typeface="Times New Roman"/>
              </a:rPr>
              <a:t>1
</a:t>
            </a:r>
            <a:r>
              <a:rPr lang="en-US" sz="2000" dirty="0">
                <a:latin typeface="Times New Roman"/>
              </a:rPr>
              <a:t>v </a:t>
            </a:r>
            <a:r>
              <a:rPr lang="en-US" sz="2000" baseline="-25000" dirty="0">
                <a:latin typeface="Times New Roman"/>
              </a:rPr>
              <a:t>2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000" b="1" baseline="-25000" dirty="0">
                <a:latin typeface="Times New Roman"/>
                <a:ea typeface="Times New Roman"/>
              </a:rPr>
              <a:t>…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Times New Roman"/>
              </a:rPr>
              <a:t>v </a:t>
            </a:r>
            <a:r>
              <a:rPr lang="en-US" sz="2000" baseline="-25000" dirty="0">
                <a:latin typeface="Times New Roman"/>
              </a:rPr>
              <a:t>m</a:t>
            </a:r>
            <a:endParaRPr dirty="0"/>
          </a:p>
        </p:txBody>
      </p:sp>
      <p:sp>
        <p:nvSpPr>
          <p:cNvPr id="17" name="CustomShape 15"/>
          <p:cNvSpPr/>
          <p:nvPr/>
        </p:nvSpPr>
        <p:spPr>
          <a:xfrm>
            <a:off x="7132680" y="4595040"/>
            <a:ext cx="609840" cy="1280880"/>
          </a:xfrm>
          <a:prstGeom prst="bracketPair">
            <a:avLst>
              <a:gd name="adj" fmla="val 3700"/>
            </a:avLst>
          </a:prstGeom>
          <a:noFill/>
          <a:ln w="25400">
            <a:solidFill>
              <a:schemeClr val="tx1"/>
            </a:solidFill>
            <a:miter/>
          </a:ln>
        </p:spPr>
      </p:sp>
      <p:sp>
        <p:nvSpPr>
          <p:cNvPr id="18" name="CustomShape 16"/>
          <p:cNvSpPr/>
          <p:nvPr/>
        </p:nvSpPr>
        <p:spPr>
          <a:xfrm>
            <a:off x="5147640" y="5000040"/>
            <a:ext cx="581400" cy="43380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Times New Roman"/>
              </a:rPr>
              <a:t>x</a:t>
            </a:r>
            <a:r>
              <a:rPr lang="en-US" sz="2400" dirty="0">
                <a:latin typeface="Times New Roman"/>
              </a:rPr>
              <a:t> =</a:t>
            </a:r>
            <a:endParaRPr dirty="0"/>
          </a:p>
        </p:txBody>
      </p:sp>
      <p:sp>
        <p:nvSpPr>
          <p:cNvPr id="19" name="CustomShape 17"/>
          <p:cNvSpPr/>
          <p:nvPr/>
        </p:nvSpPr>
        <p:spPr>
          <a:xfrm>
            <a:off x="5856480" y="4528080"/>
            <a:ext cx="447120" cy="175212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Times New Roman"/>
              </a:rPr>
              <a:t>x </a:t>
            </a:r>
            <a:r>
              <a:rPr lang="en-US" sz="2000" baseline="-25000" dirty="0">
                <a:latin typeface="Times New Roman"/>
              </a:rPr>
              <a:t>1
</a:t>
            </a:r>
            <a:r>
              <a:rPr lang="en-US" sz="2000" dirty="0">
                <a:latin typeface="Times New Roman"/>
              </a:rPr>
              <a:t>x </a:t>
            </a:r>
            <a:r>
              <a:rPr lang="en-US" sz="2000" baseline="-25000" dirty="0">
                <a:latin typeface="Times New Roman"/>
              </a:rPr>
              <a:t>2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000" b="1" baseline="-25000" dirty="0">
                <a:latin typeface="Times New Roman"/>
                <a:ea typeface="Times New Roman"/>
              </a:rPr>
              <a:t>…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Times New Roman"/>
              </a:rPr>
              <a:t>x </a:t>
            </a:r>
            <a:r>
              <a:rPr lang="en-US" sz="2000" baseline="-25000" dirty="0">
                <a:latin typeface="Times New Roman"/>
              </a:rPr>
              <a:t>n</a:t>
            </a:r>
            <a:endParaRPr dirty="0"/>
          </a:p>
        </p:txBody>
      </p:sp>
      <p:sp>
        <p:nvSpPr>
          <p:cNvPr id="20" name="CustomShape 18"/>
          <p:cNvSpPr/>
          <p:nvPr/>
        </p:nvSpPr>
        <p:spPr>
          <a:xfrm>
            <a:off x="5756760" y="4593240"/>
            <a:ext cx="609480" cy="1246320"/>
          </a:xfrm>
          <a:prstGeom prst="bracketPair">
            <a:avLst>
              <a:gd name="adj" fmla="val 3700"/>
            </a:avLst>
          </a:prstGeom>
          <a:noFill/>
          <a:ln w="25400">
            <a:solidFill>
              <a:schemeClr val="tx1"/>
            </a:solidFill>
            <a:miter/>
          </a:ln>
        </p:spPr>
      </p:sp>
      <p:sp>
        <p:nvSpPr>
          <p:cNvPr id="21" name="CustomShape 19"/>
          <p:cNvSpPr/>
          <p:nvPr/>
        </p:nvSpPr>
        <p:spPr>
          <a:xfrm>
            <a:off x="840240" y="1508040"/>
            <a:ext cx="2413440" cy="5356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900" dirty="0">
                <a:latin typeface="Arial"/>
              </a:rPr>
              <a:t>ODE System: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/>
              </a:rPr>
              <a:t>Stochastic Simulation</a:t>
            </a:r>
            <a:endParaRPr lang="en-US" dirty="0"/>
          </a:p>
        </p:txBody>
      </p:sp>
      <p:sp>
        <p:nvSpPr>
          <p:cNvPr id="5" name="CustomShape 2"/>
          <p:cNvSpPr/>
          <p:nvPr/>
        </p:nvSpPr>
        <p:spPr>
          <a:xfrm>
            <a:off x="3633480" y="1568880"/>
            <a:ext cx="2334240" cy="459720"/>
          </a:xfrm>
          <a:prstGeom prst="rect">
            <a:avLst/>
          </a:prstGeom>
          <a:solidFill>
            <a:srgbClr val="FFFFFF"/>
          </a:solidFill>
          <a:ln>
            <a:solidFill>
              <a:srgbClr val="000080"/>
            </a:solidFill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rial"/>
              </a:rPr>
              <a:t>Initialize system</a:t>
            </a:r>
            <a:endParaRPr dirty="0"/>
          </a:p>
        </p:txBody>
      </p:sp>
      <p:sp>
        <p:nvSpPr>
          <p:cNvPr id="6" name="CustomShape 3"/>
          <p:cNvSpPr/>
          <p:nvPr/>
        </p:nvSpPr>
        <p:spPr>
          <a:xfrm>
            <a:off x="2438400" y="2482200"/>
            <a:ext cx="4724400" cy="642000"/>
          </a:xfrm>
          <a:prstGeom prst="rect">
            <a:avLst/>
          </a:prstGeom>
          <a:solidFill>
            <a:srgbClr val="FFFFFF"/>
          </a:solidFill>
          <a:ln>
            <a:solidFill>
              <a:srgbClr val="000080"/>
            </a:solidFill>
          </a:ln>
        </p:spPr>
        <p:txBody>
          <a:bodyPr lIns="90000" tIns="46800" rIns="90000" bIns="91440"/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rial"/>
              </a:rPr>
              <a:t>Calculate: </a:t>
            </a:r>
            <a:r>
              <a:rPr lang="en-US" sz="2400" dirty="0" smtClean="0">
                <a:latin typeface="Arial"/>
              </a:rPr>
              <a:t>Reaction probabilities</a:t>
            </a:r>
            <a:endParaRPr dirty="0"/>
          </a:p>
        </p:txBody>
      </p:sp>
      <p:sp>
        <p:nvSpPr>
          <p:cNvPr id="7" name="CustomShape 4"/>
          <p:cNvSpPr/>
          <p:nvPr/>
        </p:nvSpPr>
        <p:spPr>
          <a:xfrm>
            <a:off x="1905000" y="3429000"/>
            <a:ext cx="5791200" cy="1219200"/>
          </a:xfrm>
          <a:prstGeom prst="rect">
            <a:avLst/>
          </a:prstGeom>
          <a:solidFill>
            <a:srgbClr val="FFFFFF"/>
          </a:solidFill>
          <a:ln>
            <a:solidFill>
              <a:srgbClr val="000080"/>
            </a:solidFill>
          </a:ln>
        </p:spPr>
        <p:txBody>
          <a:bodyPr lIns="90000" tIns="46800" rIns="90000" bIns="91440"/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rial"/>
              </a:rPr>
              <a:t>Generate random numbers to determine:</a:t>
            </a:r>
            <a:r>
              <a:rPr lang="en-US" sz="2400" baseline="-25000" dirty="0">
                <a:latin typeface="Arial"/>
              </a:rPr>
              <a:t> </a:t>
            </a:r>
            <a:endParaRPr dirty="0"/>
          </a:p>
          <a:p>
            <a:pPr lvl="1">
              <a:lnSpc>
                <a:spcPct val="100000"/>
              </a:lnSpc>
              <a:buFont typeface="Times New Roman"/>
              <a:buChar char="•"/>
            </a:pPr>
            <a:r>
              <a:rPr lang="en-US" sz="2400" dirty="0">
                <a:latin typeface="Arial"/>
              </a:rPr>
              <a:t> time of next reaction</a:t>
            </a:r>
            <a:endParaRPr dirty="0"/>
          </a:p>
          <a:p>
            <a:pPr lvl="1">
              <a:lnSpc>
                <a:spcPct val="100000"/>
              </a:lnSpc>
              <a:buFont typeface="Times New Roman"/>
              <a:buChar char="•"/>
            </a:pPr>
            <a:r>
              <a:rPr lang="en-US" sz="2400" dirty="0">
                <a:latin typeface="Arial"/>
                <a:ea typeface="Times New Roman"/>
              </a:rPr>
              <a:t> which reaction happens</a:t>
            </a:r>
            <a:endParaRPr dirty="0"/>
          </a:p>
        </p:txBody>
      </p:sp>
      <p:sp>
        <p:nvSpPr>
          <p:cNvPr id="8" name="CustomShape 5"/>
          <p:cNvSpPr/>
          <p:nvPr/>
        </p:nvSpPr>
        <p:spPr>
          <a:xfrm>
            <a:off x="2590800" y="5253300"/>
            <a:ext cx="4365720" cy="438120"/>
          </a:xfrm>
          <a:prstGeom prst="rect">
            <a:avLst/>
          </a:prstGeom>
          <a:solidFill>
            <a:srgbClr val="FFFFFF"/>
          </a:solidFill>
          <a:ln>
            <a:solidFill>
              <a:srgbClr val="000080"/>
            </a:solidFill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rial"/>
              </a:rPr>
              <a:t>Update the system the system</a:t>
            </a:r>
            <a:r>
              <a:rPr lang="en-US" sz="2400" dirty="0">
                <a:latin typeface="Times New Roman"/>
              </a:rPr>
              <a:t> </a:t>
            </a:r>
            <a:endParaRPr dirty="0"/>
          </a:p>
        </p:txBody>
      </p:sp>
      <p:cxnSp>
        <p:nvCxnSpPr>
          <p:cNvPr id="9" name="Line 6"/>
          <p:cNvCxnSpPr>
            <a:stCxn id="6" idx="2"/>
            <a:endCxn id="7" idx="0"/>
          </p:cNvCxnSpPr>
          <p:nvPr/>
        </p:nvCxnSpPr>
        <p:spPr>
          <a:xfrm rot="5400000">
            <a:off x="4648200" y="3276600"/>
            <a:ext cx="304800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round/>
            <a:tailEnd type="triangle" w="lg" len="lg"/>
          </a:ln>
        </p:spPr>
      </p:cxnSp>
      <p:cxnSp>
        <p:nvCxnSpPr>
          <p:cNvPr id="10" name="Line 7"/>
          <p:cNvCxnSpPr>
            <a:stCxn id="7" idx="2"/>
            <a:endCxn id="8" idx="0"/>
          </p:cNvCxnSpPr>
          <p:nvPr/>
        </p:nvCxnSpPr>
        <p:spPr>
          <a:xfrm rot="5400000">
            <a:off x="4484580" y="4937280"/>
            <a:ext cx="605100" cy="2694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round/>
            <a:tailEnd type="triangle" w="lg" len="lg"/>
          </a:ln>
        </p:spPr>
      </p:cxnSp>
      <p:cxnSp>
        <p:nvCxnSpPr>
          <p:cNvPr id="11" name="Line 8"/>
          <p:cNvCxnSpPr>
            <a:stCxn id="5" idx="2"/>
            <a:endCxn id="6" idx="0"/>
          </p:cNvCxnSpPr>
          <p:nvPr/>
        </p:nvCxnSpPr>
        <p:spPr>
          <a:xfrm rot="5400000">
            <a:off x="4573800" y="2255400"/>
            <a:ext cx="453600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round/>
            <a:tailEnd type="triangle" w="lg" len="lg"/>
          </a:ln>
        </p:spPr>
      </p:cxnSp>
      <p:cxnSp>
        <p:nvCxnSpPr>
          <p:cNvPr id="12" name="Line 9"/>
          <p:cNvCxnSpPr>
            <a:stCxn id="8" idx="3"/>
            <a:endCxn id="6" idx="3"/>
          </p:cNvCxnSpPr>
          <p:nvPr/>
        </p:nvCxnSpPr>
        <p:spPr>
          <a:xfrm flipV="1">
            <a:off x="6956520" y="2803200"/>
            <a:ext cx="206280" cy="2669160"/>
          </a:xfrm>
          <a:prstGeom prst="curvedConnector3">
            <a:avLst>
              <a:gd name="adj1" fmla="val 744894"/>
            </a:avLst>
          </a:prstGeom>
          <a:ln w="25400">
            <a:solidFill>
              <a:schemeClr val="tx1"/>
            </a:solidFill>
            <a:round/>
            <a:tailEnd type="triangle" w="lg" len="lg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State</a:t>
            </a:r>
            <a:endParaRPr lang="en-US" dirty="0"/>
          </a:p>
        </p:txBody>
      </p:sp>
      <p:sp>
        <p:nvSpPr>
          <p:cNvPr id="4" name="CustomShape 2"/>
          <p:cNvSpPr/>
          <p:nvPr/>
        </p:nvSpPr>
        <p:spPr>
          <a:xfrm>
            <a:off x="2859120" y="2233440"/>
            <a:ext cx="2825280" cy="5356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900" dirty="0">
                <a:latin typeface="Times New Roman"/>
              </a:rPr>
              <a:t>x = N v = 0  </a:t>
            </a:r>
            <a:r>
              <a:rPr lang="en-US" sz="2900" dirty="0">
                <a:latin typeface="Arial"/>
              </a:rPr>
              <a:t>with</a:t>
            </a:r>
            <a:r>
              <a:rPr lang="en-US" sz="2900" dirty="0">
                <a:latin typeface="Times New Roman"/>
              </a:rPr>
              <a:t>:</a:t>
            </a:r>
            <a:endParaRPr dirty="0"/>
          </a:p>
        </p:txBody>
      </p:sp>
      <p:sp>
        <p:nvSpPr>
          <p:cNvPr id="5" name="CustomShape 3"/>
          <p:cNvSpPr/>
          <p:nvPr/>
        </p:nvSpPr>
        <p:spPr>
          <a:xfrm>
            <a:off x="2874960" y="2025360"/>
            <a:ext cx="257040" cy="45972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80"/>
                </a:solidFill>
                <a:latin typeface="Times New Roman"/>
              </a:rPr>
              <a:t>.</a:t>
            </a:r>
            <a:endParaRPr/>
          </a:p>
        </p:txBody>
      </p:sp>
      <p:sp>
        <p:nvSpPr>
          <p:cNvPr id="6" name="CustomShape 4"/>
          <p:cNvSpPr/>
          <p:nvPr/>
        </p:nvSpPr>
        <p:spPr>
          <a:xfrm>
            <a:off x="7209000" y="2313720"/>
            <a:ext cx="581400" cy="5223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Times New Roman"/>
              </a:rPr>
              <a:t>v</a:t>
            </a:r>
            <a:r>
              <a:rPr lang="en-US" sz="2400" dirty="0">
                <a:latin typeface="Times New Roman"/>
              </a:rPr>
              <a:t> =</a:t>
            </a:r>
            <a:endParaRPr dirty="0"/>
          </a:p>
        </p:txBody>
      </p:sp>
      <p:sp>
        <p:nvSpPr>
          <p:cNvPr id="7" name="CustomShape 5"/>
          <p:cNvSpPr/>
          <p:nvPr/>
        </p:nvSpPr>
        <p:spPr>
          <a:xfrm>
            <a:off x="7899480" y="1828800"/>
            <a:ext cx="487080" cy="180072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Times New Roman"/>
              </a:rPr>
              <a:t>v </a:t>
            </a:r>
            <a:r>
              <a:rPr lang="en-US" sz="2000" baseline="-25000" dirty="0">
                <a:latin typeface="Times New Roman"/>
              </a:rPr>
              <a:t>1
</a:t>
            </a:r>
            <a:r>
              <a:rPr lang="en-US" sz="2000" dirty="0">
                <a:latin typeface="Times New Roman"/>
              </a:rPr>
              <a:t>v </a:t>
            </a:r>
            <a:r>
              <a:rPr lang="en-US" sz="2000" baseline="-25000" dirty="0">
                <a:latin typeface="Times New Roman"/>
              </a:rPr>
              <a:t>2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000" b="1" baseline="-25000" dirty="0">
                <a:latin typeface="Times New Roman"/>
                <a:ea typeface="Times New Roman"/>
              </a:rPr>
              <a:t>…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Times New Roman"/>
              </a:rPr>
              <a:t>v </a:t>
            </a:r>
            <a:r>
              <a:rPr lang="en-US" sz="2000" baseline="-25000" dirty="0">
                <a:latin typeface="Times New Roman"/>
              </a:rPr>
              <a:t>m</a:t>
            </a:r>
            <a:endParaRPr dirty="0"/>
          </a:p>
        </p:txBody>
      </p:sp>
      <p:sp>
        <p:nvSpPr>
          <p:cNvPr id="8" name="CustomShape 6"/>
          <p:cNvSpPr/>
          <p:nvPr/>
        </p:nvSpPr>
        <p:spPr>
          <a:xfrm>
            <a:off x="7818480" y="1895760"/>
            <a:ext cx="609840" cy="1280880"/>
          </a:xfrm>
          <a:prstGeom prst="bracketPair">
            <a:avLst>
              <a:gd name="adj" fmla="val 3700"/>
            </a:avLst>
          </a:prstGeom>
          <a:noFill/>
          <a:ln w="25400">
            <a:solidFill>
              <a:schemeClr val="tx1"/>
            </a:solidFill>
            <a:miter/>
          </a:ln>
        </p:spPr>
      </p:sp>
      <p:sp>
        <p:nvSpPr>
          <p:cNvPr id="9" name="CustomShape 7"/>
          <p:cNvSpPr/>
          <p:nvPr/>
        </p:nvSpPr>
        <p:spPr>
          <a:xfrm>
            <a:off x="5833440" y="2300760"/>
            <a:ext cx="581400" cy="43380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Times New Roman"/>
              </a:rPr>
              <a:t>x</a:t>
            </a:r>
            <a:r>
              <a:rPr lang="en-US" sz="2400" dirty="0">
                <a:latin typeface="Times New Roman"/>
              </a:rPr>
              <a:t> =</a:t>
            </a:r>
            <a:endParaRPr dirty="0"/>
          </a:p>
        </p:txBody>
      </p:sp>
      <p:sp>
        <p:nvSpPr>
          <p:cNvPr id="10" name="CustomShape 8"/>
          <p:cNvSpPr/>
          <p:nvPr/>
        </p:nvSpPr>
        <p:spPr>
          <a:xfrm>
            <a:off x="6542280" y="1828800"/>
            <a:ext cx="447120" cy="175212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Times New Roman"/>
              </a:rPr>
              <a:t>x </a:t>
            </a:r>
            <a:r>
              <a:rPr lang="en-US" sz="2000" baseline="-25000" dirty="0">
                <a:latin typeface="Times New Roman"/>
              </a:rPr>
              <a:t>1
</a:t>
            </a:r>
            <a:r>
              <a:rPr lang="en-US" sz="2000" dirty="0">
                <a:latin typeface="Times New Roman"/>
              </a:rPr>
              <a:t>x </a:t>
            </a:r>
            <a:r>
              <a:rPr lang="en-US" sz="2000" baseline="-25000" dirty="0">
                <a:latin typeface="Times New Roman"/>
              </a:rPr>
              <a:t>2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000" b="1" baseline="-25000" dirty="0">
                <a:latin typeface="Times New Roman"/>
                <a:ea typeface="Times New Roman"/>
              </a:rPr>
              <a:t>…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Times New Roman"/>
              </a:rPr>
              <a:t>x </a:t>
            </a:r>
            <a:r>
              <a:rPr lang="en-US" sz="2000" baseline="-25000" dirty="0">
                <a:latin typeface="Times New Roman"/>
              </a:rPr>
              <a:t>n</a:t>
            </a:r>
            <a:endParaRPr dirty="0"/>
          </a:p>
        </p:txBody>
      </p:sp>
      <p:sp>
        <p:nvSpPr>
          <p:cNvPr id="11" name="CustomShape 9"/>
          <p:cNvSpPr/>
          <p:nvPr/>
        </p:nvSpPr>
        <p:spPr>
          <a:xfrm>
            <a:off x="6442560" y="1893960"/>
            <a:ext cx="609480" cy="1246320"/>
          </a:xfrm>
          <a:prstGeom prst="bracketPair">
            <a:avLst>
              <a:gd name="adj" fmla="val 3700"/>
            </a:avLst>
          </a:prstGeom>
          <a:noFill/>
          <a:ln w="25400">
            <a:solidFill>
              <a:schemeClr val="tx1"/>
            </a:solidFill>
            <a:miter/>
          </a:ln>
        </p:spPr>
      </p:sp>
      <p:sp>
        <p:nvSpPr>
          <p:cNvPr id="12" name="CustomShape 12"/>
          <p:cNvSpPr/>
          <p:nvPr/>
        </p:nvSpPr>
        <p:spPr>
          <a:xfrm>
            <a:off x="1600200" y="3791520"/>
            <a:ext cx="4565160" cy="175140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900" dirty="0">
                <a:latin typeface="Arial"/>
              </a:rPr>
              <a:t>Method: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900" dirty="0">
                <a:latin typeface="Arial"/>
              </a:rPr>
              <a:t>	Damped Newton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900" dirty="0">
                <a:latin typeface="Arial"/>
              </a:rPr>
              <a:t>	Forward Integration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900" dirty="0">
                <a:latin typeface="Arial"/>
              </a:rPr>
              <a:t>	Backward Integration</a:t>
            </a:r>
            <a:endParaRPr dirty="0"/>
          </a:p>
        </p:txBody>
      </p:sp>
      <p:sp>
        <p:nvSpPr>
          <p:cNvPr id="13" name="CustomShape 11"/>
          <p:cNvSpPr/>
          <p:nvPr/>
        </p:nvSpPr>
        <p:spPr>
          <a:xfrm>
            <a:off x="685800" y="2283720"/>
            <a:ext cx="2412000" cy="5356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900" dirty="0">
                <a:latin typeface="Arial"/>
              </a:rPr>
              <a:t>Condition: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Stochastic and deterministic time course simulation</a:t>
            </a:r>
          </a:p>
          <a:p>
            <a:r>
              <a:rPr lang="en-US" dirty="0" smtClean="0"/>
              <a:t>Steady state analysis (including stability).</a:t>
            </a:r>
          </a:p>
          <a:p>
            <a:r>
              <a:rPr lang="en-US" dirty="0" smtClean="0"/>
              <a:t>Metabolic control analysis/sensitivity analysis.</a:t>
            </a:r>
          </a:p>
          <a:p>
            <a:r>
              <a:rPr lang="en-US" dirty="0" smtClean="0"/>
              <a:t>Elementary mode analysis .</a:t>
            </a:r>
          </a:p>
          <a:p>
            <a:r>
              <a:rPr lang="en-US" dirty="0" smtClean="0"/>
              <a:t>Mass conservation analysis.</a:t>
            </a:r>
          </a:p>
          <a:p>
            <a:r>
              <a:rPr lang="en-US" dirty="0" smtClean="0"/>
              <a:t>Time scale separation analysis</a:t>
            </a:r>
          </a:p>
          <a:p>
            <a:r>
              <a:rPr lang="en-US" dirty="0" smtClean="0"/>
              <a:t>Calculation of </a:t>
            </a:r>
            <a:r>
              <a:rPr lang="en-US" dirty="0" err="1" smtClean="0"/>
              <a:t>Lyapunov</a:t>
            </a:r>
            <a:r>
              <a:rPr lang="en-US" dirty="0" smtClean="0"/>
              <a:t> exponents.</a:t>
            </a:r>
          </a:p>
          <a:p>
            <a:r>
              <a:rPr lang="en-US" dirty="0" smtClean="0"/>
              <a:t>Parameter scans.</a:t>
            </a:r>
          </a:p>
          <a:p>
            <a:r>
              <a:rPr lang="en-US" dirty="0" smtClean="0"/>
              <a:t>Optimization of arbitrary objective functions.</a:t>
            </a:r>
          </a:p>
          <a:p>
            <a:r>
              <a:rPr lang="en-US" dirty="0" smtClean="0"/>
              <a:t>Parameter estimation using data from time course and/or steady state experiments simultaneously.</a:t>
            </a:r>
          </a:p>
          <a:p>
            <a:r>
              <a:rPr lang="en-US" dirty="0" smtClean="0"/>
              <a:t>Cross Section analysis.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COPASI Hands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and Steady State Analysis of the simple process created in CellDesigner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0350"/>
            <a:ext cx="6781800" cy="11430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Biological Processes</a:t>
            </a:r>
          </a:p>
          <a:p>
            <a:r>
              <a:rPr lang="en-US" dirty="0" smtClean="0"/>
              <a:t>Creating a Process Diagram with CellDesigner</a:t>
            </a:r>
          </a:p>
          <a:p>
            <a:r>
              <a:rPr lang="en-US" dirty="0" smtClean="0"/>
              <a:t>Analyzing your Model with COPASI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is a biological process?</a:t>
            </a:r>
          </a:p>
          <a:p>
            <a:pPr>
              <a:buNone/>
            </a:pPr>
            <a:r>
              <a:rPr lang="en-US" dirty="0" smtClean="0"/>
              <a:t>Participants: </a:t>
            </a:r>
            <a:br>
              <a:rPr lang="en-US" dirty="0" smtClean="0"/>
            </a:br>
            <a:r>
              <a:rPr lang="en-US" dirty="0" smtClean="0"/>
              <a:t> molecules, genes, proteins, complexes, drugs, etc.</a:t>
            </a:r>
          </a:p>
          <a:p>
            <a:pPr>
              <a:buNone/>
            </a:pPr>
            <a:r>
              <a:rPr lang="en-US" dirty="0" smtClean="0"/>
              <a:t>Participant Roles:</a:t>
            </a:r>
            <a:br>
              <a:rPr lang="en-US" dirty="0" smtClean="0"/>
            </a:br>
            <a:r>
              <a:rPr lang="en-US" dirty="0" smtClean="0"/>
              <a:t> input, output , modifiers</a:t>
            </a:r>
          </a:p>
          <a:p>
            <a:pPr>
              <a:buNone/>
            </a:pPr>
            <a:r>
              <a:rPr lang="en-US" dirty="0" smtClean="0"/>
              <a:t>Happens with a speed, </a:t>
            </a:r>
            <a:r>
              <a:rPr lang="en-US" dirty="0" err="1" smtClean="0"/>
              <a:t>propability</a:t>
            </a:r>
            <a:r>
              <a:rPr lang="en-US" dirty="0" smtClean="0"/>
              <a:t>, or frequency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Chemical Reaction:</a:t>
            </a:r>
            <a:br>
              <a:rPr lang="en-US" dirty="0" smtClean="0"/>
            </a:br>
            <a:r>
              <a:rPr lang="en-US" dirty="0" smtClean="0"/>
              <a:t>2 * H</a:t>
            </a:r>
            <a:r>
              <a:rPr lang="en-US" baseline="-25000" dirty="0" smtClean="0"/>
              <a:t>2</a:t>
            </a:r>
            <a:r>
              <a:rPr lang="en-US" dirty="0" smtClean="0"/>
              <a:t> + O</a:t>
            </a:r>
            <a:r>
              <a:rPr lang="en-US" baseline="-25000" dirty="0" smtClean="0"/>
              <a:t>2 </a:t>
            </a:r>
            <a:r>
              <a:rPr lang="en-US" dirty="0" smtClean="0"/>
              <a:t>-&gt; H</a:t>
            </a:r>
            <a:r>
              <a:rPr lang="en-US" baseline="-25000" dirty="0" smtClean="0"/>
              <a:t>2 </a:t>
            </a:r>
            <a:r>
              <a:rPr lang="en-US" dirty="0" smtClean="0"/>
              <a:t>O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Complex Formation:</a:t>
            </a:r>
            <a:br>
              <a:rPr lang="en-US" dirty="0" smtClean="0"/>
            </a:br>
            <a:r>
              <a:rPr lang="en-US" dirty="0" smtClean="0"/>
              <a:t>Protein A + Protein B = Complex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ChemicalRea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828" y="1371600"/>
            <a:ext cx="3228572" cy="1628572"/>
          </a:xfrm>
          <a:prstGeom prst="rect">
            <a:avLst/>
          </a:prstGeom>
        </p:spPr>
      </p:pic>
      <p:pic>
        <p:nvPicPr>
          <p:cNvPr id="5" name="Picture 4" descr="Compl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847" y="4038600"/>
            <a:ext cx="4380953" cy="18095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Translation:</a:t>
            </a:r>
            <a:br>
              <a:rPr lang="en-US" dirty="0" smtClean="0"/>
            </a:br>
            <a:r>
              <a:rPr lang="en-US" dirty="0" smtClean="0"/>
              <a:t>    -&gt; Protein; RNA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Note: RNA is not consumed</a:t>
            </a:r>
            <a:endParaRPr lang="en-US" dirty="0"/>
          </a:p>
        </p:txBody>
      </p:sp>
      <p:pic>
        <p:nvPicPr>
          <p:cNvPr id="4" name="Picture 3" descr="Transl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85" y="2549260"/>
            <a:ext cx="3276429" cy="15130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n-US" dirty="0" smtClean="0"/>
              <a:t>A graphical editor for creating complex biological process.</a:t>
            </a:r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 smtClean="0"/>
              <a:t>Available for Windows, Linux and </a:t>
            </a:r>
            <a:r>
              <a:rPr lang="en-US" dirty="0" err="1" smtClean="0"/>
              <a:t>MacOS</a:t>
            </a:r>
            <a:r>
              <a:rPr lang="en-US" dirty="0" smtClean="0"/>
              <a:t> X</a:t>
            </a:r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 smtClean="0"/>
              <a:t>Download from:</a:t>
            </a:r>
          </a:p>
          <a:p>
            <a:pPr marL="0">
              <a:buNone/>
            </a:pPr>
            <a:r>
              <a:rPr lang="en-US" dirty="0" smtClean="0"/>
              <a:t>    http://www.celldesigner.org/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CellDesigner Hands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the Process Examples in CellDesigner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US" dirty="0" smtClean="0"/>
              <a:t>COPASI is a software application for simulation and analysis of biochemical networks and their dynamics. </a:t>
            </a:r>
          </a:p>
          <a:p>
            <a:pPr marL="0">
              <a:buNone/>
            </a:pPr>
            <a:r>
              <a:rPr lang="en-US" dirty="0" smtClean="0"/>
              <a:t>Available for Windows, Linux and </a:t>
            </a:r>
            <a:r>
              <a:rPr lang="en-US" dirty="0" err="1" smtClean="0"/>
              <a:t>MacOS</a:t>
            </a:r>
            <a:r>
              <a:rPr lang="en-US" dirty="0" smtClean="0"/>
              <a:t> X</a:t>
            </a:r>
          </a:p>
          <a:p>
            <a:pPr marL="0">
              <a:buNone/>
            </a:pPr>
            <a:r>
              <a:rPr lang="en-US" dirty="0" smtClean="0"/>
              <a:t>Download from:</a:t>
            </a:r>
          </a:p>
          <a:p>
            <a:pPr marL="0">
              <a:buNone/>
            </a:pPr>
            <a:r>
              <a:rPr lang="en-US" dirty="0" smtClean="0"/>
              <a:t>    http://www.copasi.org/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Process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ustomShape 2"/>
          <p:cNvSpPr/>
          <p:nvPr/>
        </p:nvSpPr>
        <p:spPr>
          <a:xfrm>
            <a:off x="6781680" y="2497680"/>
            <a:ext cx="1828800" cy="3200400"/>
          </a:xfrm>
          <a:prstGeom prst="rect">
            <a:avLst/>
          </a:prstGeom>
          <a:solidFill>
            <a:srgbClr val="FFCC66"/>
          </a:solidFill>
          <a:ln w="9360">
            <a:solidFill>
              <a:srgbClr val="000000"/>
            </a:solidFill>
            <a:miter/>
          </a:ln>
        </p:spPr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010280" y="2574000"/>
            <a:ext cx="1301760" cy="118908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0" y="3488400"/>
            <a:ext cx="1301760" cy="118728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232760" y="4356720"/>
            <a:ext cx="1301760" cy="1189080"/>
          </a:xfrm>
          <a:prstGeom prst="rect">
            <a:avLst/>
          </a:prstGeom>
          <a:ln>
            <a:noFill/>
          </a:ln>
        </p:spPr>
      </p:pic>
      <p:sp>
        <p:nvSpPr>
          <p:cNvPr id="8" name="CustomShape 3"/>
          <p:cNvSpPr/>
          <p:nvPr/>
        </p:nvSpPr>
        <p:spPr>
          <a:xfrm>
            <a:off x="1959120" y="2692080"/>
            <a:ext cx="415080" cy="477720"/>
          </a:xfrm>
          <a:prstGeom prst="rect">
            <a:avLst/>
          </a:prstGeom>
          <a:noFill/>
          <a:ln w="64080">
            <a:solidFill>
              <a:srgbClr val="000080"/>
            </a:solidFill>
            <a:round/>
            <a:tailEnd type="triangle" w="med" len="med"/>
          </a:ln>
        </p:spPr>
        <p:txBody>
          <a:bodyPr wrap="none" lIns="99000" tIns="55800" rIns="99000" bIns="558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80"/>
                </a:solidFill>
                <a:latin typeface="Arial"/>
                <a:ea typeface="msgothic"/>
              </a:rPr>
              <a:t>A</a:t>
            </a:r>
            <a:endParaRPr/>
          </a:p>
        </p:txBody>
      </p:sp>
      <p:sp>
        <p:nvSpPr>
          <p:cNvPr id="9" name="CustomShape 4"/>
          <p:cNvSpPr/>
          <p:nvPr/>
        </p:nvSpPr>
        <p:spPr>
          <a:xfrm>
            <a:off x="3200400" y="2692080"/>
            <a:ext cx="401400" cy="477720"/>
          </a:xfrm>
          <a:prstGeom prst="rect">
            <a:avLst/>
          </a:prstGeom>
          <a:noFill/>
          <a:ln w="64080">
            <a:solidFill>
              <a:srgbClr val="000080"/>
            </a:solidFill>
            <a:round/>
            <a:tailEnd type="triangle" w="med" len="med"/>
          </a:ln>
        </p:spPr>
        <p:txBody>
          <a:bodyPr wrap="none" lIns="99000" tIns="55800" rIns="99000" bIns="55800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80"/>
                </a:solidFill>
                <a:latin typeface="Arial"/>
                <a:ea typeface="msgothic"/>
              </a:rPr>
              <a:t>B</a:t>
            </a:r>
            <a:endParaRPr dirty="0"/>
          </a:p>
        </p:txBody>
      </p:sp>
      <p:cxnSp>
        <p:nvCxnSpPr>
          <p:cNvPr id="10" name="Line 5"/>
          <p:cNvCxnSpPr>
            <a:stCxn id="8" idx="3"/>
            <a:endCxn id="9" idx="1"/>
          </p:cNvCxnSpPr>
          <p:nvPr/>
        </p:nvCxnSpPr>
        <p:spPr>
          <a:xfrm>
            <a:off x="2374200" y="2930940"/>
            <a:ext cx="826200" cy="12700"/>
          </a:xfrm>
          <a:prstGeom prst="bentConnector3">
            <a:avLst>
              <a:gd name="adj1" fmla="val 50000"/>
            </a:avLst>
          </a:prstGeom>
          <a:ln w="45720">
            <a:solidFill>
              <a:srgbClr val="000080"/>
            </a:solidFill>
            <a:round/>
            <a:tailEnd type="triangle" w="med" len="med"/>
          </a:ln>
        </p:spPr>
      </p:cxnSp>
      <p:sp>
        <p:nvSpPr>
          <p:cNvPr id="11" name="CustomShape 6"/>
          <p:cNvSpPr/>
          <p:nvPr/>
        </p:nvSpPr>
        <p:spPr>
          <a:xfrm>
            <a:off x="1432080" y="3898080"/>
            <a:ext cx="968760" cy="459720"/>
          </a:xfrm>
          <a:prstGeom prst="rect">
            <a:avLst/>
          </a:prstGeom>
          <a:noFill/>
          <a:ln w="4572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80"/>
                </a:solidFill>
                <a:latin typeface="Arial"/>
                <a:ea typeface="msgothic"/>
              </a:rPr>
              <a:t>C + D</a:t>
            </a:r>
            <a:endParaRPr/>
          </a:p>
        </p:txBody>
      </p:sp>
      <p:sp>
        <p:nvSpPr>
          <p:cNvPr id="12" name="CustomShape 7"/>
          <p:cNvSpPr/>
          <p:nvPr/>
        </p:nvSpPr>
        <p:spPr>
          <a:xfrm>
            <a:off x="3346560" y="3898080"/>
            <a:ext cx="383400" cy="459720"/>
          </a:xfrm>
          <a:prstGeom prst="rect">
            <a:avLst/>
          </a:prstGeom>
          <a:noFill/>
          <a:ln w="4572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80"/>
                </a:solidFill>
                <a:latin typeface="Arial"/>
                <a:ea typeface="msgothic"/>
              </a:rPr>
              <a:t>E</a:t>
            </a:r>
            <a:endParaRPr/>
          </a:p>
        </p:txBody>
      </p:sp>
      <p:cxnSp>
        <p:nvCxnSpPr>
          <p:cNvPr id="13" name="Line 8"/>
          <p:cNvCxnSpPr>
            <a:stCxn id="11" idx="3"/>
            <a:endCxn id="12" idx="1"/>
          </p:cNvCxnSpPr>
          <p:nvPr/>
        </p:nvCxnSpPr>
        <p:spPr>
          <a:xfrm>
            <a:off x="2400840" y="4127760"/>
            <a:ext cx="946080" cy="360"/>
          </a:xfrm>
          <a:prstGeom prst="bentConnector3">
            <a:avLst/>
          </a:prstGeom>
          <a:ln w="45720">
            <a:solidFill>
              <a:srgbClr val="000080"/>
            </a:solidFill>
            <a:round/>
            <a:tailEnd type="triangle" w="med" len="med"/>
          </a:ln>
        </p:spPr>
      </p:cxnSp>
      <p:sp>
        <p:nvSpPr>
          <p:cNvPr id="14" name="CustomShape 9"/>
          <p:cNvSpPr/>
          <p:nvPr/>
        </p:nvSpPr>
        <p:spPr>
          <a:xfrm>
            <a:off x="1243440" y="5135400"/>
            <a:ext cx="1172880" cy="45972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r>
              <a:rPr lang="en-US" sz="2400">
                <a:solidFill>
                  <a:srgbClr val="000080"/>
                </a:solidFill>
                <a:latin typeface="Arial"/>
              </a:rPr>
              <a:t>B + 2 F</a:t>
            </a:r>
            <a:endParaRPr/>
          </a:p>
        </p:txBody>
      </p:sp>
      <p:sp>
        <p:nvSpPr>
          <p:cNvPr id="15" name="CustomShape 10"/>
          <p:cNvSpPr/>
          <p:nvPr/>
        </p:nvSpPr>
        <p:spPr>
          <a:xfrm>
            <a:off x="3359520" y="5135400"/>
            <a:ext cx="682200" cy="45972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r>
              <a:rPr lang="en-US" sz="2400">
                <a:solidFill>
                  <a:srgbClr val="000080"/>
                </a:solidFill>
                <a:latin typeface="Arial"/>
              </a:rPr>
              <a:t>G +</a:t>
            </a:r>
            <a:endParaRPr/>
          </a:p>
        </p:txBody>
      </p:sp>
      <p:sp>
        <p:nvSpPr>
          <p:cNvPr id="16" name="CustomShape 11"/>
          <p:cNvSpPr/>
          <p:nvPr/>
        </p:nvSpPr>
        <p:spPr>
          <a:xfrm>
            <a:off x="3877200" y="5135400"/>
            <a:ext cx="400320" cy="45972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r>
              <a:rPr lang="en-US" sz="2400">
                <a:solidFill>
                  <a:srgbClr val="000080"/>
                </a:solidFill>
                <a:latin typeface="Arial"/>
              </a:rPr>
              <a:t>H</a:t>
            </a:r>
            <a:endParaRPr/>
          </a:p>
        </p:txBody>
      </p:sp>
      <p:cxnSp>
        <p:nvCxnSpPr>
          <p:cNvPr id="17" name="Line 12"/>
          <p:cNvCxnSpPr>
            <a:stCxn id="12" idx="2"/>
          </p:cNvCxnSpPr>
          <p:nvPr/>
        </p:nvCxnSpPr>
        <p:spPr>
          <a:xfrm rot="5400000">
            <a:off x="2735730" y="4452390"/>
            <a:ext cx="897120" cy="707940"/>
          </a:xfrm>
          <a:prstGeom prst="curvedConnector3">
            <a:avLst>
              <a:gd name="adj1" fmla="val 50000"/>
            </a:avLst>
          </a:prstGeom>
          <a:ln w="45720">
            <a:solidFill>
              <a:srgbClr val="000080"/>
            </a:solidFill>
            <a:round/>
            <a:tailEnd type="triangle" w="med" len="med"/>
          </a:ln>
        </p:spPr>
      </p:cxnSp>
      <p:sp>
        <p:nvSpPr>
          <p:cNvPr id="18" name="TextShape 13"/>
          <p:cNvSpPr txBox="1"/>
          <p:nvPr/>
        </p:nvSpPr>
        <p:spPr>
          <a:xfrm>
            <a:off x="4728600" y="2770200"/>
            <a:ext cx="1352520" cy="433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400">
                <a:solidFill>
                  <a:srgbClr val="000080"/>
                </a:solidFill>
                <a:latin typeface="Arial"/>
              </a:rPr>
              <a:t>Genome</a:t>
            </a:r>
            <a:endParaRPr/>
          </a:p>
        </p:txBody>
      </p:sp>
      <p:sp>
        <p:nvSpPr>
          <p:cNvPr id="19" name="TextShape 14"/>
          <p:cNvSpPr txBox="1"/>
          <p:nvPr/>
        </p:nvSpPr>
        <p:spPr>
          <a:xfrm>
            <a:off x="4728600" y="5029200"/>
            <a:ext cx="1860120" cy="433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400">
                <a:solidFill>
                  <a:srgbClr val="000080"/>
                </a:solidFill>
                <a:latin typeface="Arial"/>
              </a:rPr>
              <a:t>Metabolome</a:t>
            </a:r>
            <a:endParaRPr/>
          </a:p>
        </p:txBody>
      </p:sp>
      <p:sp>
        <p:nvSpPr>
          <p:cNvPr id="20" name="TextShape 15"/>
          <p:cNvSpPr txBox="1"/>
          <p:nvPr/>
        </p:nvSpPr>
        <p:spPr>
          <a:xfrm>
            <a:off x="4728600" y="3899880"/>
            <a:ext cx="1505160" cy="433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400">
                <a:solidFill>
                  <a:srgbClr val="000080"/>
                </a:solidFill>
                <a:latin typeface="Arial"/>
              </a:rPr>
              <a:t>Proteome</a:t>
            </a:r>
            <a:endParaRPr/>
          </a:p>
        </p:txBody>
      </p:sp>
      <p:cxnSp>
        <p:nvCxnSpPr>
          <p:cNvPr id="21" name="Line 16"/>
          <p:cNvCxnSpPr>
            <a:stCxn id="14" idx="3"/>
            <a:endCxn id="15" idx="1"/>
          </p:cNvCxnSpPr>
          <p:nvPr/>
        </p:nvCxnSpPr>
        <p:spPr>
          <a:xfrm>
            <a:off x="2416320" y="5365080"/>
            <a:ext cx="943560" cy="360"/>
          </a:xfrm>
          <a:prstGeom prst="bentConnector3">
            <a:avLst/>
          </a:prstGeom>
          <a:ln w="45720">
            <a:solidFill>
              <a:srgbClr val="000080"/>
            </a:solidFill>
            <a:round/>
            <a:tailEnd type="triangle" w="med" len="med"/>
          </a:ln>
        </p:spPr>
      </p:cxnSp>
      <p:cxnSp>
        <p:nvCxnSpPr>
          <p:cNvPr id="22" name="Line 17"/>
          <p:cNvCxnSpPr>
            <a:stCxn id="9" idx="2"/>
          </p:cNvCxnSpPr>
          <p:nvPr/>
        </p:nvCxnSpPr>
        <p:spPr>
          <a:xfrm rot="5400000">
            <a:off x="2697570" y="3302550"/>
            <a:ext cx="836281" cy="570781"/>
          </a:xfrm>
          <a:prstGeom prst="curvedConnector3">
            <a:avLst>
              <a:gd name="adj1" fmla="val 50000"/>
            </a:avLst>
          </a:prstGeom>
          <a:ln w="45720">
            <a:solidFill>
              <a:srgbClr val="000080"/>
            </a:solidFill>
            <a:round/>
            <a:tailEnd type="triangle" w="med" len="med"/>
          </a:ln>
        </p:spPr>
      </p:cxnSp>
      <p:cxnSp>
        <p:nvCxnSpPr>
          <p:cNvPr id="23" name="Line 18"/>
          <p:cNvCxnSpPr>
            <a:stCxn id="16" idx="0"/>
          </p:cNvCxnSpPr>
          <p:nvPr/>
        </p:nvCxnSpPr>
        <p:spPr>
          <a:xfrm rot="16200000" flipV="1">
            <a:off x="2271240" y="3329280"/>
            <a:ext cx="2365200" cy="1247040"/>
          </a:xfrm>
          <a:prstGeom prst="curvedConnector3">
            <a:avLst>
              <a:gd name="adj1" fmla="val 116608"/>
            </a:avLst>
          </a:prstGeom>
          <a:ln w="36720">
            <a:solidFill>
              <a:srgbClr val="000080"/>
            </a:solidFill>
            <a:round/>
            <a:tailEnd type="oval" w="lg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23202</TotalTime>
  <Words>366</Words>
  <Application>Microsoft Office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Introduction to CellDesigner and COPASI</vt:lpstr>
      <vt:lpstr>Outline</vt:lpstr>
      <vt:lpstr>Biological Process</vt:lpstr>
      <vt:lpstr>Process Examples</vt:lpstr>
      <vt:lpstr>Process Examples</vt:lpstr>
      <vt:lpstr>CellDesigner</vt:lpstr>
      <vt:lpstr>CellDesigner Hands On</vt:lpstr>
      <vt:lpstr>COPASI</vt:lpstr>
      <vt:lpstr>Biological Process Network</vt:lpstr>
      <vt:lpstr>Model in COPASI</vt:lpstr>
      <vt:lpstr>Deterministic Simulation</vt:lpstr>
      <vt:lpstr>Stochastic Simulation</vt:lpstr>
      <vt:lpstr>Steady State</vt:lpstr>
      <vt:lpstr>Analysis Tasks</vt:lpstr>
      <vt:lpstr>COPASI Hands On</vt:lpstr>
    </vt:vector>
  </TitlesOfParts>
  <Company>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VBI Immunology Research Thrust</dc:title>
  <dc:creator>Stefan Hoops</dc:creator>
  <cp:lastModifiedBy>Jim Walke</cp:lastModifiedBy>
  <cp:revision>299</cp:revision>
  <cp:lastPrinted>2012-10-24T13:36:02Z</cp:lastPrinted>
  <dcterms:created xsi:type="dcterms:W3CDTF">2014-01-31T18:47:29Z</dcterms:created>
  <dcterms:modified xsi:type="dcterms:W3CDTF">2014-06-09T08:09:46Z</dcterms:modified>
</cp:coreProperties>
</file>