
<file path=[Content_Types].xml><?xml version="1.0" encoding="utf-8"?>
<Types xmlns="http://schemas.openxmlformats.org/package/2006/content-types">
  <Default Extension="pdf" ContentType="application/pdf"/>
  <Default Extension="gif" ContentType="image/gif"/>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lsx" ContentType="application/vnd.openxmlformats-officedocument.spreadsheetml.sheet"/>
  <Override PartName="/ppt/diagrams/colors1.xml" ContentType="application/vnd.openxmlformats-officedocument.drawingml.diagramColors+xml"/>
  <Override PartName="/ppt/slides/slide45.xml" ContentType="application/vnd.openxmlformats-officedocument.presentationml.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diagrams/quickStyle1.xml" ContentType="application/vnd.openxmlformats-officedocument.drawingml.diagramStyl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charts/chart1.xml" ContentType="application/vnd.openxmlformats-officedocument.drawingml.chart+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drawings/drawing1.xml" ContentType="application/vnd.openxmlformats-officedocument.drawingml.chartshapes+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7"/>
  </p:notesMasterIdLst>
  <p:handoutMasterIdLst>
    <p:handoutMasterId r:id="rId48"/>
  </p:handoutMasterIdLst>
  <p:sldIdLst>
    <p:sldId id="277" r:id="rId2"/>
    <p:sldId id="278" r:id="rId3"/>
    <p:sldId id="263" r:id="rId4"/>
    <p:sldId id="270" r:id="rId5"/>
    <p:sldId id="264" r:id="rId6"/>
    <p:sldId id="302" r:id="rId7"/>
    <p:sldId id="271" r:id="rId8"/>
    <p:sldId id="272" r:id="rId9"/>
    <p:sldId id="279" r:id="rId10"/>
    <p:sldId id="286" r:id="rId11"/>
    <p:sldId id="287" r:id="rId12"/>
    <p:sldId id="288" r:id="rId13"/>
    <p:sldId id="289" r:id="rId14"/>
    <p:sldId id="290" r:id="rId15"/>
    <p:sldId id="291" r:id="rId16"/>
    <p:sldId id="292" r:id="rId17"/>
    <p:sldId id="294" r:id="rId18"/>
    <p:sldId id="315" r:id="rId19"/>
    <p:sldId id="316" r:id="rId20"/>
    <p:sldId id="317" r:id="rId21"/>
    <p:sldId id="318" r:id="rId22"/>
    <p:sldId id="319" r:id="rId23"/>
    <p:sldId id="321" r:id="rId24"/>
    <p:sldId id="322" r:id="rId25"/>
    <p:sldId id="324" r:id="rId26"/>
    <p:sldId id="325" r:id="rId27"/>
    <p:sldId id="326" r:id="rId28"/>
    <p:sldId id="328" r:id="rId29"/>
    <p:sldId id="327" r:id="rId30"/>
    <p:sldId id="304" r:id="rId31"/>
    <p:sldId id="311" r:id="rId32"/>
    <p:sldId id="312" r:id="rId33"/>
    <p:sldId id="310" r:id="rId34"/>
    <p:sldId id="305" r:id="rId35"/>
    <p:sldId id="306" r:id="rId36"/>
    <p:sldId id="307" r:id="rId37"/>
    <p:sldId id="314" r:id="rId38"/>
    <p:sldId id="308" r:id="rId39"/>
    <p:sldId id="296" r:id="rId40"/>
    <p:sldId id="297" r:id="rId41"/>
    <p:sldId id="298" r:id="rId42"/>
    <p:sldId id="299" r:id="rId43"/>
    <p:sldId id="300" r:id="rId44"/>
    <p:sldId id="313" r:id="rId45"/>
    <p:sldId id="32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4" frameSlides="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snapVertSplitter="1">
    <p:restoredLeft sz="15620"/>
    <p:restoredTop sz="94660"/>
  </p:normalViewPr>
  <p:slideViewPr>
    <p:cSldViewPr snapToObjects="1">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sz="1600" dirty="0" err="1" smtClean="0"/>
              <a:t>Diarrheagenic</a:t>
            </a:r>
            <a:r>
              <a:rPr lang="en-US" sz="1600" dirty="0" smtClean="0"/>
              <a:t> Isolate Frequency</a:t>
            </a:r>
            <a:r>
              <a:rPr lang="en-US" sz="1600" baseline="0" dirty="0" smtClean="0"/>
              <a:t> Distribution</a:t>
            </a:r>
            <a:endParaRPr lang="en-US" sz="2000" dirty="0"/>
          </a:p>
        </c:rich>
      </c:tx>
      <c:layout>
        <c:manualLayout>
          <c:xMode val="edge"/>
          <c:yMode val="edge"/>
          <c:x val="0.328784313725491"/>
          <c:y val="0.0"/>
        </c:manualLayout>
      </c:layout>
    </c:title>
    <c:plotArea>
      <c:layout>
        <c:manualLayout>
          <c:layoutTarget val="inner"/>
          <c:xMode val="edge"/>
          <c:yMode val="edge"/>
          <c:x val="0.47947529788865"/>
          <c:y val="0.0765084143893778"/>
          <c:w val="0.547156167979003"/>
          <c:h val="0.820734251968505"/>
        </c:manualLayout>
      </c:layout>
      <c:pieChart>
        <c:varyColors val="1"/>
        <c:ser>
          <c:idx val="0"/>
          <c:order val="0"/>
          <c:tx>
            <c:strRef>
              <c:f>Sheet1!$B$1</c:f>
              <c:strCache>
                <c:ptCount val="1"/>
                <c:pt idx="0">
                  <c:v>%</c:v>
                </c:pt>
              </c:strCache>
            </c:strRef>
          </c:tx>
          <c:spPr>
            <a:scene3d>
              <a:camera prst="orthographicFront"/>
              <a:lightRig rig="threePt" dir="t"/>
            </a:scene3d>
            <a:sp3d prstMaterial="plastic">
              <a:bevelT w="82550" h="63500" prst="divot"/>
              <a:bevelB/>
            </a:sp3d>
          </c:spPr>
          <c:explosion val="14"/>
          <c:dPt>
            <c:idx val="0"/>
            <c:explosion val="11"/>
          </c:dPt>
          <c:dPt>
            <c:idx val="1"/>
            <c:explosion val="7"/>
          </c:dPt>
          <c:dPt>
            <c:idx val="3"/>
            <c:explosion val="9"/>
          </c:dPt>
          <c:dPt>
            <c:idx val="4"/>
            <c:explosion val="8"/>
          </c:dPt>
          <c:cat>
            <c:strRef>
              <c:f>Sheet1!$A$2:$A$6</c:f>
              <c:strCache>
                <c:ptCount val="5"/>
                <c:pt idx="0">
                  <c:v>EAEC</c:v>
                </c:pt>
                <c:pt idx="1">
                  <c:v>EPEC</c:v>
                </c:pt>
                <c:pt idx="2">
                  <c:v>EHEC</c:v>
                </c:pt>
                <c:pt idx="3">
                  <c:v>ETEC</c:v>
                </c:pt>
                <c:pt idx="4">
                  <c:v>EIEC</c:v>
                </c:pt>
              </c:strCache>
            </c:strRef>
          </c:cat>
          <c:val>
            <c:numRef>
              <c:f>Sheet1!$B$2:$B$6</c:f>
              <c:numCache>
                <c:formatCode>General</c:formatCode>
                <c:ptCount val="5"/>
                <c:pt idx="0">
                  <c:v>41.1</c:v>
                </c:pt>
                <c:pt idx="1">
                  <c:v>23.3</c:v>
                </c:pt>
                <c:pt idx="2">
                  <c:v>23.3</c:v>
                </c:pt>
                <c:pt idx="3">
                  <c:v>10.0</c:v>
                </c:pt>
                <c:pt idx="4">
                  <c:v>2.2</c:v>
                </c:pt>
              </c:numCache>
            </c:numRef>
          </c:val>
        </c:ser>
        <c:firstSliceAng val="35"/>
      </c:pieChart>
    </c:plotArea>
    <c:legend>
      <c:legendPos val="r"/>
      <c:layout>
        <c:manualLayout>
          <c:xMode val="edge"/>
          <c:yMode val="edge"/>
          <c:x val="0.257477227111317"/>
          <c:y val="0.221924030329542"/>
          <c:w val="0.216750347383048"/>
          <c:h val="0.518816026902887"/>
        </c:manualLayout>
      </c:layout>
      <c:txPr>
        <a:bodyPr/>
        <a:lstStyle/>
        <a:p>
          <a:pPr>
            <a:defRPr sz="1400"/>
          </a:pPr>
          <a:endParaRPr lang="en-US"/>
        </a:p>
      </c:txPr>
    </c:legend>
    <c:plotVisOnly val="1"/>
    <c:dispBlanksAs val="zero"/>
  </c:chart>
  <c:txPr>
    <a:bodyPr/>
    <a:lstStyle/>
    <a:p>
      <a:pPr>
        <a:defRPr sz="1800"/>
      </a:pPr>
      <a:endParaRPr lang="en-US"/>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BFF0CB-AD97-47F5-8D7E-1FB93D594B9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9700C549-3D28-45FB-8507-BC0EDD99A669}">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2000" dirty="0" err="1" smtClean="0"/>
            <a:t>Microbiome</a:t>
          </a:r>
          <a:endParaRPr lang="en-US" sz="2000" dirty="0"/>
        </a:p>
      </dgm:t>
    </dgm:pt>
    <dgm:pt modelId="{63B0F64D-C3F7-46C5-B8B9-C7C8F45AC32E}" type="parTrans" cxnId="{45F3BD26-1509-4D5A-B4BB-503C373F3A86}">
      <dgm:prSet/>
      <dgm:spPr/>
      <dgm:t>
        <a:bodyPr/>
        <a:lstStyle/>
        <a:p>
          <a:endParaRPr lang="en-US"/>
        </a:p>
      </dgm:t>
    </dgm:pt>
    <dgm:pt modelId="{481EF4C8-83A9-4332-992D-6494842F568F}" type="sibTrans" cxnId="{45F3BD26-1509-4D5A-B4BB-503C373F3A86}">
      <dgm:prSet/>
      <dgm:spPr/>
      <dgm:t>
        <a:bodyPr/>
        <a:lstStyle/>
        <a:p>
          <a:endParaRPr lang="en-US"/>
        </a:p>
      </dgm:t>
    </dgm:pt>
    <dgm:pt modelId="{821A1DAD-4A09-472C-A80F-3BE6F6B255F6}">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2000" dirty="0" smtClean="0"/>
            <a:t>Diet</a:t>
          </a:r>
          <a:endParaRPr lang="en-US" sz="2000" dirty="0"/>
        </a:p>
      </dgm:t>
    </dgm:pt>
    <dgm:pt modelId="{D9B1BCF4-61F4-49A5-98AC-AB5F2ECDB416}" type="parTrans" cxnId="{7F166CE4-7075-4B73-AAF5-867EB55541B8}">
      <dgm:prSet/>
      <dgm:spPr/>
      <dgm:t>
        <a:bodyPr/>
        <a:lstStyle/>
        <a:p>
          <a:endParaRPr lang="en-US"/>
        </a:p>
      </dgm:t>
    </dgm:pt>
    <dgm:pt modelId="{BF6B5577-7204-4C95-A97D-6F0D101CA4EC}" type="sibTrans" cxnId="{7F166CE4-7075-4B73-AAF5-867EB55541B8}">
      <dgm:prSet/>
      <dgm:spPr/>
      <dgm:t>
        <a:bodyPr/>
        <a:lstStyle/>
        <a:p>
          <a:endParaRPr lang="en-US"/>
        </a:p>
      </dgm:t>
    </dgm:pt>
    <dgm:pt modelId="{05077DC9-1B3F-4AD2-8859-DBD19BB2F106}">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lIns="0" rIns="0"/>
        <a:lstStyle/>
        <a:p>
          <a:r>
            <a:rPr lang="en-US" sz="2000" b="0" dirty="0" smtClean="0"/>
            <a:t>Inflammation</a:t>
          </a:r>
        </a:p>
        <a:p>
          <a:r>
            <a:rPr lang="en-US" sz="2000" b="0" dirty="0" smtClean="0"/>
            <a:t>&amp; Immunity</a:t>
          </a:r>
          <a:endParaRPr lang="en-US" sz="1400" b="0" dirty="0"/>
        </a:p>
      </dgm:t>
    </dgm:pt>
    <dgm:pt modelId="{A2ADB7BC-7281-4D2F-BD65-D2C0ED9AC262}" type="parTrans" cxnId="{3090B5D9-9A96-467F-B920-068847A21613}">
      <dgm:prSet/>
      <dgm:spPr/>
      <dgm:t>
        <a:bodyPr/>
        <a:lstStyle/>
        <a:p>
          <a:endParaRPr lang="en-US"/>
        </a:p>
      </dgm:t>
    </dgm:pt>
    <dgm:pt modelId="{FE6D8A1F-337B-499B-9CA3-EF3A3980D8CB}" type="sibTrans" cxnId="{3090B5D9-9A96-467F-B920-068847A21613}">
      <dgm:prSet/>
      <dgm:spPr/>
      <dgm:t>
        <a:bodyPr/>
        <a:lstStyle/>
        <a:p>
          <a:endParaRPr lang="en-US"/>
        </a:p>
      </dgm:t>
    </dgm:pt>
    <dgm:pt modelId="{7E15D0FD-6D90-4C45-AC37-2D30BDDFEABB}">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000" dirty="0" smtClean="0"/>
            <a:t>Genes</a:t>
          </a:r>
        </a:p>
        <a:p>
          <a:r>
            <a:rPr lang="en-US" sz="2000" dirty="0" smtClean="0"/>
            <a:t>RNA</a:t>
          </a:r>
        </a:p>
        <a:p>
          <a:r>
            <a:rPr lang="en-US" sz="2000" dirty="0" smtClean="0"/>
            <a:t>Proteins</a:t>
          </a:r>
          <a:endParaRPr lang="en-US" sz="2000" dirty="0"/>
        </a:p>
      </dgm:t>
    </dgm:pt>
    <dgm:pt modelId="{892A44D0-50FE-4369-865D-CE463B9637E1}" type="parTrans" cxnId="{131767CB-F53F-469A-A4C0-87C35665ACDC}">
      <dgm:prSet/>
      <dgm:spPr/>
      <dgm:t>
        <a:bodyPr/>
        <a:lstStyle/>
        <a:p>
          <a:endParaRPr lang="en-US"/>
        </a:p>
      </dgm:t>
    </dgm:pt>
    <dgm:pt modelId="{D87D426C-355B-4503-80D9-DED7F8E5D08F}" type="sibTrans" cxnId="{131767CB-F53F-469A-A4C0-87C35665ACDC}">
      <dgm:prSet/>
      <dgm:spPr/>
      <dgm:t>
        <a:bodyPr/>
        <a:lstStyle/>
        <a:p>
          <a:endParaRPr lang="en-US"/>
        </a:p>
      </dgm:t>
    </dgm:pt>
    <dgm:pt modelId="{286D4236-B226-4E57-8C00-06BA6064F5DF}" type="pres">
      <dgm:prSet presAssocID="{9BBFF0CB-AD97-47F5-8D7E-1FB93D594B95}" presName="cycle" presStyleCnt="0">
        <dgm:presLayoutVars>
          <dgm:dir/>
          <dgm:resizeHandles val="exact"/>
        </dgm:presLayoutVars>
      </dgm:prSet>
      <dgm:spPr/>
      <dgm:t>
        <a:bodyPr/>
        <a:lstStyle/>
        <a:p>
          <a:endParaRPr lang="en-US"/>
        </a:p>
      </dgm:t>
    </dgm:pt>
    <dgm:pt modelId="{B4CF5641-D476-4975-93FC-35F77FF913FD}" type="pres">
      <dgm:prSet presAssocID="{9700C549-3D28-45FB-8507-BC0EDD99A669}" presName="node" presStyleLbl="node1" presStyleIdx="0" presStyleCnt="4" custScaleX="111635" custScaleY="105259">
        <dgm:presLayoutVars>
          <dgm:bulletEnabled val="1"/>
        </dgm:presLayoutVars>
      </dgm:prSet>
      <dgm:spPr/>
      <dgm:t>
        <a:bodyPr/>
        <a:lstStyle/>
        <a:p>
          <a:endParaRPr lang="en-US"/>
        </a:p>
      </dgm:t>
    </dgm:pt>
    <dgm:pt modelId="{98EAC943-A69B-41CB-B9BB-4AB2F55AFC06}" type="pres">
      <dgm:prSet presAssocID="{481EF4C8-83A9-4332-992D-6494842F568F}" presName="sibTrans" presStyleLbl="sibTrans2D1" presStyleIdx="0" presStyleCnt="4"/>
      <dgm:spPr/>
      <dgm:t>
        <a:bodyPr/>
        <a:lstStyle/>
        <a:p>
          <a:endParaRPr lang="en-US"/>
        </a:p>
      </dgm:t>
    </dgm:pt>
    <dgm:pt modelId="{4E048E5A-2348-406A-9360-7FA163AEA9D0}" type="pres">
      <dgm:prSet presAssocID="{481EF4C8-83A9-4332-992D-6494842F568F}" presName="connectorText" presStyleLbl="sibTrans2D1" presStyleIdx="0" presStyleCnt="4"/>
      <dgm:spPr/>
      <dgm:t>
        <a:bodyPr/>
        <a:lstStyle/>
        <a:p>
          <a:endParaRPr lang="en-US"/>
        </a:p>
      </dgm:t>
    </dgm:pt>
    <dgm:pt modelId="{B2BEAC68-0FAD-4DB6-91D6-C5C4C8EF405D}" type="pres">
      <dgm:prSet presAssocID="{821A1DAD-4A09-472C-A80F-3BE6F6B255F6}" presName="node" presStyleLbl="node1" presStyleIdx="1" presStyleCnt="4" custScaleX="102307" custScaleY="102046">
        <dgm:presLayoutVars>
          <dgm:bulletEnabled val="1"/>
        </dgm:presLayoutVars>
      </dgm:prSet>
      <dgm:spPr/>
      <dgm:t>
        <a:bodyPr/>
        <a:lstStyle/>
        <a:p>
          <a:endParaRPr lang="en-US"/>
        </a:p>
      </dgm:t>
    </dgm:pt>
    <dgm:pt modelId="{9248F5F8-92BE-497D-9AEA-7D96951D9DEA}" type="pres">
      <dgm:prSet presAssocID="{BF6B5577-7204-4C95-A97D-6F0D101CA4EC}" presName="sibTrans" presStyleLbl="sibTrans2D1" presStyleIdx="1" presStyleCnt="4"/>
      <dgm:spPr/>
      <dgm:t>
        <a:bodyPr/>
        <a:lstStyle/>
        <a:p>
          <a:endParaRPr lang="en-US"/>
        </a:p>
      </dgm:t>
    </dgm:pt>
    <dgm:pt modelId="{C8DB66D4-B37B-4084-8A59-C849C4DEECBE}" type="pres">
      <dgm:prSet presAssocID="{BF6B5577-7204-4C95-A97D-6F0D101CA4EC}" presName="connectorText" presStyleLbl="sibTrans2D1" presStyleIdx="1" presStyleCnt="4"/>
      <dgm:spPr/>
      <dgm:t>
        <a:bodyPr/>
        <a:lstStyle/>
        <a:p>
          <a:endParaRPr lang="en-US"/>
        </a:p>
      </dgm:t>
    </dgm:pt>
    <dgm:pt modelId="{1FEEE085-CE21-4E8C-AAA5-D735E0BB3488}" type="pres">
      <dgm:prSet presAssocID="{05077DC9-1B3F-4AD2-8859-DBD19BB2F106}" presName="node" presStyleLbl="node1" presStyleIdx="2" presStyleCnt="4" custScaleX="120565" custScaleY="112875">
        <dgm:presLayoutVars>
          <dgm:bulletEnabled val="1"/>
        </dgm:presLayoutVars>
      </dgm:prSet>
      <dgm:spPr/>
      <dgm:t>
        <a:bodyPr/>
        <a:lstStyle/>
        <a:p>
          <a:endParaRPr lang="en-US"/>
        </a:p>
      </dgm:t>
    </dgm:pt>
    <dgm:pt modelId="{57166E41-4F9D-4BDE-B6A3-36724A2F8D33}" type="pres">
      <dgm:prSet presAssocID="{FE6D8A1F-337B-499B-9CA3-EF3A3980D8CB}" presName="sibTrans" presStyleLbl="sibTrans2D1" presStyleIdx="2" presStyleCnt="4"/>
      <dgm:spPr/>
      <dgm:t>
        <a:bodyPr/>
        <a:lstStyle/>
        <a:p>
          <a:endParaRPr lang="en-US"/>
        </a:p>
      </dgm:t>
    </dgm:pt>
    <dgm:pt modelId="{C6A67511-46CE-4119-A3A6-5B2EAF65C920}" type="pres">
      <dgm:prSet presAssocID="{FE6D8A1F-337B-499B-9CA3-EF3A3980D8CB}" presName="connectorText" presStyleLbl="sibTrans2D1" presStyleIdx="2" presStyleCnt="4"/>
      <dgm:spPr/>
      <dgm:t>
        <a:bodyPr/>
        <a:lstStyle/>
        <a:p>
          <a:endParaRPr lang="en-US"/>
        </a:p>
      </dgm:t>
    </dgm:pt>
    <dgm:pt modelId="{7194E755-472B-495A-9EA7-CDD7FD36E363}" type="pres">
      <dgm:prSet presAssocID="{7E15D0FD-6D90-4C45-AC37-2D30BDDFEABB}" presName="node" presStyleLbl="node1" presStyleIdx="3" presStyleCnt="4" custScaleX="104614" custScaleY="102046">
        <dgm:presLayoutVars>
          <dgm:bulletEnabled val="1"/>
        </dgm:presLayoutVars>
      </dgm:prSet>
      <dgm:spPr/>
      <dgm:t>
        <a:bodyPr/>
        <a:lstStyle/>
        <a:p>
          <a:endParaRPr lang="en-US"/>
        </a:p>
      </dgm:t>
    </dgm:pt>
    <dgm:pt modelId="{077E888C-6237-4DF8-A967-4978BA9AD437}" type="pres">
      <dgm:prSet presAssocID="{D87D426C-355B-4503-80D9-DED7F8E5D08F}" presName="sibTrans" presStyleLbl="sibTrans2D1" presStyleIdx="3" presStyleCnt="4"/>
      <dgm:spPr/>
      <dgm:t>
        <a:bodyPr/>
        <a:lstStyle/>
        <a:p>
          <a:endParaRPr lang="en-US"/>
        </a:p>
      </dgm:t>
    </dgm:pt>
    <dgm:pt modelId="{390F56CA-8575-4A88-8D43-8654BA2F5745}" type="pres">
      <dgm:prSet presAssocID="{D87D426C-355B-4503-80D9-DED7F8E5D08F}" presName="connectorText" presStyleLbl="sibTrans2D1" presStyleIdx="3" presStyleCnt="4"/>
      <dgm:spPr/>
      <dgm:t>
        <a:bodyPr/>
        <a:lstStyle/>
        <a:p>
          <a:endParaRPr lang="en-US"/>
        </a:p>
      </dgm:t>
    </dgm:pt>
  </dgm:ptLst>
  <dgm:cxnLst>
    <dgm:cxn modelId="{84BD1E32-FD21-7E45-8EF6-264094E14F7B}" type="presOf" srcId="{481EF4C8-83A9-4332-992D-6494842F568F}" destId="{4E048E5A-2348-406A-9360-7FA163AEA9D0}" srcOrd="1" destOrd="0" presId="urn:microsoft.com/office/officeart/2005/8/layout/cycle2"/>
    <dgm:cxn modelId="{88F9EA96-4D3F-9B4E-9027-4A36BCB53ECA}" type="presOf" srcId="{9700C549-3D28-45FB-8507-BC0EDD99A669}" destId="{B4CF5641-D476-4975-93FC-35F77FF913FD}" srcOrd="0" destOrd="0" presId="urn:microsoft.com/office/officeart/2005/8/layout/cycle2"/>
    <dgm:cxn modelId="{7F166CE4-7075-4B73-AAF5-867EB55541B8}" srcId="{9BBFF0CB-AD97-47F5-8D7E-1FB93D594B95}" destId="{821A1DAD-4A09-472C-A80F-3BE6F6B255F6}" srcOrd="1" destOrd="0" parTransId="{D9B1BCF4-61F4-49A5-98AC-AB5F2ECDB416}" sibTransId="{BF6B5577-7204-4C95-A97D-6F0D101CA4EC}"/>
    <dgm:cxn modelId="{7D309E72-3B0D-C348-9B79-5EED8DD71A4A}" type="presOf" srcId="{D87D426C-355B-4503-80D9-DED7F8E5D08F}" destId="{390F56CA-8575-4A88-8D43-8654BA2F5745}" srcOrd="1" destOrd="0" presId="urn:microsoft.com/office/officeart/2005/8/layout/cycle2"/>
    <dgm:cxn modelId="{FF84FA4F-6707-B24A-9F45-A562B598F8FC}" type="presOf" srcId="{7E15D0FD-6D90-4C45-AC37-2D30BDDFEABB}" destId="{7194E755-472B-495A-9EA7-CDD7FD36E363}" srcOrd="0" destOrd="0" presId="urn:microsoft.com/office/officeart/2005/8/layout/cycle2"/>
    <dgm:cxn modelId="{7F326FEE-DA2F-8247-AB07-92531D9D77B6}" type="presOf" srcId="{481EF4C8-83A9-4332-992D-6494842F568F}" destId="{98EAC943-A69B-41CB-B9BB-4AB2F55AFC06}" srcOrd="0" destOrd="0" presId="urn:microsoft.com/office/officeart/2005/8/layout/cycle2"/>
    <dgm:cxn modelId="{3090B5D9-9A96-467F-B920-068847A21613}" srcId="{9BBFF0CB-AD97-47F5-8D7E-1FB93D594B95}" destId="{05077DC9-1B3F-4AD2-8859-DBD19BB2F106}" srcOrd="2" destOrd="0" parTransId="{A2ADB7BC-7281-4D2F-BD65-D2C0ED9AC262}" sibTransId="{FE6D8A1F-337B-499B-9CA3-EF3A3980D8CB}"/>
    <dgm:cxn modelId="{5E766B4B-4F01-DC42-B413-7F696B9B0B71}" type="presOf" srcId="{FE6D8A1F-337B-499B-9CA3-EF3A3980D8CB}" destId="{57166E41-4F9D-4BDE-B6A3-36724A2F8D33}" srcOrd="0" destOrd="0" presId="urn:microsoft.com/office/officeart/2005/8/layout/cycle2"/>
    <dgm:cxn modelId="{BBF381B2-480A-2148-8ECC-868C170D70A1}" type="presOf" srcId="{05077DC9-1B3F-4AD2-8859-DBD19BB2F106}" destId="{1FEEE085-CE21-4E8C-AAA5-D735E0BB3488}" srcOrd="0" destOrd="0" presId="urn:microsoft.com/office/officeart/2005/8/layout/cycle2"/>
    <dgm:cxn modelId="{5DB0063F-CF0F-0F4F-B7ED-40B983FBD3FA}" type="presOf" srcId="{821A1DAD-4A09-472C-A80F-3BE6F6B255F6}" destId="{B2BEAC68-0FAD-4DB6-91D6-C5C4C8EF405D}" srcOrd="0" destOrd="0" presId="urn:microsoft.com/office/officeart/2005/8/layout/cycle2"/>
    <dgm:cxn modelId="{131767CB-F53F-469A-A4C0-87C35665ACDC}" srcId="{9BBFF0CB-AD97-47F5-8D7E-1FB93D594B95}" destId="{7E15D0FD-6D90-4C45-AC37-2D30BDDFEABB}" srcOrd="3" destOrd="0" parTransId="{892A44D0-50FE-4369-865D-CE463B9637E1}" sibTransId="{D87D426C-355B-4503-80D9-DED7F8E5D08F}"/>
    <dgm:cxn modelId="{40EDB5B6-5B8B-B144-A769-DDACE612A7E6}" type="presOf" srcId="{9BBFF0CB-AD97-47F5-8D7E-1FB93D594B95}" destId="{286D4236-B226-4E57-8C00-06BA6064F5DF}" srcOrd="0" destOrd="0" presId="urn:microsoft.com/office/officeart/2005/8/layout/cycle2"/>
    <dgm:cxn modelId="{45F3BD26-1509-4D5A-B4BB-503C373F3A86}" srcId="{9BBFF0CB-AD97-47F5-8D7E-1FB93D594B95}" destId="{9700C549-3D28-45FB-8507-BC0EDD99A669}" srcOrd="0" destOrd="0" parTransId="{63B0F64D-C3F7-46C5-B8B9-C7C8F45AC32E}" sibTransId="{481EF4C8-83A9-4332-992D-6494842F568F}"/>
    <dgm:cxn modelId="{6AFAA1DB-46FE-074F-A545-6D2E2EE74D8A}" type="presOf" srcId="{BF6B5577-7204-4C95-A97D-6F0D101CA4EC}" destId="{9248F5F8-92BE-497D-9AEA-7D96951D9DEA}" srcOrd="0" destOrd="0" presId="urn:microsoft.com/office/officeart/2005/8/layout/cycle2"/>
    <dgm:cxn modelId="{0BCFAC43-7569-964D-B36E-6F626D8324BF}" type="presOf" srcId="{BF6B5577-7204-4C95-A97D-6F0D101CA4EC}" destId="{C8DB66D4-B37B-4084-8A59-C849C4DEECBE}" srcOrd="1" destOrd="0" presId="urn:microsoft.com/office/officeart/2005/8/layout/cycle2"/>
    <dgm:cxn modelId="{D820FFD8-83AD-1D43-82C2-A2ABA51F4BB0}" type="presOf" srcId="{FE6D8A1F-337B-499B-9CA3-EF3A3980D8CB}" destId="{C6A67511-46CE-4119-A3A6-5B2EAF65C920}" srcOrd="1" destOrd="0" presId="urn:microsoft.com/office/officeart/2005/8/layout/cycle2"/>
    <dgm:cxn modelId="{EE40B947-6ADB-3145-BEA6-500EAB0715EA}" type="presOf" srcId="{D87D426C-355B-4503-80D9-DED7F8E5D08F}" destId="{077E888C-6237-4DF8-A967-4978BA9AD437}" srcOrd="0" destOrd="0" presId="urn:microsoft.com/office/officeart/2005/8/layout/cycle2"/>
    <dgm:cxn modelId="{6AC4B51F-87B4-E047-8CCA-7FC44C24BBFC}" type="presParOf" srcId="{286D4236-B226-4E57-8C00-06BA6064F5DF}" destId="{B4CF5641-D476-4975-93FC-35F77FF913FD}" srcOrd="0" destOrd="0" presId="urn:microsoft.com/office/officeart/2005/8/layout/cycle2"/>
    <dgm:cxn modelId="{B819224C-67E1-E04E-A00D-65BE96589170}" type="presParOf" srcId="{286D4236-B226-4E57-8C00-06BA6064F5DF}" destId="{98EAC943-A69B-41CB-B9BB-4AB2F55AFC06}" srcOrd="1" destOrd="0" presId="urn:microsoft.com/office/officeart/2005/8/layout/cycle2"/>
    <dgm:cxn modelId="{980E8AF7-C267-174A-BB92-688DF7F19103}" type="presParOf" srcId="{98EAC943-A69B-41CB-B9BB-4AB2F55AFC06}" destId="{4E048E5A-2348-406A-9360-7FA163AEA9D0}" srcOrd="0" destOrd="0" presId="urn:microsoft.com/office/officeart/2005/8/layout/cycle2"/>
    <dgm:cxn modelId="{5A2FE818-2900-B44F-95DE-7385BE0E0CC1}" type="presParOf" srcId="{286D4236-B226-4E57-8C00-06BA6064F5DF}" destId="{B2BEAC68-0FAD-4DB6-91D6-C5C4C8EF405D}" srcOrd="2" destOrd="0" presId="urn:microsoft.com/office/officeart/2005/8/layout/cycle2"/>
    <dgm:cxn modelId="{F9FF802D-21EC-DE4F-8B17-42AF84C2BCA9}" type="presParOf" srcId="{286D4236-B226-4E57-8C00-06BA6064F5DF}" destId="{9248F5F8-92BE-497D-9AEA-7D96951D9DEA}" srcOrd="3" destOrd="0" presId="urn:microsoft.com/office/officeart/2005/8/layout/cycle2"/>
    <dgm:cxn modelId="{E86DB2EA-AC03-8942-BF88-0B660A5641FB}" type="presParOf" srcId="{9248F5F8-92BE-497D-9AEA-7D96951D9DEA}" destId="{C8DB66D4-B37B-4084-8A59-C849C4DEECBE}" srcOrd="0" destOrd="0" presId="urn:microsoft.com/office/officeart/2005/8/layout/cycle2"/>
    <dgm:cxn modelId="{83DC1700-D0C4-194E-BDED-19C797AF5A74}" type="presParOf" srcId="{286D4236-B226-4E57-8C00-06BA6064F5DF}" destId="{1FEEE085-CE21-4E8C-AAA5-D735E0BB3488}" srcOrd="4" destOrd="0" presId="urn:microsoft.com/office/officeart/2005/8/layout/cycle2"/>
    <dgm:cxn modelId="{E1D6724E-5AA3-EE4C-AFAF-D267DE5D9E2C}" type="presParOf" srcId="{286D4236-B226-4E57-8C00-06BA6064F5DF}" destId="{57166E41-4F9D-4BDE-B6A3-36724A2F8D33}" srcOrd="5" destOrd="0" presId="urn:microsoft.com/office/officeart/2005/8/layout/cycle2"/>
    <dgm:cxn modelId="{9A4A3BFD-8102-C549-96B2-DAFAEA5AAEE2}" type="presParOf" srcId="{57166E41-4F9D-4BDE-B6A3-36724A2F8D33}" destId="{C6A67511-46CE-4119-A3A6-5B2EAF65C920}" srcOrd="0" destOrd="0" presId="urn:microsoft.com/office/officeart/2005/8/layout/cycle2"/>
    <dgm:cxn modelId="{6EDBB7CE-911A-6A48-839B-3F09C93B3886}" type="presParOf" srcId="{286D4236-B226-4E57-8C00-06BA6064F5DF}" destId="{7194E755-472B-495A-9EA7-CDD7FD36E363}" srcOrd="6" destOrd="0" presId="urn:microsoft.com/office/officeart/2005/8/layout/cycle2"/>
    <dgm:cxn modelId="{B6779FE8-9349-014B-9A0F-78ED2C649F33}" type="presParOf" srcId="{286D4236-B226-4E57-8C00-06BA6064F5DF}" destId="{077E888C-6237-4DF8-A967-4978BA9AD437}" srcOrd="7" destOrd="0" presId="urn:microsoft.com/office/officeart/2005/8/layout/cycle2"/>
    <dgm:cxn modelId="{A6ADF6C2-C6AA-E241-B702-937DC76EE394}" type="presParOf" srcId="{077E888C-6237-4DF8-A967-4978BA9AD437}" destId="{390F56CA-8575-4A88-8D43-8654BA2F5745}" srcOrd="0" destOrd="0" presId="urn:microsoft.com/office/officeart/2005/8/layout/cycle2"/>
  </dgm:cxnLst>
  <dgm:bg/>
  <dgm:whole/>
</dgm:dataModel>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0.75294</cdr:x>
      <cdr:y>0.5</cdr:y>
    </cdr:from>
    <cdr:to>
      <cdr:x>1</cdr:x>
      <cdr:y>0.63614</cdr:y>
    </cdr:to>
    <cdr:sp macro="" textlink="">
      <cdr:nvSpPr>
        <cdr:cNvPr id="2" name="TextBox 1"/>
        <cdr:cNvSpPr txBox="1"/>
      </cdr:nvSpPr>
      <cdr:spPr>
        <a:xfrm xmlns:a="http://schemas.openxmlformats.org/drawingml/2006/main">
          <a:off x="2438400" y="1371600"/>
          <a:ext cx="800100" cy="3734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solidFill>
                <a:schemeClr val="bg1"/>
              </a:solidFill>
            </a:rPr>
            <a:t>41.1%</a:t>
          </a:r>
          <a:endParaRPr lang="en-US" sz="11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5B66EE-9736-134E-B869-083655CE151C}" type="datetimeFigureOut">
              <a:rPr lang="en-US" smtClean="0"/>
              <a:pPr/>
              <a:t>6/14/12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BA5EEB-FE97-DE48-9FB2-EEAAEF72D80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46A947-B07E-5340-B850-475C0E24A659}" type="datetimeFigureOut">
              <a:rPr lang="en-US" smtClean="0"/>
              <a:pPr/>
              <a:t>6/14/12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CC8DA-F8F5-784D-8A4D-207B9343918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solidFill>
                  <a:schemeClr val="bg1">
                    <a:lumMod val="50000"/>
                  </a:schemeClr>
                </a:solidFill>
              </a:rPr>
              <a:t>The research thrust of NIMML</a:t>
            </a:r>
            <a:r>
              <a:rPr lang="en-US" b="1" i="1" baseline="0" dirty="0" smtClean="0">
                <a:solidFill>
                  <a:schemeClr val="bg1">
                    <a:lumMod val="50000"/>
                  </a:schemeClr>
                </a:solidFill>
              </a:rPr>
              <a:t> is broader than immunology and it represents a HUMAN HEALTH program</a:t>
            </a:r>
            <a:endParaRPr lang="en-US" b="1" i="1" dirty="0" smtClean="0">
              <a:solidFill>
                <a:schemeClr val="bg1">
                  <a:lumMod val="50000"/>
                </a:schemeClr>
              </a:solidFill>
            </a:endParaRPr>
          </a:p>
        </p:txBody>
      </p:sp>
      <p:sp>
        <p:nvSpPr>
          <p:cNvPr id="4" name="Slide Number Placeholder 3"/>
          <p:cNvSpPr>
            <a:spLocks noGrp="1"/>
          </p:cNvSpPr>
          <p:nvPr>
            <p:ph type="sldNum" sz="quarter" idx="10"/>
          </p:nvPr>
        </p:nvSpPr>
        <p:spPr/>
        <p:txBody>
          <a:bodyPr/>
          <a:lstStyle/>
          <a:p>
            <a:fld id="{521A7A18-E489-4751-9467-9E2F7DA5E76D}" type="slidenum">
              <a:rPr lang="en-US" smtClean="0"/>
              <a:pPr/>
              <a:t>3</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4621564"/>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USER FRIENDLY INTERFACE,</a:t>
            </a:r>
            <a:r>
              <a:rPr lang="en-US" baseline="0" dirty="0" smtClean="0"/>
              <a:t> USERS CAN CREATE EXPERIMENTS CHOOSING CELL POPULATIONS, SAVE EXPERIMENTS</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a:lstStyle/>
          <a:p>
            <a:r>
              <a:rPr lang="en-US"/>
              <a:t>Here we show the results of ENISI simulations of H. pylori-infected T cell-specific PPAR g null mouse using CELLPUBLISHER. Flow cytometry results in the lamina propria are illustrated using a heatmap. We also include the compartment annotation.</a:t>
            </a:r>
          </a:p>
          <a:p>
            <a:endParaRPr lang="en-US"/>
          </a:p>
          <a:p>
            <a:r>
              <a:rPr lang="en-US"/>
              <a:t>This is available in the MIEP website</a:t>
            </a:r>
          </a:p>
        </p:txBody>
      </p:sp>
      <p:sp>
        <p:nvSpPr>
          <p:cNvPr id="102404" name="Slide Number Placeholder 3"/>
          <p:cNvSpPr>
            <a:spLocks noGrp="1"/>
          </p:cNvSpPr>
          <p:nvPr>
            <p:ph type="sldNum" sz="quarter" idx="5"/>
          </p:nvPr>
        </p:nvSpPr>
        <p:spPr bwMode="auto">
          <a:noFill/>
          <a:ln>
            <a:miter lim="800000"/>
            <a:headEnd/>
            <a:tailEnd/>
          </a:ln>
        </p:spPr>
        <p:txBody>
          <a:bodyPr/>
          <a:lstStyle/>
          <a:p>
            <a:fld id="{46851243-7809-2B4B-B3A1-308E148037A8}" type="slidenum">
              <a:rPr lang="en-US"/>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a:lstStyle/>
          <a:p>
            <a:r>
              <a:rPr lang="en-US"/>
              <a:t>Here we show the simulation results of one cell type as opposed to the entire compartment, including the annotation.</a:t>
            </a:r>
          </a:p>
        </p:txBody>
      </p:sp>
      <p:sp>
        <p:nvSpPr>
          <p:cNvPr id="104452" name="Slide Number Placeholder 3"/>
          <p:cNvSpPr>
            <a:spLocks noGrp="1"/>
          </p:cNvSpPr>
          <p:nvPr>
            <p:ph type="sldNum" sz="quarter" idx="5"/>
          </p:nvPr>
        </p:nvSpPr>
        <p:spPr bwMode="auto">
          <a:noFill/>
          <a:ln>
            <a:miter lim="800000"/>
            <a:headEnd/>
            <a:tailEnd/>
          </a:ln>
        </p:spPr>
        <p:txBody>
          <a:bodyPr/>
          <a:lstStyle/>
          <a:p>
            <a:fld id="{FFDB4119-39FE-3F4F-8083-88476B9C7B95}" type="slidenum">
              <a:rPr lang="en-US"/>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Circulating NK cells and </a:t>
            </a:r>
            <a:r>
              <a:rPr lang="en-US" dirty="0" err="1" smtClean="0"/>
              <a:t>cytotoxic</a:t>
            </a:r>
            <a:r>
              <a:rPr lang="en-US" dirty="0" smtClean="0"/>
              <a:t> T cells (CTL) increase upon infection (A)</a:t>
            </a:r>
          </a:p>
          <a:p>
            <a:pPr>
              <a:buFont typeface="Arial" pitchFamily="34" charset="0"/>
              <a:buChar char="•"/>
            </a:pPr>
            <a:r>
              <a:rPr lang="en-US" dirty="0" smtClean="0"/>
              <a:t> Increase in IL-15, </a:t>
            </a:r>
            <a:r>
              <a:rPr lang="en-US" dirty="0" err="1" smtClean="0"/>
              <a:t>Perforin</a:t>
            </a:r>
            <a:r>
              <a:rPr lang="en-US" dirty="0" smtClean="0"/>
              <a:t>, </a:t>
            </a:r>
            <a:r>
              <a:rPr lang="en-US" dirty="0" err="1" smtClean="0"/>
              <a:t>Granzyme</a:t>
            </a:r>
            <a:r>
              <a:rPr lang="en-US" dirty="0" smtClean="0"/>
              <a:t> A and </a:t>
            </a:r>
            <a:r>
              <a:rPr lang="en-US" dirty="0" err="1" smtClean="0"/>
              <a:t>Granzyme</a:t>
            </a:r>
            <a:r>
              <a:rPr lang="en-US" dirty="0" smtClean="0"/>
              <a:t> B </a:t>
            </a:r>
            <a:r>
              <a:rPr lang="en-US" dirty="0" err="1" smtClean="0"/>
              <a:t>transripts</a:t>
            </a:r>
            <a:r>
              <a:rPr lang="en-US" dirty="0" smtClean="0"/>
              <a:t> upon infection (B)</a:t>
            </a:r>
          </a:p>
          <a:p>
            <a:pPr>
              <a:buFont typeface="Arial" pitchFamily="34" charset="0"/>
              <a:buChar char="•"/>
            </a:pPr>
            <a:r>
              <a:rPr lang="en-US" dirty="0" smtClean="0"/>
              <a:t> </a:t>
            </a:r>
            <a:r>
              <a:rPr lang="en-US" i="1" dirty="0" smtClean="0"/>
              <a:t>H. pylori </a:t>
            </a:r>
            <a:r>
              <a:rPr lang="en-US" dirty="0" smtClean="0"/>
              <a:t>J99 induces CD8</a:t>
            </a:r>
            <a:r>
              <a:rPr lang="el-GR" dirty="0" smtClean="0"/>
              <a:t>β</a:t>
            </a:r>
            <a:r>
              <a:rPr lang="en-US" baseline="30000" dirty="0" smtClean="0"/>
              <a:t>lo</a:t>
            </a:r>
            <a:r>
              <a:rPr lang="en-US" dirty="0" smtClean="0"/>
              <a:t> CTL expressing </a:t>
            </a:r>
            <a:r>
              <a:rPr lang="en-US" dirty="0" err="1" smtClean="0"/>
              <a:t>Tbet</a:t>
            </a:r>
            <a:r>
              <a:rPr lang="en-US" dirty="0" smtClean="0"/>
              <a:t> (C)</a:t>
            </a:r>
          </a:p>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Transient proliferation is observed on day 21 post infection (A)</a:t>
            </a:r>
          </a:p>
          <a:p>
            <a:pPr>
              <a:buFont typeface="Arial" pitchFamily="34" charset="0"/>
              <a:buChar char="•"/>
            </a:pPr>
            <a:r>
              <a:rPr lang="en-US" dirty="0" smtClean="0"/>
              <a:t> This correlates with increased proliferation of overall T cells (B) and in particular</a:t>
            </a:r>
          </a:p>
          <a:p>
            <a:r>
              <a:rPr lang="en-US" dirty="0" smtClean="0"/>
              <a:t>   CD4+FOXP3+ </a:t>
            </a:r>
            <a:r>
              <a:rPr lang="en-US" dirty="0" err="1" smtClean="0"/>
              <a:t>Treg</a:t>
            </a:r>
            <a:r>
              <a:rPr lang="en-US" dirty="0" smtClean="0"/>
              <a:t> (C) towards the recall </a:t>
            </a:r>
            <a:r>
              <a:rPr lang="en-US" i="1" dirty="0" smtClean="0"/>
              <a:t>H. pylori </a:t>
            </a:r>
            <a:r>
              <a:rPr lang="en-US" dirty="0" smtClean="0"/>
              <a:t>SS1 antigens </a:t>
            </a:r>
          </a:p>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i="1" dirty="0" smtClean="0"/>
              <a:t>Deficiency of PPAR </a:t>
            </a:r>
            <a:r>
              <a:rPr lang="en-US" sz="1200" i="1" dirty="0" err="1" smtClean="0"/>
              <a:t>g</a:t>
            </a:r>
            <a:r>
              <a:rPr lang="en-US" sz="1200" i="1" dirty="0" smtClean="0"/>
              <a:t> in myeloid</a:t>
            </a:r>
            <a:r>
              <a:rPr lang="en-US" sz="1200" i="1" baseline="0" dirty="0" smtClean="0"/>
              <a:t> cells results in increased Th1 responses and M1 macrophage differentiation.</a:t>
            </a:r>
            <a:endParaRPr lang="en-US" sz="1200" i="1" dirty="0" smtClean="0"/>
          </a:p>
          <a:p>
            <a:pPr>
              <a:buFont typeface="Arial" pitchFamily="34" charset="0"/>
              <a:buChar char="•"/>
            </a:pPr>
            <a:r>
              <a:rPr lang="en-US" sz="1200" i="1" dirty="0" smtClean="0"/>
              <a:t>H. pylori </a:t>
            </a:r>
            <a:r>
              <a:rPr lang="en-US" sz="1200" dirty="0" smtClean="0"/>
              <a:t>loads drop drastically after week 2 in </a:t>
            </a:r>
            <a:r>
              <a:rPr lang="en-US" sz="1200" dirty="0" err="1" smtClean="0"/>
              <a:t>LysMcre</a:t>
            </a:r>
            <a:r>
              <a:rPr lang="en-US" sz="1200" dirty="0" smtClean="0"/>
              <a:t> mice</a:t>
            </a:r>
          </a:p>
          <a:p>
            <a:pPr>
              <a:buFont typeface="Arial" pitchFamily="34" charset="0"/>
              <a:buChar char="•"/>
            </a:pPr>
            <a:r>
              <a:rPr lang="en-US" sz="1200" dirty="0" smtClean="0"/>
              <a:t> Lack of PPAR</a:t>
            </a:r>
            <a:r>
              <a:rPr lang="el-GR" sz="1200" dirty="0" smtClean="0"/>
              <a:t>γ</a:t>
            </a:r>
            <a:r>
              <a:rPr lang="en-US" sz="1200" dirty="0" smtClean="0"/>
              <a:t> in macrophages seems to help the clearance of bacteria </a:t>
            </a:r>
          </a:p>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lgn="l">
              <a:buFont typeface="Arial"/>
              <a:buChar char="•"/>
            </a:pPr>
            <a:r>
              <a:rPr lang="es-ES" sz="2800" dirty="0" smtClean="0">
                <a:solidFill>
                  <a:srgbClr val="000000"/>
                </a:solidFill>
                <a:sym typeface="Wingdings"/>
              </a:rPr>
              <a:t>Treatments:</a:t>
            </a:r>
          </a:p>
          <a:p>
            <a:pPr marL="914400" lvl="1" indent="-457200" algn="l">
              <a:buFont typeface="Arial"/>
              <a:buChar char="•"/>
            </a:pPr>
            <a:r>
              <a:rPr lang="es-ES" dirty="0" smtClean="0">
                <a:solidFill>
                  <a:srgbClr val="000000"/>
                </a:solidFill>
                <a:sym typeface="Wingdings"/>
              </a:rPr>
              <a:t>Unable to restore normal gut microflora</a:t>
            </a:r>
          </a:p>
          <a:p>
            <a:pPr marL="914400" lvl="1" indent="-457200" algn="l">
              <a:buFont typeface="Arial"/>
              <a:buChar char="•"/>
            </a:pPr>
            <a:r>
              <a:rPr lang="es-ES" dirty="0" smtClean="0">
                <a:solidFill>
                  <a:srgbClr val="000000"/>
                </a:solidFill>
                <a:sym typeface="Wingdings"/>
              </a:rPr>
              <a:t>Unsuccessful in bacterial clearance</a:t>
            </a:r>
          </a:p>
          <a:p>
            <a:pPr marL="914400" lvl="1" indent="-457200" algn="l">
              <a:buFont typeface="Arial"/>
              <a:buChar char="•"/>
            </a:pPr>
            <a:r>
              <a:rPr lang="es-ES" dirty="0" smtClean="0">
                <a:solidFill>
                  <a:srgbClr val="000000"/>
                </a:solidFill>
                <a:sym typeface="Wingdings"/>
              </a:rPr>
              <a:t>Destroy other anaerobic bacteria </a:t>
            </a:r>
          </a:p>
          <a:p>
            <a:pPr marL="1371600" lvl="2" indent="-457200" algn="l">
              <a:buFont typeface="Arial"/>
              <a:buChar char="•"/>
            </a:pPr>
            <a:r>
              <a:rPr lang="es-ES" sz="2800" dirty="0" smtClean="0">
                <a:solidFill>
                  <a:srgbClr val="000000"/>
                </a:solidFill>
                <a:sym typeface="Wingdings"/>
              </a:rPr>
              <a:t> Colonization with other pathogens</a:t>
            </a:r>
            <a:endParaRPr lang="es-ES" sz="28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photoshop</a:t>
            </a:r>
            <a:endParaRPr lang="es-ES" dirty="0"/>
          </a:p>
        </p:txBody>
      </p:sp>
      <p:sp>
        <p:nvSpPr>
          <p:cNvPr id="4" name="Marcador de pie de página 3"/>
          <p:cNvSpPr>
            <a:spLocks noGrp="1"/>
          </p:cNvSpPr>
          <p:nvPr>
            <p:ph type="ftr" sz="quarter" idx="10"/>
          </p:nvPr>
        </p:nvSpPr>
        <p:spPr/>
        <p:txBody>
          <a:bodyPr/>
          <a:lstStyle/>
          <a:p>
            <a:endParaRPr lang="es-E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96038556"/>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10"/>
          </p:nvPr>
        </p:nvSpPr>
        <p:spPr/>
        <p:txBody>
          <a:bodyPr/>
          <a:lstStyle/>
          <a:p>
            <a:endParaRPr lang="es-E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189945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pPr eaLnBrk="1" hangingPunct="1">
              <a:spcBef>
                <a:spcPct val="0"/>
              </a:spcBef>
            </a:pPr>
            <a:r>
              <a:rPr lang="en-US"/>
              <a:t>The components have become fully integrated and the lines between them are blurry within MIEP</a:t>
            </a:r>
          </a:p>
          <a:p>
            <a:pPr eaLnBrk="1" hangingPunct="1">
              <a:spcBef>
                <a:spcPct val="0"/>
              </a:spcBef>
            </a:pPr>
            <a:r>
              <a:rPr lang="en-US"/>
              <a:t>For instance, our immunology GRAs are capable of building computational models using COPASI, calibrating the models and running simulations.</a:t>
            </a:r>
          </a:p>
        </p:txBody>
      </p:sp>
      <p:sp>
        <p:nvSpPr>
          <p:cNvPr id="23556" name="Slide Number Placeholder 3"/>
          <p:cNvSpPr>
            <a:spLocks noGrp="1"/>
          </p:cNvSpPr>
          <p:nvPr>
            <p:ph type="sldNum" sz="quarter" idx="5"/>
          </p:nvPr>
        </p:nvSpPr>
        <p:spPr bwMode="auto">
          <a:noFill/>
          <a:ln>
            <a:miter lim="800000"/>
            <a:headEnd/>
            <a:tailEnd/>
          </a:ln>
        </p:spPr>
        <p:txBody>
          <a:bodyPr/>
          <a:lstStyle/>
          <a:p>
            <a:fld id="{FD334062-9812-F34B-8FF7-1E77C41AC30A}" type="slidenum">
              <a:rPr lang="en-US"/>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23908" name="Slide Number Placeholder 3"/>
          <p:cNvSpPr>
            <a:spLocks noGrp="1"/>
          </p:cNvSpPr>
          <p:nvPr>
            <p:ph type="sldNum" sz="quarter" idx="5"/>
          </p:nvPr>
        </p:nvSpPr>
        <p:spPr>
          <a:noFill/>
        </p:spPr>
        <p:txBody>
          <a:bodyPr/>
          <a:lstStyle/>
          <a:p>
            <a:fld id="{88FF19CF-A917-404A-8599-AC4B50D66B81}" type="slidenum">
              <a:rPr lang="en-US"/>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52 reactions, 93 species</a:t>
            </a:r>
          </a:p>
          <a:p>
            <a:r>
              <a:rPr lang="en-US" dirty="0" smtClean="0"/>
              <a:t>11</a:t>
            </a:r>
            <a:r>
              <a:rPr lang="en-US" baseline="0" dirty="0" smtClean="0"/>
              <a:t> external cytokines/their receptor</a:t>
            </a:r>
          </a:p>
          <a:p>
            <a:r>
              <a:rPr lang="en-US" baseline="0" dirty="0" smtClean="0"/>
              <a:t>Reproduces Th1, Th2, Th17 and </a:t>
            </a:r>
            <a:r>
              <a:rPr lang="en-US" baseline="0" dirty="0" err="1" smtClean="0"/>
              <a:t>iTreg</a:t>
            </a:r>
            <a:endParaRPr lang="en-US" dirty="0"/>
          </a:p>
        </p:txBody>
      </p:sp>
      <p:sp>
        <p:nvSpPr>
          <p:cNvPr id="4" name="Slide Number Placeholder 3"/>
          <p:cNvSpPr>
            <a:spLocks noGrp="1"/>
          </p:cNvSpPr>
          <p:nvPr>
            <p:ph type="sldNum" sz="quarter" idx="10"/>
          </p:nvPr>
        </p:nvSpPr>
        <p:spPr/>
        <p:txBody>
          <a:bodyPr/>
          <a:lstStyle/>
          <a:p>
            <a:fld id="{CA8CC8DA-F8F5-784D-8A4D-207B93439187}"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7FB74B2-23A5-4C0C-B171-ED681F128C36}" type="slidenum">
              <a:rPr lang="en-US" smtClean="0">
                <a:latin typeface="Arial" charset="0"/>
              </a:rPr>
              <a:pPr/>
              <a:t>11</a:t>
            </a:fld>
            <a:endParaRPr lang="en-US" smtClean="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dirty="0" smtClean="0">
                <a:latin typeface="Arial" charset="0"/>
              </a:rPr>
              <a:t>The cell types which</a:t>
            </a:r>
            <a:r>
              <a:rPr lang="en-US" baseline="0" dirty="0" smtClean="0">
                <a:latin typeface="Arial" charset="0"/>
              </a:rPr>
              <a:t> participate on ENISI. We have about 100 of different phenotypes associated with the simulations which are not listed here.</a:t>
            </a:r>
          </a:p>
          <a:p>
            <a:pPr eaLnBrk="1" hangingPunct="1"/>
            <a:endParaRPr lang="en-US" baseline="0" dirty="0" smtClean="0">
              <a:latin typeface="Arial" charset="0"/>
            </a:endParaRPr>
          </a:p>
          <a:p>
            <a:pPr eaLnBrk="1" hangingPunct="1"/>
            <a:r>
              <a:rPr lang="en-US" baseline="0" dirty="0" smtClean="0">
                <a:latin typeface="Arial" charset="0"/>
              </a:rPr>
              <a:t>commensal – typical gut flora</a:t>
            </a:r>
          </a:p>
          <a:p>
            <a:pPr eaLnBrk="1" hangingPunct="1"/>
            <a:r>
              <a:rPr lang="en-US" baseline="0" dirty="0" err="1" smtClean="0">
                <a:latin typeface="Arial" charset="0"/>
              </a:rPr>
              <a:t>tolerogenic</a:t>
            </a:r>
            <a:r>
              <a:rPr lang="en-US" baseline="0" dirty="0" smtClean="0">
                <a:latin typeface="Arial" charset="0"/>
              </a:rPr>
              <a:t> – mediate immune response</a:t>
            </a:r>
          </a:p>
          <a:p>
            <a:pPr eaLnBrk="1" hangingPunct="1"/>
            <a:r>
              <a:rPr lang="en-US" baseline="0" dirty="0" smtClean="0">
                <a:latin typeface="Arial" charset="0"/>
              </a:rPr>
              <a:t>Dendritic cells – antigen response</a:t>
            </a:r>
          </a:p>
          <a:p>
            <a:pPr eaLnBrk="1" hangingPunct="1"/>
            <a:r>
              <a:rPr lang="en-US" baseline="0" dirty="0" smtClean="0">
                <a:latin typeface="Arial" charset="0"/>
              </a:rPr>
              <a:t>T Cells – type of white blood cell</a:t>
            </a:r>
          </a:p>
          <a:p>
            <a:pPr eaLnBrk="1" hangingPunct="1"/>
            <a:r>
              <a:rPr lang="en-US" dirty="0" smtClean="0">
                <a:latin typeface="Arial" charset="0"/>
              </a:rPr>
              <a:t>macrophages – engulf and destroy</a:t>
            </a:r>
            <a:r>
              <a:rPr lang="en-US" baseline="0" dirty="0" smtClean="0">
                <a:latin typeface="Arial" charset="0"/>
              </a:rPr>
              <a:t> pathogens</a:t>
            </a:r>
            <a:endParaRPr lang="en-US"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red boxes indicates inflammatory response and the blue boxes represents</a:t>
            </a:r>
            <a:r>
              <a:rPr lang="en-US" baseline="0" dirty="0" smtClean="0"/>
              <a:t> regulatory response. The process starts when external pathogens such as H. pylori enters into lumen and comes into contact with the epithelial cells. Then there is a series of inflammatory response.</a:t>
            </a:r>
          </a:p>
          <a:p>
            <a:endParaRPr lang="en-US" baseline="0" dirty="0" smtClean="0"/>
          </a:p>
          <a:p>
            <a:r>
              <a:rPr lang="en-US" baseline="0" dirty="0" smtClean="0"/>
              <a:t>To control inflammatory response so that it does not follow some kind  of chain reaction we also have regulatory response. In the normal case without any infection regulatory response dominates over inflammatory response. During infection the inflammatory response rises.</a:t>
            </a:r>
            <a:endParaRPr lang="en-US" dirty="0"/>
          </a:p>
        </p:txBody>
      </p:sp>
      <p:sp>
        <p:nvSpPr>
          <p:cNvPr id="4" name="Slide Number Placeholder 3"/>
          <p:cNvSpPr>
            <a:spLocks noGrp="1"/>
          </p:cNvSpPr>
          <p:nvPr>
            <p:ph type="sldNum" sz="quarter" idx="10"/>
          </p:nvPr>
        </p:nvSpPr>
        <p:spPr/>
        <p:txBody>
          <a:bodyPr/>
          <a:lstStyle/>
          <a:p>
            <a:pPr>
              <a:defRPr/>
            </a:pPr>
            <a:fld id="{34B7374D-5C76-46D3-9E06-B32E3C92A295}" type="slidenum">
              <a:rPr lang="en-US" smtClean="0"/>
              <a:pPr>
                <a:defRPr/>
              </a:pPr>
              <a:t>12</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348965444"/>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the immune response pathway we derived an agent based model which is represented here. We implement the model in ENISI.</a:t>
            </a:r>
            <a:endParaRPr lang="en-US" dirty="0"/>
          </a:p>
        </p:txBody>
      </p:sp>
      <p:sp>
        <p:nvSpPr>
          <p:cNvPr id="4" name="Slide Number Placeholder 3"/>
          <p:cNvSpPr>
            <a:spLocks noGrp="1"/>
          </p:cNvSpPr>
          <p:nvPr>
            <p:ph type="sldNum" sz="quarter" idx="10"/>
          </p:nvPr>
        </p:nvSpPr>
        <p:spPr/>
        <p:txBody>
          <a:bodyPr/>
          <a:lstStyle/>
          <a:p>
            <a:pPr>
              <a:defRPr/>
            </a:pPr>
            <a:fld id="{34B7374D-5C76-46D3-9E06-B32E3C92A295}" type="slidenum">
              <a:rPr lang="en-US" smtClean="0"/>
              <a:pPr>
                <a:defRPr/>
              </a:pPr>
              <a:t>13</a:t>
            </a:fld>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34896544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9D85F41-DFB8-4E3E-8487-3B4354288136}" type="slidenum">
              <a:rPr lang="en-US" smtClean="0">
                <a:latin typeface="Arial" charset="0"/>
              </a:rPr>
              <a:pPr/>
              <a:t>14</a:t>
            </a:fld>
            <a:endParaRPr lang="en-US" smtClean="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latin typeface="Arial" charset="0"/>
              </a:rPr>
              <a:t>What is the experiment all about. We find</a:t>
            </a:r>
            <a:r>
              <a:rPr lang="en-US" baseline="0" dirty="0" smtClean="0">
                <a:latin typeface="Arial" charset="0"/>
              </a:rPr>
              <a:t> a clinical problem of H. pylori mediated pathogenicity. In 15% of the cases of this infection we observe chronic epithelial cell damage. We want to find out what is causing this.</a:t>
            </a:r>
          </a:p>
          <a:p>
            <a:pPr eaLnBrk="1" hangingPunct="1"/>
            <a:endParaRPr lang="en-US" baseline="0" dirty="0" smtClean="0">
              <a:latin typeface="Arial" charset="0"/>
            </a:endParaRPr>
          </a:p>
          <a:p>
            <a:pPr eaLnBrk="1" hangingPunct="1"/>
            <a:r>
              <a:rPr lang="en-US" baseline="0" dirty="0" smtClean="0">
                <a:latin typeface="Arial" charset="0"/>
              </a:rPr>
              <a:t>For the experiment our in-</a:t>
            </a:r>
            <a:r>
              <a:rPr lang="en-US" baseline="0" dirty="0" err="1" smtClean="0">
                <a:latin typeface="Arial" charset="0"/>
              </a:rPr>
              <a:t>silico</a:t>
            </a:r>
            <a:r>
              <a:rPr lang="en-US" baseline="0" dirty="0" smtClean="0">
                <a:latin typeface="Arial" charset="0"/>
              </a:rPr>
              <a:t> gut represents about 1% of murine gastric mucosa. We infect it with H. pylori and observe the cell population dynamics.</a:t>
            </a:r>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9D85F41-DFB8-4E3E-8487-3B4354288136}" type="slidenum">
              <a:rPr lang="en-US" smtClean="0">
                <a:latin typeface="Arial" charset="0"/>
              </a:rPr>
              <a:pPr/>
              <a:t>15</a:t>
            </a:fld>
            <a:endParaRPr lang="en-US" smtClean="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latin typeface="Arial" charset="0"/>
              </a:rPr>
              <a:t>So, first we track</a:t>
            </a:r>
            <a:r>
              <a:rPr lang="en-US" baseline="0" dirty="0" smtClean="0">
                <a:latin typeface="Arial" charset="0"/>
              </a:rPr>
              <a:t> which is contributing the epithelial cell damage. Then we track the pathway which is the main cause of the problem. We observe that the rise of Th1 cells and </a:t>
            </a:r>
            <a:r>
              <a:rPr lang="en-US" baseline="0" dirty="0" err="1" smtClean="0">
                <a:latin typeface="Arial" charset="0"/>
              </a:rPr>
              <a:t>Macrophases</a:t>
            </a:r>
            <a:r>
              <a:rPr lang="en-US" baseline="0" dirty="0" smtClean="0">
                <a:latin typeface="Arial" charset="0"/>
              </a:rPr>
              <a:t> and </a:t>
            </a:r>
            <a:r>
              <a:rPr lang="en-US" baseline="0" dirty="0" err="1" smtClean="0">
                <a:latin typeface="Arial" charset="0"/>
              </a:rPr>
              <a:t>eDC</a:t>
            </a:r>
            <a:r>
              <a:rPr lang="en-US" baseline="0" dirty="0" smtClean="0">
                <a:latin typeface="Arial" charset="0"/>
              </a:rPr>
              <a:t> are due to epithelial cell damage. Next we investigate the cause of </a:t>
            </a:r>
            <a:r>
              <a:rPr lang="en-US" baseline="0" dirty="0" err="1" smtClean="0">
                <a:latin typeface="Arial" charset="0"/>
              </a:rPr>
              <a:t>Ecell</a:t>
            </a:r>
            <a:r>
              <a:rPr lang="en-US" baseline="0" dirty="0" smtClean="0">
                <a:latin typeface="Arial" charset="0"/>
              </a:rPr>
              <a:t> -&gt; </a:t>
            </a:r>
            <a:r>
              <a:rPr lang="en-US" baseline="0" dirty="0" err="1" smtClean="0">
                <a:latin typeface="Arial" charset="0"/>
              </a:rPr>
              <a:t>pECell</a:t>
            </a:r>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7BC5A0-E854-6844-8447-188A72A1FECA}" type="datetimeFigureOut">
              <a:rPr lang="en-US" smtClean="0"/>
              <a:pPr/>
              <a:t>6/14/12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BC5A0-E854-6844-8447-188A72A1FECA}" type="datetimeFigureOut">
              <a:rPr lang="en-US" smtClean="0"/>
              <a:pPr/>
              <a:t>6/14/12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BC5A0-E854-6844-8447-188A72A1FECA}" type="datetimeFigureOut">
              <a:rPr lang="en-US" smtClean="0"/>
              <a:pPr/>
              <a:t>6/14/12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Fig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name="Title and Content - Bottom">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200"/>
              </a:spcBef>
              <a:defRPr sz="2800" b="0"/>
            </a:lvl1pPr>
            <a:lvl2pPr>
              <a:defRPr sz="2400" b="0"/>
            </a:lvl2pPr>
            <a:lvl3pPr>
              <a:defRPr sz="1800" b="0"/>
            </a:lvl3pPr>
            <a:lvl4pPr>
              <a:defRPr sz="1600" b="0"/>
            </a:lvl4pPr>
            <a:lvl5pP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p:nvPr>
        </p:nvSpPr>
        <p:spPr>
          <a:xfrm>
            <a:off x="304800" y="0"/>
            <a:ext cx="8439150" cy="847725"/>
          </a:xfrm>
        </p:spPr>
        <p:txBody>
          <a:bodyPr/>
          <a:lstStyle>
            <a:lvl1pPr>
              <a:defRPr>
                <a:latin typeface="Candara" pitchFamily="34" charset="0"/>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BC5A0-E854-6844-8447-188A72A1FECA}" type="datetimeFigureOut">
              <a:rPr lang="en-US" smtClean="0"/>
              <a:pPr/>
              <a:t>6/14/12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7BC5A0-E854-6844-8447-188A72A1FECA}" type="datetimeFigureOut">
              <a:rPr lang="en-US" smtClean="0"/>
              <a:pPr/>
              <a:t>6/14/12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7BC5A0-E854-6844-8447-188A72A1FECA}" type="datetimeFigureOut">
              <a:rPr lang="en-US" smtClean="0"/>
              <a:pPr/>
              <a:t>6/14/12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7BC5A0-E854-6844-8447-188A72A1FECA}" type="datetimeFigureOut">
              <a:rPr lang="en-US" smtClean="0"/>
              <a:pPr/>
              <a:t>6/14/12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7BC5A0-E854-6844-8447-188A72A1FECA}" type="datetimeFigureOut">
              <a:rPr lang="en-US" smtClean="0"/>
              <a:pPr/>
              <a:t>6/14/12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BC5A0-E854-6844-8447-188A72A1FECA}" type="datetimeFigureOut">
              <a:rPr lang="en-US" smtClean="0"/>
              <a:pPr/>
              <a:t>6/14/12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7BC5A0-E854-6844-8447-188A72A1FECA}" type="datetimeFigureOut">
              <a:rPr lang="en-US" smtClean="0"/>
              <a:pPr/>
              <a:t>6/14/12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7BC5A0-E854-6844-8447-188A72A1FECA}" type="datetimeFigureOut">
              <a:rPr lang="en-US" smtClean="0"/>
              <a:pPr/>
              <a:t>6/14/12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AB9D31-1309-334F-A98E-B7C4935164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jpeg"/><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BC5A0-E854-6844-8447-188A72A1FECA}" type="datetimeFigureOut">
              <a:rPr lang="en-US" smtClean="0"/>
              <a:pPr/>
              <a:t>6/14/12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B9D31-1309-334F-A98E-B7C4935164C4}" type="slidenum">
              <a:rPr lang="en-US" smtClean="0"/>
              <a:pPr/>
              <a:t>‹#›</a:t>
            </a:fld>
            <a:endParaRPr lang="en-US"/>
          </a:p>
        </p:txBody>
      </p:sp>
      <p:grpSp>
        <p:nvGrpSpPr>
          <p:cNvPr id="7" name="Agrupar 7"/>
          <p:cNvGrpSpPr/>
          <p:nvPr userDrawn="1"/>
        </p:nvGrpSpPr>
        <p:grpSpPr>
          <a:xfrm>
            <a:off x="685800" y="6178127"/>
            <a:ext cx="7804194" cy="620392"/>
            <a:chOff x="685800" y="6178127"/>
            <a:chExt cx="7804194" cy="620392"/>
          </a:xfrm>
        </p:grpSpPr>
        <p:pic>
          <p:nvPicPr>
            <p:cNvPr id="8" name="Picture 2" descr="H:\PC Desktop\Logos and images\NIMML-log_color2.png"/>
            <p:cNvPicPr>
              <a:picLocks noChangeAspect="1" noChangeArrowheads="1"/>
            </p:cNvPicPr>
            <p:nvPr/>
          </p:nvPicPr>
          <p:blipFill>
            <a:blip r:embed="rId15" cstate="print"/>
            <a:srcRect/>
            <a:stretch>
              <a:fillRect/>
            </a:stretch>
          </p:blipFill>
          <p:spPr bwMode="auto">
            <a:xfrm rot="10800000" flipH="1" flipV="1">
              <a:off x="685800" y="6225707"/>
              <a:ext cx="2174781" cy="572812"/>
            </a:xfrm>
            <a:prstGeom prst="rect">
              <a:avLst/>
            </a:prstGeom>
            <a:noFill/>
          </p:spPr>
        </p:pic>
        <p:pic>
          <p:nvPicPr>
            <p:cNvPr id="9" name="Picture 3" descr="C:\Documents and Settings\acarbo\Desktop\Logo VBI_ALL.jpg"/>
            <p:cNvPicPr>
              <a:picLocks noChangeAspect="1" noChangeArrowheads="1"/>
            </p:cNvPicPr>
            <p:nvPr/>
          </p:nvPicPr>
          <p:blipFill>
            <a:blip r:embed="rId16" cstate="print"/>
            <a:srcRect/>
            <a:stretch>
              <a:fillRect/>
            </a:stretch>
          </p:blipFill>
          <p:spPr bwMode="auto">
            <a:xfrm rot="10800000" flipH="1" flipV="1">
              <a:off x="6699958" y="6246390"/>
              <a:ext cx="1790036" cy="537011"/>
            </a:xfrm>
            <a:prstGeom prst="rect">
              <a:avLst/>
            </a:prstGeom>
            <a:noFill/>
          </p:spPr>
        </p:pic>
        <p:pic>
          <p:nvPicPr>
            <p:cNvPr id="10" name="Picture 4" descr="C:\Documents and Settings\acarbo\Desktop\miep-7000-bk2transp.png"/>
            <p:cNvPicPr>
              <a:picLocks noChangeAspect="1" noChangeArrowheads="1"/>
            </p:cNvPicPr>
            <p:nvPr/>
          </p:nvPicPr>
          <p:blipFill>
            <a:blip r:embed="rId17" cstate="print"/>
            <a:srcRect/>
            <a:stretch>
              <a:fillRect/>
            </a:stretch>
          </p:blipFill>
          <p:spPr bwMode="auto">
            <a:xfrm rot="10800000" flipH="1" flipV="1">
              <a:off x="3749834" y="6178127"/>
              <a:ext cx="1807937" cy="509846"/>
            </a:xfrm>
            <a:prstGeom prst="rect">
              <a:avLst/>
            </a:prstGeom>
            <a:noFill/>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image" Target="../media/image4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video" Target="file://localhost/Users/jbassaganya/Documents/Josep/MIEP/ppt/Rochester/enisi_video/ENISI_video.mp4" TargetMode="External"/><Relationship Id="rId2" Type="http://schemas.openxmlformats.org/officeDocument/2006/relationships/slideLayout" Target="../slideLayouts/slideLayout2.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59.tiff"/></Relationships>
</file>

<file path=ppt/slides/_rels/slide28.xml.rels><?xml version="1.0" encoding="UTF-8" standalone="yes"?>
<Relationships xmlns="http://schemas.openxmlformats.org/package/2006/relationships"><Relationship Id="rId3" Type="http://schemas.openxmlformats.org/officeDocument/2006/relationships/image" Target="../media/image61.tiff"/><Relationship Id="rId4" Type="http://schemas.openxmlformats.org/officeDocument/2006/relationships/image" Target="../media/image62.tiff"/><Relationship Id="rId5"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60.tiff"/></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tiff"/><Relationship Id="rId7" Type="http://schemas.openxmlformats.org/officeDocument/2006/relationships/image" Target="../media/image68.jpeg"/><Relationship Id="rId8" Type="http://schemas.openxmlformats.org/officeDocument/2006/relationships/image" Target="../media/image69.tiff"/><Relationship Id="rId9"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1" Type="http://schemas.openxmlformats.org/officeDocument/2006/relationships/image" Target="../media/image11.jpeg"/><Relationship Id="rId12"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72.tiff"/></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pn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75.tiff"/><Relationship Id="rId4" Type="http://schemas.openxmlformats.org/officeDocument/2006/relationships/image" Target="../media/image76.tiff"/><Relationship Id="rId1" Type="http://schemas.openxmlformats.org/officeDocument/2006/relationships/slideLayout" Target="../slideLayouts/slideLayout2.xml"/><Relationship Id="rId2" Type="http://schemas.openxmlformats.org/officeDocument/2006/relationships/image" Target="../media/image74.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1.pdf"/><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80.tiff"/></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jpeg"/><Relationship Id="rId8" Type="http://schemas.openxmlformats.org/officeDocument/2006/relationships/image" Target="../media/image89.jpeg"/><Relationship Id="rId1" Type="http://schemas.openxmlformats.org/officeDocument/2006/relationships/slideLayout" Target="../slideLayouts/slideLayout1.xml"/><Relationship Id="rId2"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hyperlink" Target="http://www.modelingimmunity.org" TargetMode="External"/><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90.gif"/><Relationship Id="rId4"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image" Target="../media/image92.gif"/></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0.png"/><Relationship Id="rId5" Type="http://schemas.openxmlformats.org/officeDocument/2006/relationships/hyperlink" Target="http://www.copasi.org/UserWorkshop2012" TargetMode="External"/><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jpeg"/><Relationship Id="rId9"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962400"/>
            <a:ext cx="8153400" cy="1981200"/>
          </a:xfrm>
        </p:spPr>
        <p:txBody>
          <a:bodyPr>
            <a:noAutofit/>
          </a:bodyPr>
          <a:lstStyle/>
          <a:p>
            <a:r>
              <a:rPr lang="en-US" sz="2800" dirty="0" err="1" smtClean="0">
                <a:solidFill>
                  <a:schemeClr val="tx1"/>
                </a:solidFill>
              </a:rPr>
              <a:t>Josep</a:t>
            </a:r>
            <a:r>
              <a:rPr lang="en-US" sz="2800" dirty="0" smtClean="0">
                <a:solidFill>
                  <a:schemeClr val="tx1"/>
                </a:solidFill>
              </a:rPr>
              <a:t> </a:t>
            </a:r>
            <a:r>
              <a:rPr lang="en-US" sz="2800" dirty="0" err="1" smtClean="0">
                <a:solidFill>
                  <a:schemeClr val="tx1"/>
                </a:solidFill>
              </a:rPr>
              <a:t>Bassaganya-Riera</a:t>
            </a:r>
            <a:r>
              <a:rPr lang="en-US" sz="2800" dirty="0" smtClean="0">
                <a:solidFill>
                  <a:schemeClr val="tx1"/>
                </a:solidFill>
              </a:rPr>
              <a:t> DVM, PhD</a:t>
            </a:r>
          </a:p>
          <a:p>
            <a:r>
              <a:rPr lang="en-US" sz="2800" dirty="0" smtClean="0">
                <a:solidFill>
                  <a:schemeClr val="tx1"/>
                </a:solidFill>
              </a:rPr>
              <a:t>Virginia Bioinformatics Institute</a:t>
            </a:r>
          </a:p>
          <a:p>
            <a:r>
              <a:rPr lang="en-US" sz="2800" dirty="0" smtClean="0">
                <a:solidFill>
                  <a:schemeClr val="tx1"/>
                </a:solidFill>
              </a:rPr>
              <a:t>Modeling </a:t>
            </a:r>
            <a:r>
              <a:rPr lang="en-US" sz="2800" dirty="0">
                <a:solidFill>
                  <a:schemeClr val="tx1"/>
                </a:solidFill>
              </a:rPr>
              <a:t>Immunity for </a:t>
            </a:r>
            <a:r>
              <a:rPr lang="en-US" sz="2800" dirty="0" err="1" smtClean="0">
                <a:solidFill>
                  <a:schemeClr val="tx1"/>
                </a:solidFill>
              </a:rPr>
              <a:t>Biodefense</a:t>
            </a:r>
            <a:r>
              <a:rPr lang="en-US" sz="2800" dirty="0" smtClean="0">
                <a:solidFill>
                  <a:schemeClr val="tx1"/>
                </a:solidFill>
              </a:rPr>
              <a:t> Program</a:t>
            </a:r>
          </a:p>
          <a:p>
            <a:endParaRPr lang="en-US" sz="2800" dirty="0"/>
          </a:p>
        </p:txBody>
      </p:sp>
      <p:pic>
        <p:nvPicPr>
          <p:cNvPr id="4" name="Picture 3" descr="VBI logo blue.text.tif"/>
          <p:cNvPicPr>
            <a:picLocks noChangeAspect="1"/>
          </p:cNvPicPr>
          <p:nvPr/>
        </p:nvPicPr>
        <p:blipFill>
          <a:blip r:embed="rId2" cstate="print"/>
          <a:stretch>
            <a:fillRect/>
          </a:stretch>
        </p:blipFill>
        <p:spPr>
          <a:xfrm>
            <a:off x="2819400" y="2971800"/>
            <a:ext cx="3200400" cy="717638"/>
          </a:xfrm>
          <a:prstGeom prst="rect">
            <a:avLst/>
          </a:prstGeom>
        </p:spPr>
      </p:pic>
      <p:sp>
        <p:nvSpPr>
          <p:cNvPr id="2" name="Title 1"/>
          <p:cNvSpPr>
            <a:spLocks noGrp="1"/>
          </p:cNvSpPr>
          <p:nvPr>
            <p:ph type="ctrTitle"/>
          </p:nvPr>
        </p:nvSpPr>
        <p:spPr>
          <a:xfrm>
            <a:off x="3276600" y="457200"/>
            <a:ext cx="5943600" cy="2582206"/>
          </a:xfrm>
        </p:spPr>
        <p:txBody>
          <a:bodyPr>
            <a:noAutofit/>
          </a:bodyPr>
          <a:lstStyle/>
          <a:p>
            <a:pPr algn="l"/>
            <a:r>
              <a:rPr lang="en-US" b="1" dirty="0" smtClean="0">
                <a:solidFill>
                  <a:schemeClr val="bg1">
                    <a:lumMod val="95000"/>
                  </a:schemeClr>
                </a:solidFill>
              </a:rPr>
              <a:t>	</a:t>
            </a:r>
            <a:r>
              <a:rPr lang="en-US" b="1" dirty="0" smtClean="0">
                <a:solidFill>
                  <a:schemeClr val="tx1">
                    <a:lumMod val="65000"/>
                    <a:lumOff val="35000"/>
                  </a:schemeClr>
                </a:solidFill>
              </a:rPr>
              <a:t>Modeling Immunity </a:t>
            </a:r>
            <a:br>
              <a:rPr lang="en-US" b="1" dirty="0" smtClean="0">
                <a:solidFill>
                  <a:schemeClr val="tx1">
                    <a:lumMod val="65000"/>
                    <a:lumOff val="35000"/>
                  </a:schemeClr>
                </a:solidFill>
              </a:rPr>
            </a:br>
            <a:r>
              <a:rPr lang="en-US" b="1" dirty="0" smtClean="0">
                <a:solidFill>
                  <a:schemeClr val="tx1">
                    <a:lumMod val="65000"/>
                    <a:lumOff val="35000"/>
                  </a:schemeClr>
                </a:solidFill>
              </a:rPr>
              <a:t>	to Enteric Pathogens </a:t>
            </a:r>
            <a:endParaRPr lang="en-US" b="1" dirty="0">
              <a:solidFill>
                <a:schemeClr val="tx1">
                  <a:lumMod val="65000"/>
                  <a:lumOff val="35000"/>
                </a:schemeClr>
              </a:solidFill>
            </a:endParaRPr>
          </a:p>
        </p:txBody>
      </p:sp>
      <p:pic>
        <p:nvPicPr>
          <p:cNvPr id="13314" name="Picture 2" descr="http://www.modelingimmunity.org/wp-content/uploads/2011/07/logo-miep.png"/>
          <p:cNvPicPr>
            <a:picLocks noChangeAspect="1" noChangeArrowheads="1"/>
          </p:cNvPicPr>
          <p:nvPr/>
        </p:nvPicPr>
        <p:blipFill>
          <a:blip r:embed="rId3" cstate="print"/>
          <a:srcRect/>
          <a:stretch>
            <a:fillRect/>
          </a:stretch>
        </p:blipFill>
        <p:spPr bwMode="auto">
          <a:xfrm>
            <a:off x="533400" y="609600"/>
            <a:ext cx="3276600" cy="1853430"/>
          </a:xfrm>
          <a:prstGeom prst="rect">
            <a:avLst/>
          </a:prstGeom>
          <a:noFill/>
          <a:effectLst>
            <a:outerShdw blurRad="50800" dist="50800" dir="5400000" algn="ctr" rotWithShape="0">
              <a:schemeClr val="tx1"/>
            </a:outerShdw>
          </a:effectLst>
        </p:spPr>
      </p:pic>
      <p:pic>
        <p:nvPicPr>
          <p:cNvPr id="13318" name="Picture 6" descr="NIAID"/>
          <p:cNvPicPr>
            <a:picLocks noChangeAspect="1" noChangeArrowheads="1"/>
          </p:cNvPicPr>
          <p:nvPr/>
        </p:nvPicPr>
        <p:blipFill>
          <a:blip r:embed="rId4" cstate="print"/>
          <a:srcRect/>
          <a:stretch>
            <a:fillRect/>
          </a:stretch>
        </p:blipFill>
        <p:spPr bwMode="auto">
          <a:xfrm>
            <a:off x="7848600" y="4267200"/>
            <a:ext cx="765097" cy="762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smtClean="0"/>
              <a:t>Agent-based modeling utilizes super computers and simulates fine-grained biological systems</a:t>
            </a:r>
          </a:p>
          <a:p>
            <a:r>
              <a:rPr lang="en-US" sz="2400" dirty="0" smtClean="0"/>
              <a:t>Challenges: scalability and quality visualizations</a:t>
            </a:r>
          </a:p>
          <a:p>
            <a:r>
              <a:rPr lang="en-US" sz="2400" dirty="0" smtClean="0"/>
              <a:t>ENISI scales up to 10</a:t>
            </a:r>
            <a:r>
              <a:rPr lang="en-US" sz="2400" baseline="30000" dirty="0" smtClean="0"/>
              <a:t>7</a:t>
            </a:r>
            <a:r>
              <a:rPr lang="en-US" sz="2400" dirty="0" smtClean="0"/>
              <a:t> cells with quality user interfaces and graphics</a:t>
            </a:r>
          </a:p>
          <a:p>
            <a:r>
              <a:rPr lang="en-US" sz="2400" dirty="0" smtClean="0"/>
              <a:t>Agents follow cell automata</a:t>
            </a:r>
          </a:p>
          <a:p>
            <a:r>
              <a:rPr lang="en-US" sz="2400" dirty="0" smtClean="0"/>
              <a:t>Contacting agents can interact:</a:t>
            </a:r>
          </a:p>
          <a:p>
            <a:pPr lvl="1"/>
            <a:r>
              <a:rPr lang="en-US" sz="2000" dirty="0" smtClean="0"/>
              <a:t>Agent-Agent interaction</a:t>
            </a:r>
          </a:p>
          <a:p>
            <a:pPr lvl="1"/>
            <a:r>
              <a:rPr lang="en-US" sz="2000" dirty="0" smtClean="0"/>
              <a:t>Group-Agent interaction</a:t>
            </a:r>
          </a:p>
          <a:p>
            <a:pPr lvl="1"/>
            <a:r>
              <a:rPr lang="en-US" sz="2000" dirty="0" smtClean="0"/>
              <a:t>Timed interaction</a:t>
            </a:r>
          </a:p>
        </p:txBody>
      </p:sp>
      <p:sp>
        <p:nvSpPr>
          <p:cNvPr id="2" name="Title 1"/>
          <p:cNvSpPr>
            <a:spLocks noGrp="1"/>
          </p:cNvSpPr>
          <p:nvPr>
            <p:ph type="title"/>
          </p:nvPr>
        </p:nvSpPr>
        <p:spPr/>
        <p:txBody>
          <a:bodyPr>
            <a:normAutofit fontScale="90000"/>
          </a:bodyPr>
          <a:lstStyle/>
          <a:p>
            <a:r>
              <a:rPr lang="en-US" smtClean="0"/>
              <a:t>ENISI: Agent Based Simulator for Gut Immunity</a:t>
            </a:r>
            <a:endParaRPr lang="en-US" dirty="0"/>
          </a:p>
        </p:txBody>
      </p:sp>
      <p:grpSp>
        <p:nvGrpSpPr>
          <p:cNvPr id="4" name="Group 8"/>
          <p:cNvGrpSpPr/>
          <p:nvPr/>
        </p:nvGrpSpPr>
        <p:grpSpPr>
          <a:xfrm>
            <a:off x="7071360" y="4324894"/>
            <a:ext cx="1691640" cy="1691640"/>
            <a:chOff x="2743200" y="152400"/>
            <a:chExt cx="4572000" cy="4572000"/>
          </a:xfrm>
        </p:grpSpPr>
        <p:sp>
          <p:nvSpPr>
            <p:cNvPr id="10" name="Rectangle 9"/>
            <p:cNvSpPr/>
            <p:nvPr/>
          </p:nvSpPr>
          <p:spPr>
            <a:xfrm>
              <a:off x="2743200" y="152400"/>
              <a:ext cx="1524000" cy="1524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10"/>
            <p:cNvSpPr/>
            <p:nvPr/>
          </p:nvSpPr>
          <p:spPr>
            <a:xfrm>
              <a:off x="4267200" y="152400"/>
              <a:ext cx="1524000" cy="1524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p:cNvSpPr/>
            <p:nvPr/>
          </p:nvSpPr>
          <p:spPr>
            <a:xfrm>
              <a:off x="5791200" y="152400"/>
              <a:ext cx="1524000" cy="1524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p:cNvSpPr/>
            <p:nvPr/>
          </p:nvSpPr>
          <p:spPr>
            <a:xfrm>
              <a:off x="2743200" y="1676400"/>
              <a:ext cx="1524000" cy="152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Rectangle 13"/>
            <p:cNvSpPr/>
            <p:nvPr/>
          </p:nvSpPr>
          <p:spPr>
            <a:xfrm>
              <a:off x="4267200" y="1676400"/>
              <a:ext cx="1524000" cy="152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Rectangle 14"/>
            <p:cNvSpPr/>
            <p:nvPr/>
          </p:nvSpPr>
          <p:spPr>
            <a:xfrm>
              <a:off x="5791200" y="1676400"/>
              <a:ext cx="1524000" cy="152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Rectangle 15"/>
            <p:cNvSpPr/>
            <p:nvPr/>
          </p:nvSpPr>
          <p:spPr>
            <a:xfrm>
              <a:off x="2743200" y="3200400"/>
              <a:ext cx="1524000" cy="1524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7" name="Rectangle 16"/>
            <p:cNvSpPr/>
            <p:nvPr/>
          </p:nvSpPr>
          <p:spPr>
            <a:xfrm>
              <a:off x="4267200" y="3200400"/>
              <a:ext cx="1524000" cy="1524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8" name="Rectangle 17"/>
            <p:cNvSpPr/>
            <p:nvPr/>
          </p:nvSpPr>
          <p:spPr>
            <a:xfrm>
              <a:off x="5791200" y="3200400"/>
              <a:ext cx="1524000" cy="1524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Rectangle 18"/>
            <p:cNvSpPr/>
            <p:nvPr/>
          </p:nvSpPr>
          <p:spPr>
            <a:xfrm>
              <a:off x="4648200" y="3810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872345"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419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172200" y="3955473"/>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58000" y="3429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876800" y="2743200"/>
              <a:ext cx="152400" cy="152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5" name="Rectangle 24"/>
            <p:cNvSpPr/>
            <p:nvPr/>
          </p:nvSpPr>
          <p:spPr>
            <a:xfrm>
              <a:off x="5334000" y="1981200"/>
              <a:ext cx="152400" cy="152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6" name="Rectangle 25"/>
            <p:cNvSpPr/>
            <p:nvPr/>
          </p:nvSpPr>
          <p:spPr>
            <a:xfrm>
              <a:off x="6885709" y="2445327"/>
              <a:ext cx="152400" cy="152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Rectangle 26"/>
            <p:cNvSpPr/>
            <p:nvPr/>
          </p:nvSpPr>
          <p:spPr>
            <a:xfrm>
              <a:off x="6262255" y="2757055"/>
              <a:ext cx="152400" cy="1524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8" name="Oval 27"/>
            <p:cNvSpPr/>
            <p:nvPr/>
          </p:nvSpPr>
          <p:spPr>
            <a:xfrm>
              <a:off x="6636328" y="997527"/>
              <a:ext cx="152400" cy="1524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9" name="Oval 28"/>
            <p:cNvSpPr/>
            <p:nvPr/>
          </p:nvSpPr>
          <p:spPr>
            <a:xfrm>
              <a:off x="3068782" y="1149927"/>
              <a:ext cx="152400" cy="1524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Oval 29"/>
            <p:cNvSpPr/>
            <p:nvPr/>
          </p:nvSpPr>
          <p:spPr>
            <a:xfrm>
              <a:off x="4876800" y="2286000"/>
              <a:ext cx="152400" cy="1524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31" name="Straight Connector 30"/>
            <p:cNvCxnSpPr>
              <a:stCxn id="27" idx="3"/>
              <a:endCxn id="26" idx="1"/>
            </p:cNvCxnSpPr>
            <p:nvPr/>
          </p:nvCxnSpPr>
          <p:spPr>
            <a:xfrm flipV="1">
              <a:off x="6414655" y="2521527"/>
              <a:ext cx="471054" cy="311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1" idx="3"/>
              <a:endCxn id="25" idx="1"/>
            </p:cNvCxnSpPr>
            <p:nvPr/>
          </p:nvCxnSpPr>
          <p:spPr>
            <a:xfrm>
              <a:off x="4572000" y="2057400"/>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1" idx="2"/>
              <a:endCxn id="24" idx="1"/>
            </p:cNvCxnSpPr>
            <p:nvPr/>
          </p:nvCxnSpPr>
          <p:spPr>
            <a:xfrm>
              <a:off x="4495800" y="2133600"/>
              <a:ext cx="3810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4" idx="3"/>
              <a:endCxn id="25" idx="2"/>
            </p:cNvCxnSpPr>
            <p:nvPr/>
          </p:nvCxnSpPr>
          <p:spPr>
            <a:xfrm flipV="1">
              <a:off x="5029200" y="2133600"/>
              <a:ext cx="3810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4" idx="0"/>
              <a:endCxn id="30" idx="4"/>
            </p:cNvCxnSpPr>
            <p:nvPr/>
          </p:nvCxnSpPr>
          <p:spPr>
            <a:xfrm flipV="1">
              <a:off x="4953000" y="24384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0" idx="7"/>
              <a:endCxn id="25" idx="1"/>
            </p:cNvCxnSpPr>
            <p:nvPr/>
          </p:nvCxnSpPr>
          <p:spPr>
            <a:xfrm flipV="1">
              <a:off x="5006882" y="2057400"/>
              <a:ext cx="327118" cy="250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0" idx="1"/>
              <a:endCxn id="21" idx="3"/>
            </p:cNvCxnSpPr>
            <p:nvPr/>
          </p:nvCxnSpPr>
          <p:spPr>
            <a:xfrm flipH="1" flipV="1">
              <a:off x="4572000" y="2057400"/>
              <a:ext cx="327118" cy="250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2" idx="3"/>
              <a:endCxn id="23" idx="1"/>
            </p:cNvCxnSpPr>
            <p:nvPr/>
          </p:nvCxnSpPr>
          <p:spPr>
            <a:xfrm flipV="1">
              <a:off x="6324600" y="3505200"/>
              <a:ext cx="533400" cy="526473"/>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781800" y="4191000"/>
              <a:ext cx="152400" cy="152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40" name="Straight Connector 39"/>
            <p:cNvCxnSpPr>
              <a:stCxn id="22" idx="3"/>
              <a:endCxn id="39" idx="1"/>
            </p:cNvCxnSpPr>
            <p:nvPr/>
          </p:nvCxnSpPr>
          <p:spPr>
            <a:xfrm>
              <a:off x="6324600" y="4031673"/>
              <a:ext cx="457200" cy="23552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9" idx="0"/>
              <a:endCxn id="23" idx="2"/>
            </p:cNvCxnSpPr>
            <p:nvPr/>
          </p:nvCxnSpPr>
          <p:spPr>
            <a:xfrm flipV="1">
              <a:off x="6858000" y="3581400"/>
              <a:ext cx="76200" cy="60960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785254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Grp="1" noChangeArrowheads="1"/>
          </p:cNvSpPr>
          <p:nvPr>
            <p:ph sz="half" idx="1"/>
          </p:nvPr>
        </p:nvSpPr>
        <p:spPr/>
        <p:txBody>
          <a:bodyPr/>
          <a:lstStyle/>
          <a:p>
            <a:r>
              <a:rPr lang="en-US" dirty="0" smtClean="0"/>
              <a:t>Participating Agents:</a:t>
            </a:r>
          </a:p>
          <a:p>
            <a:pPr lvl="1"/>
            <a:r>
              <a:rPr lang="en-US" dirty="0" smtClean="0"/>
              <a:t>Bacteria</a:t>
            </a:r>
          </a:p>
          <a:p>
            <a:pPr lvl="2"/>
            <a:r>
              <a:rPr lang="en-US" dirty="0" smtClean="0"/>
              <a:t>Commensal Bacteria</a:t>
            </a:r>
          </a:p>
          <a:p>
            <a:pPr lvl="2"/>
            <a:r>
              <a:rPr lang="en-US" dirty="0" err="1" smtClean="0"/>
              <a:t>Tolerogenic</a:t>
            </a:r>
            <a:r>
              <a:rPr lang="en-US" dirty="0" smtClean="0"/>
              <a:t> Bacteria</a:t>
            </a:r>
          </a:p>
          <a:p>
            <a:pPr lvl="1"/>
            <a:r>
              <a:rPr lang="en-US" dirty="0" smtClean="0"/>
              <a:t>CD4+ T Helper Cells</a:t>
            </a:r>
          </a:p>
          <a:p>
            <a:pPr lvl="1"/>
            <a:r>
              <a:rPr lang="en-US" dirty="0" smtClean="0"/>
              <a:t>Natural T Regulatory Cells</a:t>
            </a:r>
          </a:p>
          <a:p>
            <a:pPr lvl="1"/>
            <a:r>
              <a:rPr lang="en-US" dirty="0" smtClean="0"/>
              <a:t>Dendritic Cells</a:t>
            </a:r>
          </a:p>
          <a:p>
            <a:pPr lvl="1"/>
            <a:r>
              <a:rPr lang="en-US" dirty="0" smtClean="0"/>
              <a:t>Macrophages</a:t>
            </a:r>
          </a:p>
          <a:p>
            <a:pPr lvl="1"/>
            <a:r>
              <a:rPr lang="en-US" dirty="0" smtClean="0"/>
              <a:t>Epithelial Cells</a:t>
            </a:r>
          </a:p>
          <a:p>
            <a:pPr lvl="1"/>
            <a:endParaRPr lang="en-US" dirty="0"/>
          </a:p>
          <a:p>
            <a:endParaRPr lang="en-US" dirty="0" smtClean="0"/>
          </a:p>
        </p:txBody>
      </p:sp>
      <p:sp>
        <p:nvSpPr>
          <p:cNvPr id="8" name="Content Placeholder 7"/>
          <p:cNvSpPr>
            <a:spLocks noGrp="1"/>
          </p:cNvSpPr>
          <p:nvPr>
            <p:ph sz="half" idx="2"/>
          </p:nvPr>
        </p:nvSpPr>
        <p:spPr/>
        <p:txBody>
          <a:bodyPr/>
          <a:lstStyle/>
          <a:p>
            <a:r>
              <a:rPr lang="en-US" dirty="0" smtClean="0"/>
              <a:t>Tissue </a:t>
            </a:r>
            <a:r>
              <a:rPr lang="en-US" dirty="0"/>
              <a:t>Sites:</a:t>
            </a:r>
          </a:p>
          <a:p>
            <a:pPr lvl="1"/>
            <a:r>
              <a:rPr lang="en-US" dirty="0"/>
              <a:t>Lumen</a:t>
            </a:r>
          </a:p>
          <a:p>
            <a:pPr lvl="1"/>
            <a:r>
              <a:rPr lang="en-US" dirty="0"/>
              <a:t>Epithelial Cells</a:t>
            </a:r>
          </a:p>
          <a:p>
            <a:pPr lvl="1"/>
            <a:r>
              <a:rPr lang="en-US" dirty="0"/>
              <a:t>Lamina </a:t>
            </a:r>
            <a:r>
              <a:rPr lang="en-US" dirty="0" err="1"/>
              <a:t>Propria</a:t>
            </a:r>
            <a:endParaRPr lang="en-US" dirty="0"/>
          </a:p>
          <a:p>
            <a:pPr lvl="1"/>
            <a:r>
              <a:rPr lang="en-US" dirty="0"/>
              <a:t>Gastric Lymph Node</a:t>
            </a:r>
          </a:p>
          <a:p>
            <a:endParaRPr lang="en-US" dirty="0" smtClean="0"/>
          </a:p>
          <a:p>
            <a:r>
              <a:rPr lang="en-US" dirty="0" smtClean="0"/>
              <a:t>Cells move in tissue sites</a:t>
            </a:r>
            <a:endParaRPr lang="en-US" dirty="0"/>
          </a:p>
        </p:txBody>
      </p:sp>
      <p:sp>
        <p:nvSpPr>
          <p:cNvPr id="3076" name="Rectangle 2"/>
          <p:cNvSpPr>
            <a:spLocks noGrp="1" noChangeArrowheads="1"/>
          </p:cNvSpPr>
          <p:nvPr>
            <p:ph type="title"/>
          </p:nvPr>
        </p:nvSpPr>
        <p:spPr/>
        <p:txBody>
          <a:bodyPr/>
          <a:lstStyle/>
          <a:p>
            <a:r>
              <a:rPr lang="en-US" dirty="0" smtClean="0"/>
              <a:t>ENISI: Agents</a:t>
            </a:r>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399235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9" name="Picture 5" descr="E:\vt.edu\research\miep\ENISI\immunopathway.png"/>
          <p:cNvPicPr>
            <a:picLocks noChangeAspect="1" noChangeArrowheads="1"/>
          </p:cNvPicPr>
          <p:nvPr/>
        </p:nvPicPr>
        <p:blipFill>
          <a:blip r:embed="rId3" cstate="print"/>
          <a:srcRect/>
          <a:stretch>
            <a:fillRect/>
          </a:stretch>
        </p:blipFill>
        <p:spPr bwMode="auto">
          <a:xfrm>
            <a:off x="0" y="914400"/>
            <a:ext cx="7900906" cy="5943600"/>
          </a:xfrm>
          <a:prstGeom prst="rect">
            <a:avLst/>
          </a:prstGeom>
          <a:noFill/>
        </p:spPr>
      </p:pic>
      <p:sp>
        <p:nvSpPr>
          <p:cNvPr id="3" name="Title 2"/>
          <p:cNvSpPr>
            <a:spLocks noGrp="1"/>
          </p:cNvSpPr>
          <p:nvPr>
            <p:ph type="title"/>
          </p:nvPr>
        </p:nvSpPr>
        <p:spPr>
          <a:xfrm>
            <a:off x="457200" y="0"/>
            <a:ext cx="8229600" cy="1143000"/>
          </a:xfrm>
        </p:spPr>
        <p:txBody>
          <a:bodyPr/>
          <a:lstStyle/>
          <a:p>
            <a:r>
              <a:rPr lang="en-US" dirty="0" smtClean="0"/>
              <a:t>Immune Pathways of Gut Mucosa</a:t>
            </a:r>
            <a:endParaRPr lang="en-US" dirty="0"/>
          </a:p>
        </p:txBody>
      </p:sp>
      <p:sp>
        <p:nvSpPr>
          <p:cNvPr id="4" name="Rounded Rectangle 3"/>
          <p:cNvSpPr/>
          <p:nvPr/>
        </p:nvSpPr>
        <p:spPr>
          <a:xfrm rot="16200000">
            <a:off x="7687131" y="3619499"/>
            <a:ext cx="2362200" cy="60960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Tissue Sites</a:t>
            </a:r>
            <a:endParaRPr lang="en-US" dirty="0"/>
          </a:p>
        </p:txBody>
      </p:sp>
      <p:cxnSp>
        <p:nvCxnSpPr>
          <p:cNvPr id="6" name="Straight Arrow Connector 5"/>
          <p:cNvCxnSpPr/>
          <p:nvPr/>
        </p:nvCxnSpPr>
        <p:spPr>
          <a:xfrm flipH="1" flipV="1">
            <a:off x="7900906" y="1371600"/>
            <a:ext cx="662524" cy="1447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flipV="1">
            <a:off x="7896217" y="1981200"/>
            <a:ext cx="662524" cy="1143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H="1" flipV="1">
            <a:off x="7696200" y="2819400"/>
            <a:ext cx="867230" cy="6096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p:nvPr/>
        </p:nvCxnSpPr>
        <p:spPr>
          <a:xfrm flipH="1">
            <a:off x="7896217" y="4953000"/>
            <a:ext cx="662524" cy="9906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7" name="Oval 16"/>
          <p:cNvSpPr/>
          <p:nvPr/>
        </p:nvSpPr>
        <p:spPr>
          <a:xfrm>
            <a:off x="1828800" y="990600"/>
            <a:ext cx="381000" cy="381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latin typeface="Arial" pitchFamily="34" charset="0"/>
                <a:cs typeface="Arial" pitchFamily="34" charset="0"/>
              </a:rPr>
              <a:t>1</a:t>
            </a:r>
            <a:endParaRPr lang="en-US" sz="2000" b="1" dirty="0">
              <a:latin typeface="Arial" pitchFamily="34" charset="0"/>
              <a:cs typeface="Arial" pitchFamily="34" charset="0"/>
            </a:endParaRPr>
          </a:p>
        </p:txBody>
      </p:sp>
      <p:sp>
        <p:nvSpPr>
          <p:cNvPr id="31" name="Oval 30"/>
          <p:cNvSpPr/>
          <p:nvPr/>
        </p:nvSpPr>
        <p:spPr>
          <a:xfrm>
            <a:off x="7086600" y="18288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1</a:t>
            </a:r>
            <a:endParaRPr lang="en-US" sz="2000" b="1" dirty="0">
              <a:latin typeface="Arial" pitchFamily="34" charset="0"/>
              <a:cs typeface="Arial" pitchFamily="34" charset="0"/>
            </a:endParaRPr>
          </a:p>
        </p:txBody>
      </p:sp>
      <p:sp>
        <p:nvSpPr>
          <p:cNvPr id="32" name="Oval 31"/>
          <p:cNvSpPr/>
          <p:nvPr/>
        </p:nvSpPr>
        <p:spPr>
          <a:xfrm>
            <a:off x="3429000" y="1600200"/>
            <a:ext cx="381000" cy="381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latin typeface="Arial" pitchFamily="34" charset="0"/>
                <a:cs typeface="Arial" pitchFamily="34" charset="0"/>
              </a:rPr>
              <a:t>2</a:t>
            </a:r>
            <a:endParaRPr lang="en-US" sz="2000" b="1" dirty="0">
              <a:latin typeface="Arial" pitchFamily="34" charset="0"/>
              <a:cs typeface="Arial" pitchFamily="34" charset="0"/>
            </a:endParaRPr>
          </a:p>
        </p:txBody>
      </p:sp>
      <p:sp>
        <p:nvSpPr>
          <p:cNvPr id="33" name="Oval 32"/>
          <p:cNvSpPr/>
          <p:nvPr/>
        </p:nvSpPr>
        <p:spPr>
          <a:xfrm>
            <a:off x="4800600" y="2667000"/>
            <a:ext cx="381000" cy="381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latin typeface="Arial" pitchFamily="34" charset="0"/>
                <a:cs typeface="Arial" pitchFamily="34" charset="0"/>
              </a:rPr>
              <a:t>3</a:t>
            </a:r>
            <a:endParaRPr lang="en-US" sz="2000" b="1" dirty="0">
              <a:latin typeface="Arial" pitchFamily="34" charset="0"/>
              <a:cs typeface="Arial" pitchFamily="34" charset="0"/>
            </a:endParaRPr>
          </a:p>
        </p:txBody>
      </p:sp>
      <p:sp>
        <p:nvSpPr>
          <p:cNvPr id="34" name="Oval 33"/>
          <p:cNvSpPr/>
          <p:nvPr/>
        </p:nvSpPr>
        <p:spPr>
          <a:xfrm>
            <a:off x="2286000" y="2667000"/>
            <a:ext cx="381000" cy="381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latin typeface="Arial" pitchFamily="34" charset="0"/>
                <a:cs typeface="Arial" pitchFamily="34" charset="0"/>
              </a:rPr>
              <a:t>4</a:t>
            </a:r>
            <a:endParaRPr lang="en-US" sz="2000" b="1" dirty="0">
              <a:latin typeface="Arial" pitchFamily="34" charset="0"/>
              <a:cs typeface="Arial" pitchFamily="34" charset="0"/>
            </a:endParaRPr>
          </a:p>
        </p:txBody>
      </p:sp>
      <p:sp>
        <p:nvSpPr>
          <p:cNvPr id="35" name="Oval 34"/>
          <p:cNvSpPr/>
          <p:nvPr/>
        </p:nvSpPr>
        <p:spPr>
          <a:xfrm>
            <a:off x="1600200" y="4191000"/>
            <a:ext cx="381000" cy="381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latin typeface="Arial" pitchFamily="34" charset="0"/>
                <a:cs typeface="Arial" pitchFamily="34" charset="0"/>
              </a:rPr>
              <a:t>5</a:t>
            </a:r>
            <a:endParaRPr lang="en-US" sz="2000" b="1" dirty="0">
              <a:latin typeface="Arial" pitchFamily="34" charset="0"/>
              <a:cs typeface="Arial" pitchFamily="34" charset="0"/>
            </a:endParaRPr>
          </a:p>
        </p:txBody>
      </p:sp>
      <p:sp>
        <p:nvSpPr>
          <p:cNvPr id="36" name="Oval 35"/>
          <p:cNvSpPr/>
          <p:nvPr/>
        </p:nvSpPr>
        <p:spPr>
          <a:xfrm>
            <a:off x="1981200" y="5791200"/>
            <a:ext cx="381000" cy="381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latin typeface="Arial" pitchFamily="34" charset="0"/>
                <a:cs typeface="Arial" pitchFamily="34" charset="0"/>
              </a:rPr>
              <a:t>6</a:t>
            </a:r>
            <a:endParaRPr lang="en-US" sz="2000" b="1" dirty="0">
              <a:latin typeface="Arial" pitchFamily="34" charset="0"/>
              <a:cs typeface="Arial" pitchFamily="34" charset="0"/>
            </a:endParaRPr>
          </a:p>
        </p:txBody>
      </p:sp>
      <p:sp>
        <p:nvSpPr>
          <p:cNvPr id="37" name="Oval 36"/>
          <p:cNvSpPr/>
          <p:nvPr/>
        </p:nvSpPr>
        <p:spPr>
          <a:xfrm>
            <a:off x="3810000" y="4191000"/>
            <a:ext cx="381000" cy="3810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latin typeface="Arial" pitchFamily="34" charset="0"/>
                <a:cs typeface="Arial" pitchFamily="34" charset="0"/>
              </a:rPr>
              <a:t>7</a:t>
            </a:r>
            <a:endParaRPr lang="en-US" sz="2000" b="1" dirty="0">
              <a:latin typeface="Arial" pitchFamily="34" charset="0"/>
              <a:cs typeface="Arial" pitchFamily="34" charset="0"/>
            </a:endParaRPr>
          </a:p>
        </p:txBody>
      </p:sp>
      <p:sp>
        <p:nvSpPr>
          <p:cNvPr id="38" name="Oval 37"/>
          <p:cNvSpPr/>
          <p:nvPr/>
        </p:nvSpPr>
        <p:spPr>
          <a:xfrm>
            <a:off x="6781800" y="29718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2</a:t>
            </a:r>
            <a:endParaRPr lang="en-US" sz="2000" b="1" dirty="0">
              <a:latin typeface="Arial" pitchFamily="34" charset="0"/>
              <a:cs typeface="Arial" pitchFamily="34" charset="0"/>
            </a:endParaRPr>
          </a:p>
        </p:txBody>
      </p:sp>
      <p:sp>
        <p:nvSpPr>
          <p:cNvPr id="39" name="Oval 38"/>
          <p:cNvSpPr/>
          <p:nvPr/>
        </p:nvSpPr>
        <p:spPr>
          <a:xfrm>
            <a:off x="6934200" y="38100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3</a:t>
            </a:r>
            <a:endParaRPr lang="en-US" sz="2000" b="1" dirty="0">
              <a:latin typeface="Arial" pitchFamily="34" charset="0"/>
              <a:cs typeface="Arial" pitchFamily="34" charset="0"/>
            </a:endParaRPr>
          </a:p>
        </p:txBody>
      </p:sp>
      <p:sp>
        <p:nvSpPr>
          <p:cNvPr id="40" name="Oval 39"/>
          <p:cNvSpPr/>
          <p:nvPr/>
        </p:nvSpPr>
        <p:spPr>
          <a:xfrm>
            <a:off x="7086600" y="46482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4</a:t>
            </a:r>
            <a:endParaRPr lang="en-US" sz="2000" b="1" dirty="0">
              <a:latin typeface="Arial" pitchFamily="34" charset="0"/>
              <a:cs typeface="Arial" pitchFamily="34" charset="0"/>
            </a:endParaRPr>
          </a:p>
        </p:txBody>
      </p:sp>
      <p:sp>
        <p:nvSpPr>
          <p:cNvPr id="41" name="Oval 40"/>
          <p:cNvSpPr/>
          <p:nvPr/>
        </p:nvSpPr>
        <p:spPr>
          <a:xfrm>
            <a:off x="6172200" y="57912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5</a:t>
            </a:r>
            <a:endParaRPr lang="en-US" sz="2000" b="1" dirty="0">
              <a:latin typeface="Arial" pitchFamily="34" charset="0"/>
              <a:cs typeface="Arial" pitchFamily="34" charset="0"/>
            </a:endParaRPr>
          </a:p>
        </p:txBody>
      </p:sp>
      <p:sp>
        <p:nvSpPr>
          <p:cNvPr id="42" name="Oval 41"/>
          <p:cNvSpPr/>
          <p:nvPr/>
        </p:nvSpPr>
        <p:spPr>
          <a:xfrm>
            <a:off x="4876800" y="3886200"/>
            <a:ext cx="381000" cy="381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6</a:t>
            </a: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8229600" cy="1143000"/>
          </a:xfrm>
        </p:spPr>
        <p:txBody>
          <a:bodyPr/>
          <a:lstStyle/>
          <a:p>
            <a:r>
              <a:rPr lang="en-US" dirty="0" smtClean="0"/>
              <a:t>Agent Based Model</a:t>
            </a:r>
            <a:endParaRPr lang="en-US" dirty="0"/>
          </a:p>
        </p:txBody>
      </p:sp>
      <p:pic>
        <p:nvPicPr>
          <p:cNvPr id="5" name="Picture 4"/>
          <p:cNvPicPr>
            <a:picLocks noChangeAspect="1"/>
          </p:cNvPicPr>
          <p:nvPr/>
        </p:nvPicPr>
        <p:blipFill rotWithShape="1">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l="5192" r="2697"/>
          <a:stretch/>
        </p:blipFill>
        <p:spPr>
          <a:xfrm>
            <a:off x="30480" y="914400"/>
            <a:ext cx="6217920" cy="5888258"/>
          </a:xfrm>
          <a:prstGeom prst="rect">
            <a:avLst/>
          </a:prstGeom>
        </p:spPr>
      </p:pic>
      <p:sp>
        <p:nvSpPr>
          <p:cNvPr id="13" name="Rectangle 3"/>
          <p:cNvSpPr txBox="1">
            <a:spLocks noChangeArrowheads="1"/>
          </p:cNvSpPr>
          <p:nvPr/>
        </p:nvSpPr>
        <p:spPr>
          <a:xfrm>
            <a:off x="6248400" y="1143000"/>
            <a:ext cx="2667000" cy="5029200"/>
          </a:xfrm>
          <a:prstGeom prst="rect">
            <a:avLst/>
          </a:prstGeom>
        </p:spPr>
        <p:txBody>
          <a:bodyPr/>
          <a:lstStyle>
            <a:lvl1pPr marL="228600" indent="-228600" algn="l" rtl="0" eaLnBrk="1" fontAlgn="base" hangingPunct="1">
              <a:spcBef>
                <a:spcPct val="20000"/>
              </a:spcBef>
              <a:spcAft>
                <a:spcPct val="0"/>
              </a:spcAft>
              <a:buBlip>
                <a:blip r:embed="rId4"/>
              </a:buBlip>
              <a:defRPr sz="2400">
                <a:solidFill>
                  <a:srgbClr val="003296"/>
                </a:solidFill>
                <a:latin typeface="Corbel" pitchFamily="34" charset="0"/>
                <a:ea typeface="+mn-ea"/>
                <a:cs typeface="Times New Roman" pitchFamily="18" charset="0"/>
              </a:defRPr>
            </a:lvl1pPr>
            <a:lvl2pPr marL="685800" indent="-228600" algn="l" rtl="0" eaLnBrk="1" fontAlgn="base" hangingPunct="1">
              <a:spcBef>
                <a:spcPct val="20000"/>
              </a:spcBef>
              <a:spcAft>
                <a:spcPct val="0"/>
              </a:spcAft>
              <a:buBlip>
                <a:blip r:embed="rId5"/>
              </a:buBlip>
              <a:defRPr sz="2800">
                <a:solidFill>
                  <a:schemeClr val="tx1"/>
                </a:solidFill>
                <a:latin typeface="Corbel" pitchFamily="34" charset="0"/>
                <a:cs typeface="Times New Roman" pitchFamily="18" charset="0"/>
              </a:defRPr>
            </a:lvl2pPr>
            <a:lvl3pPr marL="1143000" indent="-228600" algn="l" rtl="0" eaLnBrk="1" fontAlgn="base" hangingPunct="1">
              <a:spcBef>
                <a:spcPct val="20000"/>
              </a:spcBef>
              <a:spcAft>
                <a:spcPct val="0"/>
              </a:spcAft>
              <a:buSzPct val="120000"/>
              <a:buBlip>
                <a:blip r:embed="rId6"/>
              </a:buBlip>
              <a:defRPr sz="1600">
                <a:solidFill>
                  <a:schemeClr val="tx1"/>
                </a:solidFill>
                <a:latin typeface="Corbel" pitchFamily="34" charset="0"/>
                <a:cs typeface="Times New Roman" pitchFamily="18" charset="0"/>
              </a:defRPr>
            </a:lvl3pPr>
            <a:lvl4pPr marL="1600200" indent="-228600" algn="l" rtl="0" eaLnBrk="1" fontAlgn="base" hangingPunct="1">
              <a:spcBef>
                <a:spcPct val="20000"/>
              </a:spcBef>
              <a:spcAft>
                <a:spcPct val="0"/>
              </a:spcAft>
              <a:buBlip>
                <a:blip r:embed="rId7"/>
              </a:buBlip>
              <a:defRPr sz="1400">
                <a:solidFill>
                  <a:schemeClr val="tx1"/>
                </a:solidFill>
                <a:latin typeface="Corbel" pitchFamily="34" charset="0"/>
                <a:cs typeface="Times New Roman" pitchFamily="18" charset="0"/>
              </a:defRPr>
            </a:lvl4pPr>
            <a:lvl5pPr marL="2057400" indent="-228600" algn="l" rtl="0" eaLnBrk="1" fontAlgn="base" hangingPunct="1">
              <a:spcBef>
                <a:spcPct val="20000"/>
              </a:spcBef>
              <a:spcAft>
                <a:spcPct val="0"/>
              </a:spcAft>
              <a:buBlip>
                <a:blip r:embed="rId7"/>
              </a:buBlip>
              <a:defRPr sz="1400">
                <a:solidFill>
                  <a:schemeClr val="tx1"/>
                </a:solidFill>
                <a:latin typeface="Corbel" pitchFamily="34" charset="0"/>
                <a:cs typeface="Times New Roman" pitchFamily="18" charset="0"/>
              </a:defRPr>
            </a:lvl5pPr>
            <a:lvl6pPr marL="2514600" indent="-228600" algn="l" rtl="0" eaLnBrk="1" fontAlgn="base" hangingPunct="1">
              <a:spcBef>
                <a:spcPct val="20000"/>
              </a:spcBef>
              <a:spcAft>
                <a:spcPct val="0"/>
              </a:spcAft>
              <a:buBlip>
                <a:blip r:embed="rId8"/>
              </a:buBlip>
              <a:defRPr sz="1400" b="1">
                <a:solidFill>
                  <a:schemeClr val="tx1"/>
                </a:solidFill>
                <a:latin typeface="+mn-lt"/>
                <a:cs typeface="+mn-cs"/>
              </a:defRPr>
            </a:lvl6pPr>
            <a:lvl7pPr marL="2971800" indent="-228600" algn="l" rtl="0" eaLnBrk="1" fontAlgn="base" hangingPunct="1">
              <a:spcBef>
                <a:spcPct val="20000"/>
              </a:spcBef>
              <a:spcAft>
                <a:spcPct val="0"/>
              </a:spcAft>
              <a:buBlip>
                <a:blip r:embed="rId8"/>
              </a:buBlip>
              <a:defRPr sz="1400" b="1">
                <a:solidFill>
                  <a:schemeClr val="tx1"/>
                </a:solidFill>
                <a:latin typeface="+mn-lt"/>
                <a:cs typeface="+mn-cs"/>
              </a:defRPr>
            </a:lvl7pPr>
            <a:lvl8pPr marL="3429000" indent="-228600" algn="l" rtl="0" eaLnBrk="1" fontAlgn="base" hangingPunct="1">
              <a:spcBef>
                <a:spcPct val="20000"/>
              </a:spcBef>
              <a:spcAft>
                <a:spcPct val="0"/>
              </a:spcAft>
              <a:buBlip>
                <a:blip r:embed="rId8"/>
              </a:buBlip>
              <a:defRPr sz="1400" b="1">
                <a:solidFill>
                  <a:schemeClr val="tx1"/>
                </a:solidFill>
                <a:latin typeface="+mn-lt"/>
                <a:cs typeface="+mn-cs"/>
              </a:defRPr>
            </a:lvl8pPr>
            <a:lvl9pPr marL="3886200" indent="-228600" algn="l" rtl="0" eaLnBrk="1" fontAlgn="base" hangingPunct="1">
              <a:spcBef>
                <a:spcPct val="20000"/>
              </a:spcBef>
              <a:spcAft>
                <a:spcPct val="0"/>
              </a:spcAft>
              <a:buBlip>
                <a:blip r:embed="rId8"/>
              </a:buBlip>
              <a:defRPr sz="1400" b="1">
                <a:solidFill>
                  <a:schemeClr val="tx1"/>
                </a:solidFill>
                <a:latin typeface="+mn-lt"/>
                <a:cs typeface="+mn-cs"/>
              </a:defRPr>
            </a:lvl9pPr>
          </a:lstStyle>
          <a:p>
            <a:pPr>
              <a:buFont typeface="Wingdings" pitchFamily="2" charset="2"/>
              <a:buChar char="§"/>
            </a:pPr>
            <a:r>
              <a:rPr lang="en-US" sz="2000" b="1" dirty="0" smtClean="0">
                <a:solidFill>
                  <a:srgbClr val="FF0000"/>
                </a:solidFill>
              </a:rPr>
              <a:t>Red cells</a:t>
            </a:r>
            <a:r>
              <a:rPr lang="en-US" sz="2000" b="1" dirty="0" smtClean="0"/>
              <a:t> </a:t>
            </a:r>
            <a:r>
              <a:rPr lang="en-US" sz="2000" dirty="0" smtClean="0"/>
              <a:t>participate in </a:t>
            </a:r>
            <a:r>
              <a:rPr lang="en-US" sz="2000" b="1" dirty="0" smtClean="0"/>
              <a:t>inflammatory</a:t>
            </a:r>
            <a:r>
              <a:rPr lang="en-US" sz="2000" dirty="0" smtClean="0"/>
              <a:t> response</a:t>
            </a:r>
            <a:endParaRPr lang="en-US" sz="2000" dirty="0"/>
          </a:p>
          <a:p>
            <a:pPr>
              <a:buFont typeface="Wingdings" pitchFamily="2" charset="2"/>
              <a:buChar char="§"/>
            </a:pPr>
            <a:r>
              <a:rPr lang="en-US" sz="2000" b="1" dirty="0" smtClean="0">
                <a:solidFill>
                  <a:srgbClr val="0000FF"/>
                </a:solidFill>
              </a:rPr>
              <a:t>Blue cells</a:t>
            </a:r>
            <a:r>
              <a:rPr lang="en-US" sz="2000" dirty="0" smtClean="0">
                <a:solidFill>
                  <a:srgbClr val="0000FF"/>
                </a:solidFill>
              </a:rPr>
              <a:t> </a:t>
            </a:r>
            <a:r>
              <a:rPr lang="en-US" sz="2000" dirty="0" smtClean="0"/>
              <a:t>participate in regulatory response</a:t>
            </a:r>
            <a:endParaRPr lang="en-US" sz="2000" dirty="0"/>
          </a:p>
          <a:p>
            <a:pPr>
              <a:buFont typeface="Wingdings" pitchFamily="2" charset="2"/>
              <a:buChar char="§"/>
            </a:pPr>
            <a:r>
              <a:rPr lang="en-US" sz="2000" b="1" dirty="0" smtClean="0">
                <a:solidFill>
                  <a:srgbClr val="00B050"/>
                </a:solidFill>
              </a:rPr>
              <a:t>Green cells</a:t>
            </a:r>
            <a:r>
              <a:rPr lang="en-US" sz="2000" dirty="0" smtClean="0"/>
              <a:t> participate in either response</a:t>
            </a:r>
          </a:p>
          <a:p>
            <a:pPr>
              <a:buFont typeface="Wingdings" pitchFamily="2" charset="2"/>
              <a:buChar char="§"/>
            </a:pPr>
            <a:endParaRPr lang="en-US" sz="2000" dirty="0"/>
          </a:p>
          <a:p>
            <a:pPr>
              <a:buFont typeface="Wingdings" pitchFamily="2" charset="2"/>
              <a:buChar char="§"/>
            </a:pPr>
            <a:r>
              <a:rPr lang="en-US" sz="2000" dirty="0" smtClean="0"/>
              <a:t>Cells are compartmentalized.</a:t>
            </a:r>
            <a:endParaRPr lang="en-US" sz="2000" dirty="0"/>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2835480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p:txBody>
          <a:bodyPr>
            <a:normAutofit fontScale="85000" lnSpcReduction="10000"/>
          </a:bodyPr>
          <a:lstStyle/>
          <a:p>
            <a:r>
              <a:rPr lang="en-US" dirty="0" smtClean="0"/>
              <a:t>Experimental infection of </a:t>
            </a:r>
            <a:r>
              <a:rPr lang="en-US" i="1" dirty="0" smtClean="0"/>
              <a:t>H. pylori </a:t>
            </a:r>
            <a:r>
              <a:rPr lang="en-US" dirty="0" smtClean="0"/>
              <a:t>26695 on mice.</a:t>
            </a:r>
          </a:p>
          <a:p>
            <a:r>
              <a:rPr lang="en-US" dirty="0" smtClean="0"/>
              <a:t>GOAL: </a:t>
            </a:r>
          </a:p>
          <a:p>
            <a:pPr lvl="1"/>
            <a:r>
              <a:rPr lang="en-US" dirty="0" smtClean="0"/>
              <a:t>In </a:t>
            </a:r>
            <a:r>
              <a:rPr lang="en-US" i="1" dirty="0" smtClean="0"/>
              <a:t>H. pylori</a:t>
            </a:r>
            <a:r>
              <a:rPr lang="en-US" dirty="0" smtClean="0"/>
              <a:t> mediated pathogenesis, in the 85% cases, we observe no lasting epithelial cell damage. But for 15% of the cases we observe chronic cell damage. We want to find out which is causing this chronic cell damage.</a:t>
            </a:r>
          </a:p>
          <a:p>
            <a:r>
              <a:rPr lang="en-US" dirty="0" smtClean="0"/>
              <a:t>Experiment:</a:t>
            </a:r>
          </a:p>
          <a:p>
            <a:pPr lvl="1"/>
            <a:r>
              <a:rPr lang="en-US" dirty="0" smtClean="0"/>
              <a:t>In ENISI infect the </a:t>
            </a:r>
            <a:r>
              <a:rPr lang="en-US" i="1" dirty="0" smtClean="0"/>
              <a:t>in </a:t>
            </a:r>
            <a:r>
              <a:rPr lang="en-US" i="1" dirty="0" err="1" smtClean="0"/>
              <a:t>silico</a:t>
            </a:r>
            <a:r>
              <a:rPr lang="en-US" i="1" dirty="0" smtClean="0"/>
              <a:t> </a:t>
            </a:r>
            <a:r>
              <a:rPr lang="en-US" dirty="0" smtClean="0"/>
              <a:t>gut with H. pylori after 2 days and simulate the infection for 63 days.</a:t>
            </a:r>
          </a:p>
          <a:p>
            <a:pPr lvl="1"/>
            <a:r>
              <a:rPr lang="en-US" dirty="0" smtClean="0"/>
              <a:t>Data collected from a </a:t>
            </a:r>
            <a:r>
              <a:rPr lang="en-US" i="1" dirty="0" smtClean="0"/>
              <a:t>in vivo </a:t>
            </a:r>
            <a:r>
              <a:rPr lang="en-US" dirty="0" smtClean="0"/>
              <a:t>experiment on mice on days 7, 14, 30 and 60 post infection.</a:t>
            </a:r>
          </a:p>
        </p:txBody>
      </p:sp>
      <p:sp>
        <p:nvSpPr>
          <p:cNvPr id="21506" name="Rectangle 2"/>
          <p:cNvSpPr>
            <a:spLocks noGrp="1" noChangeArrowheads="1"/>
          </p:cNvSpPr>
          <p:nvPr>
            <p:ph type="title"/>
          </p:nvPr>
        </p:nvSpPr>
        <p:spPr/>
        <p:txBody>
          <a:bodyPr>
            <a:normAutofit fontScale="90000"/>
          </a:bodyPr>
          <a:lstStyle/>
          <a:p>
            <a:r>
              <a:rPr lang="en-US" dirty="0" smtClean="0"/>
              <a:t>Example: </a:t>
            </a:r>
            <a:r>
              <a:rPr lang="en-US" i="1" dirty="0" smtClean="0"/>
              <a:t>H. pylori </a:t>
            </a:r>
            <a:r>
              <a:rPr lang="en-US" dirty="0" smtClean="0"/>
              <a:t>26695 </a:t>
            </a:r>
            <a:r>
              <a:rPr lang="en-US" dirty="0" err="1" smtClean="0"/>
              <a:t>Pathogenicity</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457200" y="1219200"/>
            <a:ext cx="8229600" cy="4525963"/>
          </a:xfrm>
        </p:spPr>
        <p:txBody>
          <a:bodyPr/>
          <a:lstStyle/>
          <a:p>
            <a:r>
              <a:rPr lang="en-US" dirty="0" smtClean="0"/>
              <a:t>Observed Results:</a:t>
            </a:r>
          </a:p>
          <a:p>
            <a:pPr lvl="1"/>
            <a:r>
              <a:rPr lang="en-US" dirty="0" smtClean="0"/>
              <a:t>Using the outputs provided by the ENISI algorithm we </a:t>
            </a:r>
            <a:r>
              <a:rPr lang="en-US" dirty="0"/>
              <a:t>found a positive feedback loop triggered by </a:t>
            </a:r>
            <a:r>
              <a:rPr lang="en-US" i="1" dirty="0"/>
              <a:t>H. pylori </a:t>
            </a:r>
            <a:r>
              <a:rPr lang="en-US" dirty="0"/>
              <a:t>infection where </a:t>
            </a:r>
            <a:r>
              <a:rPr lang="en-US" u="sng" dirty="0"/>
              <a:t>chronic epithelial cell damage</a:t>
            </a:r>
            <a:r>
              <a:rPr lang="en-US" dirty="0"/>
              <a:t> is observed even when there is no remaining</a:t>
            </a:r>
            <a:r>
              <a:rPr lang="en-US" dirty="0" smtClean="0"/>
              <a:t> </a:t>
            </a:r>
            <a:r>
              <a:rPr lang="en-US" i="1" dirty="0" smtClean="0"/>
              <a:t>H</a:t>
            </a:r>
            <a:r>
              <a:rPr lang="en-US" i="1" dirty="0"/>
              <a:t>. pylori</a:t>
            </a:r>
            <a:r>
              <a:rPr lang="en-US" dirty="0"/>
              <a:t> in the</a:t>
            </a:r>
            <a:r>
              <a:rPr lang="en-US" dirty="0" smtClean="0"/>
              <a:t> stomach</a:t>
            </a:r>
          </a:p>
          <a:p>
            <a:pPr lvl="1"/>
            <a:r>
              <a:rPr lang="en-US" dirty="0"/>
              <a:t>With the knowledge of feedback loop we now have a hypothesis for this chronic epithelial cell damage and can test this </a:t>
            </a:r>
            <a:r>
              <a:rPr lang="en-US" dirty="0" smtClean="0"/>
              <a:t>in </a:t>
            </a:r>
            <a:r>
              <a:rPr lang="en-US" dirty="0"/>
              <a:t>the </a:t>
            </a:r>
            <a:r>
              <a:rPr lang="en-US" dirty="0" smtClean="0"/>
              <a:t>lab</a:t>
            </a:r>
          </a:p>
          <a:p>
            <a:pPr lvl="1"/>
            <a:endParaRPr lang="en-US" dirty="0" smtClean="0"/>
          </a:p>
        </p:txBody>
      </p:sp>
      <p:sp>
        <p:nvSpPr>
          <p:cNvPr id="21506" name="Rectangle 2"/>
          <p:cNvSpPr>
            <a:spLocks noGrp="1" noChangeArrowheads="1"/>
          </p:cNvSpPr>
          <p:nvPr>
            <p:ph type="title"/>
          </p:nvPr>
        </p:nvSpPr>
        <p:spPr/>
        <p:txBody>
          <a:bodyPr>
            <a:normAutofit/>
          </a:bodyPr>
          <a:lstStyle/>
          <a:p>
            <a:r>
              <a:rPr lang="en-US" sz="3200" dirty="0" smtClean="0"/>
              <a:t>Example: </a:t>
            </a:r>
            <a:r>
              <a:rPr lang="en-US" sz="3200" i="1" dirty="0" smtClean="0"/>
              <a:t>H. pylori </a:t>
            </a:r>
            <a:r>
              <a:rPr lang="en-US" sz="3200" dirty="0" smtClean="0"/>
              <a:t>26695 Pathogenicity</a:t>
            </a:r>
          </a:p>
        </p:txBody>
      </p:sp>
      <p:grpSp>
        <p:nvGrpSpPr>
          <p:cNvPr id="4" name="Group 4"/>
          <p:cNvGrpSpPr/>
          <p:nvPr/>
        </p:nvGrpSpPr>
        <p:grpSpPr>
          <a:xfrm>
            <a:off x="226601" y="4861606"/>
            <a:ext cx="8841199" cy="1920194"/>
            <a:chOff x="226601" y="4861606"/>
            <a:chExt cx="8841199" cy="1920194"/>
          </a:xfrm>
        </p:grpSpPr>
        <p:grpSp>
          <p:nvGrpSpPr>
            <p:cNvPr id="5" name="Group 3"/>
            <p:cNvGrpSpPr/>
            <p:nvPr/>
          </p:nvGrpSpPr>
          <p:grpSpPr>
            <a:xfrm>
              <a:off x="226601" y="4953000"/>
              <a:ext cx="4802599" cy="1439800"/>
              <a:chOff x="-11910" y="4038600"/>
              <a:chExt cx="9079710" cy="2722060"/>
            </a:xfrm>
          </p:grpSpPr>
          <p:pic>
            <p:nvPicPr>
              <p:cNvPr id="32771" name="Picture 3"/>
              <p:cNvPicPr>
                <a:picLocks noChangeAspect="1" noChangeArrowheads="1"/>
              </p:cNvPicPr>
              <p:nvPr/>
            </p:nvPicPr>
            <p:blipFill rotWithShape="1">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b="34239"/>
              <a:stretch/>
            </p:blipFill>
            <p:spPr bwMode="auto">
              <a:xfrm>
                <a:off x="-11910" y="4038600"/>
                <a:ext cx="4500377" cy="128264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rotWithShape="1">
              <a:blip r:embed="rId4"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b="34722"/>
              <a:stretch/>
            </p:blipFill>
            <p:spPr bwMode="auto">
              <a:xfrm>
                <a:off x="0" y="5334000"/>
                <a:ext cx="4488467" cy="137160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TextBox 1"/>
              <p:cNvSpPr txBox="1"/>
              <p:nvPr/>
            </p:nvSpPr>
            <p:spPr>
              <a:xfrm>
                <a:off x="685800" y="5486400"/>
                <a:ext cx="1426994" cy="338554"/>
              </a:xfrm>
              <a:prstGeom prst="rect">
                <a:avLst/>
              </a:prstGeom>
              <a:noFill/>
            </p:spPr>
            <p:txBody>
              <a:bodyPr wrap="none" rtlCol="0">
                <a:spAutoFit/>
              </a:bodyPr>
              <a:lstStyle/>
              <a:p>
                <a:r>
                  <a:rPr lang="en-US" sz="1600" dirty="0" smtClean="0"/>
                  <a:t>Macrophages</a:t>
                </a:r>
                <a:endParaRPr lang="en-US" sz="1600" dirty="0"/>
              </a:p>
            </p:txBody>
          </p:sp>
          <p:sp>
            <p:nvSpPr>
              <p:cNvPr id="7" name="TextBox 6"/>
              <p:cNvSpPr txBox="1"/>
              <p:nvPr/>
            </p:nvSpPr>
            <p:spPr>
              <a:xfrm>
                <a:off x="1163806" y="4081046"/>
                <a:ext cx="776046" cy="338554"/>
              </a:xfrm>
              <a:prstGeom prst="rect">
                <a:avLst/>
              </a:prstGeom>
              <a:noFill/>
            </p:spPr>
            <p:txBody>
              <a:bodyPr wrap="none" rtlCol="0">
                <a:spAutoFit/>
              </a:bodyPr>
              <a:lstStyle/>
              <a:p>
                <a:r>
                  <a:rPr lang="en-US" sz="1600" dirty="0" smtClean="0"/>
                  <a:t>T-cells</a:t>
                </a:r>
                <a:endParaRPr lang="en-US" sz="1600" dirty="0"/>
              </a:p>
            </p:txBody>
          </p:sp>
          <p:pic>
            <p:nvPicPr>
              <p:cNvPr id="32770" name="Picture 2"/>
              <p:cNvPicPr>
                <a:picLocks noChangeAspect="1" noChangeArrowheads="1"/>
              </p:cNvPicPr>
              <p:nvPr/>
            </p:nvPicPr>
            <p:blipFill>
              <a:blip r:embed="rId5"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4648200" y="5486400"/>
                <a:ext cx="4389120" cy="127426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9" name="TextBox 8"/>
              <p:cNvSpPr txBox="1"/>
              <p:nvPr/>
            </p:nvSpPr>
            <p:spPr>
              <a:xfrm>
                <a:off x="5396154" y="5583906"/>
                <a:ext cx="1479892" cy="338554"/>
              </a:xfrm>
              <a:prstGeom prst="rect">
                <a:avLst/>
              </a:prstGeom>
              <a:noFill/>
            </p:spPr>
            <p:txBody>
              <a:bodyPr wrap="none" rtlCol="0">
                <a:spAutoFit/>
              </a:bodyPr>
              <a:lstStyle/>
              <a:p>
                <a:r>
                  <a:rPr lang="en-US" sz="1600" dirty="0" smtClean="0"/>
                  <a:t>Epithelial cells</a:t>
                </a:r>
                <a:endParaRPr lang="en-US" sz="1600" dirty="0"/>
              </a:p>
            </p:txBody>
          </p:sp>
          <p:pic>
            <p:nvPicPr>
              <p:cNvPr id="3" name="Picture 3"/>
              <p:cNvPicPr>
                <a:picLocks noChangeAspect="1" noChangeArrowheads="1"/>
              </p:cNvPicPr>
              <p:nvPr/>
            </p:nvPicPr>
            <p:blipFill>
              <a:blip r:embed="rId6"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4632960" y="4066903"/>
                <a:ext cx="4434840" cy="1267097"/>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11" name="TextBox 10"/>
              <p:cNvSpPr txBox="1"/>
              <p:nvPr/>
            </p:nvSpPr>
            <p:spPr>
              <a:xfrm>
                <a:off x="5835308" y="4114800"/>
                <a:ext cx="593432" cy="338554"/>
              </a:xfrm>
              <a:prstGeom prst="rect">
                <a:avLst/>
              </a:prstGeom>
              <a:noFill/>
            </p:spPr>
            <p:txBody>
              <a:bodyPr wrap="none" rtlCol="0">
                <a:spAutoFit/>
              </a:bodyPr>
              <a:lstStyle/>
              <a:p>
                <a:r>
                  <a:rPr lang="en-US" sz="1600" dirty="0" err="1" smtClean="0"/>
                  <a:t>eDC</a:t>
                </a:r>
                <a:endParaRPr lang="en-US" sz="1600" dirty="0"/>
              </a:p>
            </p:txBody>
          </p:sp>
        </p:grpSp>
        <p:pic>
          <p:nvPicPr>
            <p:cNvPr id="14" name="Picture 2"/>
            <p:cNvPicPr>
              <a:picLocks noChangeAspect="1" noChangeArrowheads="1"/>
            </p:cNvPicPr>
            <p:nvPr/>
          </p:nvPicPr>
          <p:blipFill>
            <a:blip r:embed="rId7"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5410200" y="4861606"/>
              <a:ext cx="3657600" cy="625421"/>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15" name="TextBox 14"/>
            <p:cNvSpPr txBox="1"/>
            <p:nvPr/>
          </p:nvSpPr>
          <p:spPr>
            <a:xfrm>
              <a:off x="5433255" y="5487027"/>
              <a:ext cx="3389069" cy="276999"/>
            </a:xfrm>
            <a:prstGeom prst="rect">
              <a:avLst/>
            </a:prstGeom>
            <a:noFill/>
          </p:spPr>
          <p:txBody>
            <a:bodyPr wrap="none" rtlCol="0">
              <a:spAutoFit/>
            </a:bodyPr>
            <a:lstStyle/>
            <a:p>
              <a:r>
                <a:rPr lang="en-US" sz="1200" dirty="0" smtClean="0"/>
                <a:t>Inducer cells that cause Epithelial Cell Damage</a:t>
              </a:r>
              <a:endParaRPr lang="en-US" sz="1200" dirty="0"/>
            </a:p>
          </p:txBody>
        </p:sp>
        <p:sp>
          <p:nvSpPr>
            <p:cNvPr id="18" name="TextBox 17"/>
            <p:cNvSpPr txBox="1"/>
            <p:nvPr/>
          </p:nvSpPr>
          <p:spPr>
            <a:xfrm>
              <a:off x="6019800" y="6520190"/>
              <a:ext cx="2196435" cy="261610"/>
            </a:xfrm>
            <a:prstGeom prst="rect">
              <a:avLst/>
            </a:prstGeom>
            <a:noFill/>
          </p:spPr>
          <p:txBody>
            <a:bodyPr wrap="none" rtlCol="0">
              <a:spAutoFit/>
            </a:bodyPr>
            <a:lstStyle/>
            <a:p>
              <a:r>
                <a:rPr lang="en-US" sz="1100" dirty="0" smtClean="0"/>
                <a:t>Inducer cells that recruits T cells</a:t>
              </a:r>
              <a:endParaRPr lang="en-US" sz="1100" dirty="0"/>
            </a:p>
          </p:txBody>
        </p:sp>
        <p:sp>
          <p:nvSpPr>
            <p:cNvPr id="19" name="TextBox 18"/>
            <p:cNvSpPr txBox="1"/>
            <p:nvPr/>
          </p:nvSpPr>
          <p:spPr>
            <a:xfrm rot="16200000">
              <a:off x="8262315" y="6052368"/>
              <a:ext cx="297518" cy="154694"/>
            </a:xfrm>
            <a:prstGeom prst="rect">
              <a:avLst/>
            </a:prstGeom>
            <a:noFill/>
          </p:spPr>
          <p:txBody>
            <a:bodyPr wrap="none" rtlCol="0">
              <a:spAutoFit/>
            </a:bodyPr>
            <a:lstStyle/>
            <a:p>
              <a:r>
                <a:rPr lang="en-US" sz="1800" b="1" dirty="0" smtClean="0">
                  <a:solidFill>
                    <a:srgbClr val="C00000"/>
                  </a:solidFill>
                </a:rPr>
                <a:t>Th1</a:t>
              </a:r>
              <a:endParaRPr lang="en-US" sz="1800" b="1" dirty="0">
                <a:solidFill>
                  <a:srgbClr val="C00000"/>
                </a:solidFill>
              </a:endParaRPr>
            </a:p>
          </p:txBody>
        </p:sp>
        <p:pic>
          <p:nvPicPr>
            <p:cNvPr id="20" name="Picture 2"/>
            <p:cNvPicPr>
              <a:picLocks noChangeAspect="1" noChangeArrowheads="1"/>
            </p:cNvPicPr>
            <p:nvPr/>
          </p:nvPicPr>
          <p:blipFill>
            <a:blip r:embed="rId8"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5410200" y="5840226"/>
              <a:ext cx="3657600" cy="63603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3123624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lstStyle/>
          <a:p>
            <a:r>
              <a:rPr lang="en-US" dirty="0" smtClean="0"/>
              <a:t>ENISI Performance</a:t>
            </a:r>
            <a:endParaRPr lang="en-US" dirty="0"/>
          </a:p>
        </p:txBody>
      </p:sp>
      <p:pic>
        <p:nvPicPr>
          <p:cNvPr id="4" name="Picture 3" descr="elapsedT.pdf"/>
          <p:cNvPicPr>
            <a:picLocks noChangeAspect="1"/>
          </p:cNvPicPr>
          <p:nvPr/>
        </p:nvPicPr>
        <p:blipFill>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tretch>
            <a:fillRect/>
          </a:stretch>
        </p:blipFill>
        <p:spPr>
          <a:xfrm>
            <a:off x="0" y="1066800"/>
            <a:ext cx="4495800" cy="3842883"/>
          </a:xfrm>
          <a:prstGeom prst="rect">
            <a:avLst/>
          </a:prstGeom>
        </p:spPr>
      </p:pic>
      <p:pic>
        <p:nvPicPr>
          <p:cNvPr id="5" name="Picture 4" descr="speedup.pdf"/>
          <p:cNvPicPr>
            <a:picLocks noChangeAspect="1"/>
          </p:cNvPicPr>
          <p:nvPr/>
        </p:nvPicPr>
        <p:blipFill>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tretch>
            <a:fillRect/>
          </a:stretch>
        </p:blipFill>
        <p:spPr>
          <a:xfrm>
            <a:off x="4663214" y="1143000"/>
            <a:ext cx="4378309" cy="3657600"/>
          </a:xfrm>
          <a:prstGeom prst="rect">
            <a:avLst/>
          </a:prstGeom>
        </p:spPr>
      </p:pic>
      <p:sp>
        <p:nvSpPr>
          <p:cNvPr id="6" name="TextBox 5"/>
          <p:cNvSpPr txBox="1"/>
          <p:nvPr/>
        </p:nvSpPr>
        <p:spPr>
          <a:xfrm>
            <a:off x="533400" y="5193268"/>
            <a:ext cx="8153400" cy="369332"/>
          </a:xfrm>
          <a:prstGeom prst="rect">
            <a:avLst/>
          </a:prstGeom>
          <a:noFill/>
        </p:spPr>
        <p:txBody>
          <a:bodyPr wrap="square" rtlCol="0">
            <a:spAutoFit/>
          </a:bodyPr>
          <a:lstStyle/>
          <a:p>
            <a:r>
              <a:rPr lang="en-US" dirty="0" smtClean="0"/>
              <a:t>Can simulate 10</a:t>
            </a:r>
            <a:r>
              <a:rPr lang="en-US" baseline="30000" dirty="0" smtClean="0"/>
              <a:t>7</a:t>
            </a:r>
            <a:r>
              <a:rPr lang="en-US" dirty="0" smtClean="0"/>
              <a:t> cells or ~1% of mouse stomach </a:t>
            </a:r>
            <a:r>
              <a:rPr lang="en-US" dirty="0"/>
              <a:t>in</a:t>
            </a:r>
            <a:r>
              <a:rPr lang="en-US" dirty="0" smtClean="0"/>
              <a:t> 1½ </a:t>
            </a:r>
            <a:r>
              <a:rPr lang="en-US" dirty="0"/>
              <a:t>hours on 576 </a:t>
            </a:r>
            <a:r>
              <a:rPr lang="en-US" dirty="0" smtClean="0"/>
              <a:t>cores</a:t>
            </a:r>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3888087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42875"/>
            <a:ext cx="8439150" cy="847725"/>
          </a:xfrm>
        </p:spPr>
        <p:txBody>
          <a:bodyPr/>
          <a:lstStyle/>
          <a:p>
            <a:r>
              <a:rPr lang="en-US" dirty="0" smtClean="0"/>
              <a:t>ENISI Web Interface</a:t>
            </a:r>
            <a:endParaRPr lang="en-US" dirty="0"/>
          </a:p>
        </p:txBody>
      </p:sp>
      <p:pic>
        <p:nvPicPr>
          <p:cNvPr id="4" name="Picture 3" descr="Screen Shot 2012-05-22 at 1.16.32 AM.png"/>
          <p:cNvPicPr>
            <a:picLocks noChangeAspect="1"/>
          </p:cNvPicPr>
          <p:nvPr/>
        </p:nvPicPr>
        <p:blipFill>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tretch>
            <a:fillRect/>
          </a:stretch>
        </p:blipFill>
        <p:spPr>
          <a:xfrm>
            <a:off x="1371600" y="1447800"/>
            <a:ext cx="6608779" cy="4953000"/>
          </a:xfrm>
          <a:prstGeom prst="rect">
            <a:avLst/>
          </a:prstGeom>
        </p:spPr>
      </p:pic>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3176437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a:t>ENISI Result Viewer</a:t>
            </a:r>
          </a:p>
        </p:txBody>
      </p:sp>
      <p:pic>
        <p:nvPicPr>
          <p:cNvPr id="101379" name="Content Placeholder 3"/>
          <p:cNvPicPr>
            <a:picLocks noGrp="1" noChangeAspect="1"/>
          </p:cNvPicPr>
          <p:nvPr>
            <p:ph idx="1"/>
          </p:nvPr>
        </p:nvPicPr>
        <p:blipFill>
          <a:blip r:embed="rId3"/>
          <a:srcRect/>
          <a:stretch>
            <a:fillRect/>
          </a:stretch>
        </p:blipFill>
        <p:spPr>
          <a:xfrm>
            <a:off x="1406525" y="1447800"/>
            <a:ext cx="6330950" cy="45259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t>ENISI Result Viewer</a:t>
            </a:r>
          </a:p>
        </p:txBody>
      </p:sp>
      <p:pic>
        <p:nvPicPr>
          <p:cNvPr id="103427" name="Content Placeholder 3"/>
          <p:cNvPicPr>
            <a:picLocks noGrp="1" noChangeAspect="1"/>
          </p:cNvPicPr>
          <p:nvPr>
            <p:ph idx="1"/>
          </p:nvPr>
        </p:nvPicPr>
        <p:blipFill>
          <a:blip r:embed="rId3"/>
          <a:srcRect/>
          <a:stretch>
            <a:fillRect/>
          </a:stretch>
        </p:blipFill>
        <p:spPr>
          <a:xfrm>
            <a:off x="1400175" y="1447800"/>
            <a:ext cx="6343650" cy="45259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MIEP Program Goals</a:t>
            </a:r>
            <a:r>
              <a:rPr lang="en-US" b="1" dirty="0" smtClean="0"/>
              <a:t/>
            </a:r>
            <a:br>
              <a:rPr lang="en-US" b="1" dirty="0" smtClean="0"/>
            </a:br>
            <a:endParaRPr lang="en-US" b="1" dirty="0"/>
          </a:p>
        </p:txBody>
      </p:sp>
      <p:sp>
        <p:nvSpPr>
          <p:cNvPr id="3" name="Content Placeholder 2"/>
          <p:cNvSpPr>
            <a:spLocks noGrp="1"/>
          </p:cNvSpPr>
          <p:nvPr>
            <p:ph idx="1"/>
          </p:nvPr>
        </p:nvSpPr>
        <p:spPr>
          <a:xfrm>
            <a:off x="457200" y="1341437"/>
            <a:ext cx="8229600" cy="4525963"/>
          </a:xfrm>
        </p:spPr>
        <p:txBody>
          <a:bodyPr>
            <a:normAutofit/>
          </a:bodyPr>
          <a:lstStyle/>
          <a:p>
            <a:r>
              <a:rPr lang="en-US" dirty="0" smtClean="0"/>
              <a:t>Elucidate mechanisms of action underlying immune responses to gut pathogens</a:t>
            </a:r>
          </a:p>
          <a:p>
            <a:r>
              <a:rPr lang="en-US" dirty="0" smtClean="0"/>
              <a:t>Create predictive computational/mathematical models of gut immunity</a:t>
            </a:r>
          </a:p>
          <a:p>
            <a:r>
              <a:rPr lang="en-US" dirty="0" smtClean="0"/>
              <a:t>Disseminate computational models of the gut mucosal immune system</a:t>
            </a:r>
          </a:p>
          <a:p>
            <a:r>
              <a:rPr lang="en-US" dirty="0" smtClean="0"/>
              <a:t>Develop more efficacious vaccines and </a:t>
            </a:r>
            <a:r>
              <a:rPr lang="en-US" dirty="0" err="1" smtClean="0"/>
              <a:t>immunotherapeutics</a:t>
            </a:r>
            <a:endParaRPr lang="en-US" dirty="0" smtClean="0"/>
          </a:p>
          <a:p>
            <a:endParaRPr lang="en-US"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ENISI Visual</a:t>
            </a:r>
            <a:endParaRPr lang="en-US" dirty="0"/>
          </a:p>
        </p:txBody>
      </p:sp>
      <p:sp>
        <p:nvSpPr>
          <p:cNvPr id="3" name="Content Placeholder 2"/>
          <p:cNvSpPr>
            <a:spLocks noGrp="1"/>
          </p:cNvSpPr>
          <p:nvPr>
            <p:ph idx="1"/>
          </p:nvPr>
        </p:nvSpPr>
        <p:spPr>
          <a:xfrm>
            <a:off x="457200" y="1143000"/>
            <a:ext cx="8229600" cy="1739218"/>
          </a:xfrm>
        </p:spPr>
        <p:txBody>
          <a:bodyPr>
            <a:normAutofit fontScale="92500"/>
          </a:bodyPr>
          <a:lstStyle/>
          <a:p>
            <a:pPr marL="342900" lvl="1" indent="-342900">
              <a:buFont typeface="Arial"/>
              <a:buChar char="•"/>
            </a:pPr>
            <a:r>
              <a:rPr lang="en-US" sz="3100" dirty="0" smtClean="0"/>
              <a:t>ENISI (</a:t>
            </a:r>
            <a:r>
              <a:rPr lang="en-US" sz="3100" dirty="0" err="1" smtClean="0"/>
              <a:t>ENteric</a:t>
            </a:r>
            <a:r>
              <a:rPr lang="en-US" sz="3100" dirty="0" smtClean="0"/>
              <a:t> Immunity </a:t>
            </a:r>
            <a:r>
              <a:rPr lang="en-US" sz="3100" dirty="0" err="1" smtClean="0"/>
              <a:t>SImulator</a:t>
            </a:r>
            <a:r>
              <a:rPr lang="en-US" sz="3100" dirty="0" smtClean="0"/>
              <a:t>) Visual</a:t>
            </a:r>
            <a:endParaRPr lang="en-US" sz="3100" dirty="0" smtClean="0"/>
          </a:p>
          <a:p>
            <a:pPr lvl="1"/>
            <a:r>
              <a:rPr lang="en-US" sz="2200" dirty="0" smtClean="0"/>
              <a:t>Agent </a:t>
            </a:r>
            <a:r>
              <a:rPr lang="en-US" sz="2200" dirty="0" smtClean="0"/>
              <a:t>based modeling (ABM) tool </a:t>
            </a:r>
            <a:endParaRPr lang="en-US" sz="2200" dirty="0" smtClean="0"/>
          </a:p>
          <a:p>
            <a:pPr lvl="1"/>
            <a:r>
              <a:rPr lang="en-US" sz="2200" dirty="0" smtClean="0"/>
              <a:t>I</a:t>
            </a:r>
            <a:r>
              <a:rPr lang="en-US" sz="2200" dirty="0" smtClean="0"/>
              <a:t>mplemented </a:t>
            </a:r>
            <a:r>
              <a:rPr lang="en-US" sz="2200" dirty="0" smtClean="0"/>
              <a:t>based upon </a:t>
            </a:r>
            <a:r>
              <a:rPr lang="en-US" sz="2200" dirty="0" smtClean="0"/>
              <a:t>REPAST</a:t>
            </a:r>
            <a:r>
              <a:rPr lang="en-US" sz="2200" dirty="0" smtClean="0"/>
              <a:t> </a:t>
            </a:r>
            <a:r>
              <a:rPr lang="en-US" sz="2200" dirty="0" smtClean="0"/>
              <a:t>platform</a:t>
            </a:r>
            <a:endParaRPr lang="en-US" sz="2200" dirty="0" smtClean="0"/>
          </a:p>
          <a:p>
            <a:pPr lvl="1"/>
            <a:r>
              <a:rPr lang="en-US" sz="2200" dirty="0" smtClean="0"/>
              <a:t>Quality user interfaces and visualizations such as snapshots and videos</a:t>
            </a:r>
          </a:p>
        </p:txBody>
      </p:sp>
      <p:pic>
        <p:nvPicPr>
          <p:cNvPr id="4" name="Picture 3" descr="Screen Shot 2012-05-11 at 3.34.32 P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84123" y="2819400"/>
            <a:ext cx="6558622" cy="326893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85772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Compartments and Agents</a:t>
            </a:r>
            <a:endParaRPr lang="en-US" dirty="0"/>
          </a:p>
        </p:txBody>
      </p:sp>
      <p:sp>
        <p:nvSpPr>
          <p:cNvPr id="3" name="Content Placeholder 2"/>
          <p:cNvSpPr>
            <a:spLocks noGrp="1"/>
          </p:cNvSpPr>
          <p:nvPr>
            <p:ph idx="1"/>
          </p:nvPr>
        </p:nvSpPr>
        <p:spPr>
          <a:xfrm>
            <a:off x="457200" y="1417638"/>
            <a:ext cx="8229600" cy="1067933"/>
          </a:xfrm>
        </p:spPr>
        <p:txBody>
          <a:bodyPr>
            <a:normAutofit/>
          </a:bodyPr>
          <a:lstStyle/>
          <a:p>
            <a:r>
              <a:rPr lang="en-US" sz="2400" dirty="0" smtClean="0"/>
              <a:t>Three compartments: lumen, epithelium, and lamina </a:t>
            </a:r>
            <a:r>
              <a:rPr lang="en-US" sz="2400" dirty="0" err="1" smtClean="0"/>
              <a:t>propia</a:t>
            </a:r>
            <a:r>
              <a:rPr lang="en-US" sz="2400" dirty="0" smtClean="0"/>
              <a:t> </a:t>
            </a:r>
          </a:p>
          <a:p>
            <a:r>
              <a:rPr lang="en-US" sz="2400" dirty="0" smtClean="0"/>
              <a:t>Agents and states / phenotypes</a:t>
            </a:r>
          </a:p>
        </p:txBody>
      </p:sp>
      <p:pic>
        <p:nvPicPr>
          <p:cNvPr id="4" name="Picture 3" descr="agent_state_logo.eps"/>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29200" y="1943100"/>
            <a:ext cx="3461035" cy="4229100"/>
          </a:xfrm>
          <a:prstGeom prst="rect">
            <a:avLst/>
          </a:prstGeom>
        </p:spPr>
      </p:pic>
      <p:pic>
        <p:nvPicPr>
          <p:cNvPr id="5" name="Picture 4" descr="ENISI_compartments.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43429" y="3065858"/>
            <a:ext cx="2932881" cy="272171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92996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Cell Behaviors and User Interfaces</a:t>
            </a:r>
            <a:endParaRPr lang="en-US" sz="3600" dirty="0"/>
          </a:p>
        </p:txBody>
      </p:sp>
      <p:sp>
        <p:nvSpPr>
          <p:cNvPr id="3" name="Content Placeholder 2"/>
          <p:cNvSpPr>
            <a:spLocks noGrp="1"/>
          </p:cNvSpPr>
          <p:nvPr>
            <p:ph idx="1"/>
          </p:nvPr>
        </p:nvSpPr>
        <p:spPr>
          <a:xfrm>
            <a:off x="457200" y="1600201"/>
            <a:ext cx="8229600" cy="3887711"/>
          </a:xfrm>
        </p:spPr>
        <p:txBody>
          <a:bodyPr>
            <a:normAutofit/>
          </a:bodyPr>
          <a:lstStyle/>
          <a:p>
            <a:r>
              <a:rPr lang="en-US" sz="2400" dirty="0" smtClean="0"/>
              <a:t>Cells secrete cytokine and chemokine into environment</a:t>
            </a:r>
          </a:p>
          <a:p>
            <a:r>
              <a:rPr lang="en-US" sz="2400" dirty="0" smtClean="0"/>
              <a:t>Cell movement: random and chemotactic</a:t>
            </a:r>
          </a:p>
          <a:p>
            <a:r>
              <a:rPr lang="en-US" sz="2400" dirty="0" smtClean="0"/>
              <a:t>Cells change phenotypes: neighbor cells, cytokine concentrations and time dependent</a:t>
            </a:r>
          </a:p>
          <a:p>
            <a:r>
              <a:rPr lang="en-US" sz="2400" dirty="0" smtClean="0"/>
              <a:t>User interface controls initial concentrations, simulation speeds, and state transition propensities</a:t>
            </a:r>
          </a:p>
          <a:p>
            <a:r>
              <a:rPr lang="en-US" sz="2400" dirty="0" smtClean="0"/>
              <a:t>Quality visualizations: figures, snapshots, and videos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91711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ENISI LIVE DEMO</a:t>
            </a:r>
            <a:endParaRPr lang="en-US" dirty="0"/>
          </a:p>
        </p:txBody>
      </p:sp>
      <p:pic>
        <p:nvPicPr>
          <p:cNvPr id="4" name="ENISI_video.mp4">
            <a:hlinkClick r:id="" action="ppaction://media"/>
          </p:cNvPr>
          <p:cNvPicPr/>
          <p:nvPr>
            <p:ph idx="1"/>
            <a:videoFile r:link="rId1"/>
          </p:nvPr>
        </p:nvPicPr>
        <p:blipFill>
          <a:blip r:embed="rId3"/>
          <a:stretch>
            <a:fillRect/>
          </a:stretch>
        </p:blipFill>
        <p:spPr>
          <a:xfrm>
            <a:off x="548922" y="1600200"/>
            <a:ext cx="8046156"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lvl="0"/>
            <a:r>
              <a:rPr lang="en-US" sz="3600" i="1" dirty="0">
                <a:ea typeface="ＭＳ Ｐゴシック" pitchFamily="1" charset="-128"/>
              </a:rPr>
              <a:t>Helicobacter </a:t>
            </a:r>
            <a:r>
              <a:rPr lang="en-US" sz="3600" i="1" dirty="0" smtClean="0">
                <a:ea typeface="ＭＳ Ｐゴシック" pitchFamily="1" charset="-128"/>
              </a:rPr>
              <a:t>pylori</a:t>
            </a:r>
            <a:endParaRPr lang="en-US" sz="3600" dirty="0"/>
          </a:p>
        </p:txBody>
      </p:sp>
      <p:sp>
        <p:nvSpPr>
          <p:cNvPr id="3" name="Vertical Text Placeholder 3"/>
          <p:cNvSpPr txBox="1">
            <a:spLocks/>
          </p:cNvSpPr>
          <p:nvPr/>
        </p:nvSpPr>
        <p:spPr>
          <a:xfrm>
            <a:off x="457200" y="1371600"/>
            <a:ext cx="8229600" cy="4525963"/>
          </a:xfrm>
          <a:prstGeom prst="rect">
            <a:avLst/>
          </a:prstGeom>
        </p:spPr>
        <p:txBody>
          <a:bodyPr vert="horz"/>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dirty="0" smtClean="0">
              <a:ln>
                <a:noFill/>
              </a:ln>
              <a:solidFill>
                <a:schemeClr val="tx1"/>
              </a:solidFill>
              <a:effectLst/>
              <a:uLnTx/>
              <a:uFillTx/>
              <a:latin typeface="+mn-lt"/>
              <a:ea typeface="ＭＳ Ｐゴシック" pitchFamily="1"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dirty="0" smtClean="0">
              <a:ln>
                <a:noFill/>
              </a:ln>
              <a:solidFill>
                <a:schemeClr val="tx1"/>
              </a:solidFill>
              <a:effectLst/>
              <a:uLnTx/>
              <a:uFillTx/>
              <a:latin typeface="+mn-lt"/>
              <a:ea typeface="ＭＳ Ｐゴシック" pitchFamily="1"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ＭＳ Ｐゴシック" pitchFamily="1"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US" sz="3200" b="0" i="1" u="none" strike="noStrike" kern="1200" cap="none" spc="0" normalizeH="0" baseline="0" noProof="0" dirty="0" smtClean="0">
              <a:ln>
                <a:noFill/>
              </a:ln>
              <a:solidFill>
                <a:schemeClr val="tx1"/>
              </a:solidFill>
              <a:effectLst/>
              <a:uLnTx/>
              <a:uFillTx/>
              <a:latin typeface="+mn-lt"/>
              <a:ea typeface="ＭＳ Ｐゴシック" pitchFamily="1" charset="-128"/>
              <a:cs typeface="+mn-cs"/>
            </a:endParaRPr>
          </a:p>
        </p:txBody>
      </p:sp>
      <p:pic>
        <p:nvPicPr>
          <p:cNvPr id="4" name="Picture 3"/>
          <p:cNvPicPr>
            <a:picLocks noChangeAspect="1" noChangeArrowheads="1"/>
          </p:cNvPicPr>
          <p:nvPr/>
        </p:nvPicPr>
        <p:blipFill>
          <a:blip r:embed="rId2" cstate="print"/>
          <a:srcRect/>
          <a:stretch>
            <a:fillRect/>
          </a:stretch>
        </p:blipFill>
        <p:spPr bwMode="auto">
          <a:xfrm>
            <a:off x="1438275" y="1600200"/>
            <a:ext cx="1641475" cy="1219200"/>
          </a:xfrm>
          <a:prstGeom prst="rect">
            <a:avLst/>
          </a:prstGeom>
          <a:noFill/>
          <a:ln w="9525">
            <a:noFill/>
            <a:miter lim="800000"/>
            <a:headEnd/>
            <a:tailEnd/>
          </a:ln>
        </p:spPr>
      </p:pic>
      <p:pic>
        <p:nvPicPr>
          <p:cNvPr id="5" name="Picture 9" descr="stomach.jpg"/>
          <p:cNvPicPr>
            <a:picLocks noChangeAspect="1"/>
          </p:cNvPicPr>
          <p:nvPr/>
        </p:nvPicPr>
        <p:blipFill>
          <a:blip r:embed="rId3" cstate="print"/>
          <a:srcRect/>
          <a:stretch>
            <a:fillRect/>
          </a:stretch>
        </p:blipFill>
        <p:spPr bwMode="auto">
          <a:xfrm>
            <a:off x="5137150" y="1130300"/>
            <a:ext cx="1063625" cy="850900"/>
          </a:xfrm>
          <a:prstGeom prst="rect">
            <a:avLst/>
          </a:prstGeom>
          <a:noFill/>
          <a:ln w="9525">
            <a:noFill/>
            <a:miter lim="800000"/>
            <a:headEnd/>
            <a:tailEnd/>
          </a:ln>
        </p:spPr>
      </p:pic>
      <p:pic>
        <p:nvPicPr>
          <p:cNvPr id="6" name="Picture 7" descr="adam_ulcers.jpg"/>
          <p:cNvPicPr preferRelativeResize="0">
            <a:picLocks/>
          </p:cNvPicPr>
          <p:nvPr/>
        </p:nvPicPr>
        <p:blipFill>
          <a:blip r:embed="rId4" cstate="print"/>
          <a:srcRect/>
          <a:stretch>
            <a:fillRect/>
          </a:stretch>
        </p:blipFill>
        <p:spPr bwMode="auto">
          <a:xfrm>
            <a:off x="5137150" y="2322513"/>
            <a:ext cx="1060450" cy="877887"/>
          </a:xfrm>
          <a:prstGeom prst="rect">
            <a:avLst/>
          </a:prstGeom>
          <a:noFill/>
          <a:ln w="9525">
            <a:noFill/>
            <a:miter lim="800000"/>
            <a:headEnd/>
            <a:tailEnd/>
          </a:ln>
        </p:spPr>
      </p:pic>
      <p:cxnSp>
        <p:nvCxnSpPr>
          <p:cNvPr id="7" name="Straight Arrow Connector 8"/>
          <p:cNvCxnSpPr>
            <a:cxnSpLocks noChangeShapeType="1"/>
          </p:cNvCxnSpPr>
          <p:nvPr/>
        </p:nvCxnSpPr>
        <p:spPr bwMode="auto">
          <a:xfrm flipV="1">
            <a:off x="3124200" y="1828800"/>
            <a:ext cx="1828800" cy="152400"/>
          </a:xfrm>
          <a:prstGeom prst="straightConnector1">
            <a:avLst/>
          </a:prstGeom>
          <a:noFill/>
          <a:ln w="9525">
            <a:solidFill>
              <a:schemeClr val="tx1"/>
            </a:solidFill>
            <a:round/>
            <a:headEnd/>
            <a:tailEnd type="arrow" w="med" len="med"/>
          </a:ln>
        </p:spPr>
      </p:cxnSp>
      <p:cxnSp>
        <p:nvCxnSpPr>
          <p:cNvPr id="8" name="Straight Arrow Connector 7"/>
          <p:cNvCxnSpPr>
            <a:cxnSpLocks noChangeShapeType="1"/>
          </p:cNvCxnSpPr>
          <p:nvPr/>
        </p:nvCxnSpPr>
        <p:spPr bwMode="auto">
          <a:xfrm>
            <a:off x="3124200" y="2438400"/>
            <a:ext cx="1905000" cy="304800"/>
          </a:xfrm>
          <a:prstGeom prst="straightConnector1">
            <a:avLst/>
          </a:prstGeom>
          <a:noFill/>
          <a:ln w="9525">
            <a:solidFill>
              <a:schemeClr val="tx1"/>
            </a:solidFill>
            <a:round/>
            <a:headEnd/>
            <a:tailEnd type="arrow" w="med" len="med"/>
          </a:ln>
        </p:spPr>
      </p:cxnSp>
      <p:sp>
        <p:nvSpPr>
          <p:cNvPr id="9" name="TextBox 8"/>
          <p:cNvSpPr txBox="1"/>
          <p:nvPr/>
        </p:nvSpPr>
        <p:spPr>
          <a:xfrm>
            <a:off x="3810000" y="1535113"/>
            <a:ext cx="711200" cy="369887"/>
          </a:xfrm>
          <a:prstGeom prst="rect">
            <a:avLst/>
          </a:prstGeom>
          <a:noFill/>
        </p:spPr>
        <p:txBody>
          <a:bodyPr wrap="none">
            <a:spAutoFit/>
          </a:bodyPr>
          <a:lstStyle/>
          <a:p>
            <a:pPr>
              <a:defRPr/>
            </a:pPr>
            <a:r>
              <a:rPr lang="en-US" b="1" dirty="0">
                <a:solidFill>
                  <a:schemeClr val="tx2">
                    <a:lumMod val="60000"/>
                    <a:lumOff val="40000"/>
                  </a:schemeClr>
                </a:solidFill>
                <a:latin typeface="Arial" pitchFamily="1" charset="0"/>
                <a:cs typeface="ＭＳ Ｐゴシック" pitchFamily="1" charset="-128"/>
              </a:rPr>
              <a:t>85 %</a:t>
            </a:r>
          </a:p>
        </p:txBody>
      </p:sp>
      <p:sp>
        <p:nvSpPr>
          <p:cNvPr id="10" name="TextBox 14"/>
          <p:cNvSpPr txBox="1">
            <a:spLocks noChangeArrowheads="1"/>
          </p:cNvSpPr>
          <p:nvPr/>
        </p:nvSpPr>
        <p:spPr bwMode="auto">
          <a:xfrm>
            <a:off x="3810000" y="2209800"/>
            <a:ext cx="711200" cy="369888"/>
          </a:xfrm>
          <a:prstGeom prst="rect">
            <a:avLst/>
          </a:prstGeom>
          <a:noFill/>
          <a:ln w="9525">
            <a:noFill/>
            <a:miter lim="800000"/>
            <a:headEnd/>
            <a:tailEnd/>
          </a:ln>
        </p:spPr>
        <p:txBody>
          <a:bodyPr wrap="none">
            <a:spAutoFit/>
          </a:bodyPr>
          <a:lstStyle/>
          <a:p>
            <a:r>
              <a:rPr lang="en-US" b="1">
                <a:solidFill>
                  <a:srgbClr val="FF0000"/>
                </a:solidFill>
              </a:rPr>
              <a:t>15 %</a:t>
            </a:r>
          </a:p>
        </p:txBody>
      </p:sp>
      <p:sp>
        <p:nvSpPr>
          <p:cNvPr id="11" name="TextBox 15"/>
          <p:cNvSpPr txBox="1">
            <a:spLocks noChangeArrowheads="1"/>
          </p:cNvSpPr>
          <p:nvPr/>
        </p:nvSpPr>
        <p:spPr bwMode="auto">
          <a:xfrm>
            <a:off x="6203950" y="1244600"/>
            <a:ext cx="2635250" cy="2308324"/>
          </a:xfrm>
          <a:prstGeom prst="rect">
            <a:avLst/>
          </a:prstGeom>
          <a:noFill/>
          <a:ln w="9525">
            <a:noFill/>
            <a:miter lim="800000"/>
            <a:headEnd/>
            <a:tailEnd/>
          </a:ln>
        </p:spPr>
        <p:txBody>
          <a:bodyPr>
            <a:spAutoFit/>
          </a:bodyPr>
          <a:lstStyle/>
          <a:p>
            <a:r>
              <a:rPr lang="en-US" dirty="0"/>
              <a:t>Asymptomatic infection</a:t>
            </a:r>
          </a:p>
          <a:p>
            <a:endParaRPr lang="en-US" dirty="0"/>
          </a:p>
          <a:p>
            <a:endParaRPr lang="en-US" dirty="0"/>
          </a:p>
          <a:p>
            <a:endParaRPr lang="en-US" dirty="0" smtClean="0"/>
          </a:p>
          <a:p>
            <a:r>
              <a:rPr lang="en-US" dirty="0" smtClean="0"/>
              <a:t>Peptic </a:t>
            </a:r>
            <a:r>
              <a:rPr lang="en-US" dirty="0"/>
              <a:t>ulcer</a:t>
            </a:r>
          </a:p>
          <a:p>
            <a:r>
              <a:rPr lang="en-US" dirty="0"/>
              <a:t>MALT lymphoma</a:t>
            </a:r>
          </a:p>
          <a:p>
            <a:r>
              <a:rPr lang="en-US" dirty="0" err="1"/>
              <a:t>Adenocarcinoma</a:t>
            </a:r>
            <a:endParaRPr lang="en-US" dirty="0"/>
          </a:p>
          <a:p>
            <a:endParaRPr lang="en-US" dirty="0"/>
          </a:p>
        </p:txBody>
      </p:sp>
      <p:sp>
        <p:nvSpPr>
          <p:cNvPr id="12" name="TextBox 11"/>
          <p:cNvSpPr txBox="1"/>
          <p:nvPr/>
        </p:nvSpPr>
        <p:spPr>
          <a:xfrm>
            <a:off x="1066800" y="1219200"/>
            <a:ext cx="2368084" cy="369332"/>
          </a:xfrm>
          <a:prstGeom prst="rect">
            <a:avLst/>
          </a:prstGeom>
          <a:noFill/>
        </p:spPr>
        <p:txBody>
          <a:bodyPr wrap="none" rtlCol="0">
            <a:spAutoFit/>
          </a:bodyPr>
          <a:lstStyle/>
          <a:p>
            <a:r>
              <a:rPr lang="en-US" dirty="0" smtClean="0"/>
              <a:t>Gram negative bacteria</a:t>
            </a:r>
            <a:endParaRPr lang="en-US" dirty="0"/>
          </a:p>
        </p:txBody>
      </p:sp>
      <p:pic>
        <p:nvPicPr>
          <p:cNvPr id="1026" name="Picture 2"/>
          <p:cNvPicPr>
            <a:picLocks noChangeAspect="1" noChangeArrowheads="1"/>
          </p:cNvPicPr>
          <p:nvPr/>
        </p:nvPicPr>
        <p:blipFill>
          <a:blip r:embed="rId5" cstate="print"/>
          <a:srcRect/>
          <a:stretch>
            <a:fillRect/>
          </a:stretch>
        </p:blipFill>
        <p:spPr bwMode="auto">
          <a:xfrm>
            <a:off x="6248400" y="3962400"/>
            <a:ext cx="2057400" cy="2019718"/>
          </a:xfrm>
          <a:prstGeom prst="rect">
            <a:avLst/>
          </a:prstGeom>
          <a:noFill/>
          <a:ln w="9525">
            <a:noFill/>
            <a:miter lim="800000"/>
            <a:headEnd/>
            <a:tailEnd/>
          </a:ln>
        </p:spPr>
      </p:pic>
      <p:sp>
        <p:nvSpPr>
          <p:cNvPr id="14" name="Rectangle 13"/>
          <p:cNvSpPr/>
          <p:nvPr/>
        </p:nvSpPr>
        <p:spPr>
          <a:xfrm>
            <a:off x="228600" y="3429000"/>
            <a:ext cx="8686800" cy="2585323"/>
          </a:xfrm>
          <a:prstGeom prst="rect">
            <a:avLst/>
          </a:prstGeom>
        </p:spPr>
        <p:txBody>
          <a:bodyPr wrap="square">
            <a:spAutoFit/>
          </a:bodyPr>
          <a:lstStyle/>
          <a:p>
            <a:pPr>
              <a:buFont typeface="Arial" pitchFamily="34" charset="0"/>
              <a:buChar char="•"/>
            </a:pPr>
            <a:r>
              <a:rPr lang="en-US" dirty="0" smtClean="0"/>
              <a:t> Main </a:t>
            </a:r>
            <a:r>
              <a:rPr lang="en-US" dirty="0" err="1" smtClean="0"/>
              <a:t>pathogenicity</a:t>
            </a:r>
            <a:r>
              <a:rPr lang="en-US" dirty="0" smtClean="0"/>
              <a:t> factor: </a:t>
            </a:r>
            <a:r>
              <a:rPr lang="en-US" dirty="0" err="1" smtClean="0"/>
              <a:t>CagA</a:t>
            </a:r>
            <a:r>
              <a:rPr lang="en-US" dirty="0" smtClean="0"/>
              <a:t> (</a:t>
            </a:r>
            <a:r>
              <a:rPr lang="en-US" dirty="0" err="1" smtClean="0"/>
              <a:t>cytotoxin</a:t>
            </a:r>
            <a:r>
              <a:rPr lang="en-US" dirty="0" smtClean="0"/>
              <a:t>-associated gene A)</a:t>
            </a:r>
          </a:p>
          <a:p>
            <a:pPr>
              <a:buFont typeface="Arial" pitchFamily="34" charset="0"/>
              <a:buChar char="•"/>
            </a:pPr>
            <a:endParaRPr lang="en-US" dirty="0" smtClean="0"/>
          </a:p>
          <a:p>
            <a:pPr>
              <a:buFont typeface="Arial" pitchFamily="34" charset="0"/>
              <a:buChar char="•"/>
            </a:pPr>
            <a:r>
              <a:rPr lang="en-US" dirty="0" smtClean="0"/>
              <a:t> Evidence that </a:t>
            </a:r>
            <a:r>
              <a:rPr lang="en-US" i="1" dirty="0" smtClean="0"/>
              <a:t>H. pylori </a:t>
            </a:r>
            <a:r>
              <a:rPr lang="en-US" dirty="0" smtClean="0"/>
              <a:t>is a facultative intracellular organism</a:t>
            </a:r>
          </a:p>
          <a:p>
            <a:pPr>
              <a:buFont typeface="Arial" pitchFamily="34" charset="0"/>
              <a:buChar char="•"/>
            </a:pPr>
            <a:endParaRPr lang="en-US" dirty="0" smtClean="0"/>
          </a:p>
          <a:p>
            <a:pPr>
              <a:buFont typeface="Arial" pitchFamily="34" charset="0"/>
              <a:buChar char="•"/>
            </a:pPr>
            <a:r>
              <a:rPr lang="en-US" dirty="0" smtClean="0"/>
              <a:t> </a:t>
            </a:r>
            <a:r>
              <a:rPr lang="en-US" i="1" dirty="0" smtClean="0"/>
              <a:t>H. pylori </a:t>
            </a:r>
            <a:r>
              <a:rPr lang="en-US" dirty="0" smtClean="0"/>
              <a:t>was found in human gastric epithelium </a:t>
            </a:r>
          </a:p>
          <a:p>
            <a:r>
              <a:rPr lang="en-US" dirty="0" smtClean="0"/>
              <a:t>  from infected patients</a:t>
            </a:r>
          </a:p>
          <a:p>
            <a:endParaRPr lang="en-US" dirty="0" smtClean="0"/>
          </a:p>
          <a:p>
            <a:pPr>
              <a:buFont typeface="Arial" pitchFamily="34" charset="0"/>
              <a:buChar char="•"/>
            </a:pPr>
            <a:r>
              <a:rPr lang="en-US" dirty="0" smtClean="0"/>
              <a:t> Reported Th1 response involving IFN-</a:t>
            </a:r>
            <a:r>
              <a:rPr lang="el-GR" dirty="0" smtClean="0"/>
              <a:t>γ</a:t>
            </a:r>
            <a:r>
              <a:rPr lang="en-US" dirty="0" smtClean="0"/>
              <a:t> and IL-12</a:t>
            </a:r>
          </a:p>
          <a:p>
            <a:endParaRPr lang="en-US" dirty="0" smtClean="0"/>
          </a:p>
        </p:txBody>
      </p:sp>
      <p:sp>
        <p:nvSpPr>
          <p:cNvPr id="15" name="TextBox 14"/>
          <p:cNvSpPr txBox="1"/>
          <p:nvPr/>
        </p:nvSpPr>
        <p:spPr>
          <a:xfrm>
            <a:off x="6172200" y="5943600"/>
            <a:ext cx="2514600" cy="276999"/>
          </a:xfrm>
          <a:prstGeom prst="rect">
            <a:avLst/>
          </a:prstGeom>
          <a:noFill/>
        </p:spPr>
        <p:txBody>
          <a:bodyPr wrap="square" rtlCol="0">
            <a:spAutoFit/>
          </a:bodyPr>
          <a:lstStyle/>
          <a:p>
            <a:r>
              <a:rPr lang="en-US" sz="1200" dirty="0" err="1" smtClean="0"/>
              <a:t>Oezbek</a:t>
            </a:r>
            <a:r>
              <a:rPr lang="en-US" sz="1200" dirty="0" smtClean="0"/>
              <a:t>, 2010  J </a:t>
            </a:r>
            <a:r>
              <a:rPr lang="en-US" sz="1200" dirty="0" err="1" smtClean="0"/>
              <a:t>Clin</a:t>
            </a:r>
            <a:r>
              <a:rPr lang="en-US" sz="1200" dirty="0" smtClean="0"/>
              <a:t> </a:t>
            </a:r>
            <a:r>
              <a:rPr lang="en-US" sz="1200" dirty="0" err="1" smtClean="0"/>
              <a:t>Gastroenterol</a:t>
            </a:r>
            <a:r>
              <a:rPr lang="en-US" sz="1200" dirty="0" smtClean="0"/>
              <a:t> </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Autofit/>
          </a:bodyPr>
          <a:lstStyle/>
          <a:p>
            <a:r>
              <a:rPr lang="en-US" sz="3600" i="1" dirty="0" smtClean="0"/>
              <a:t>H. pylori </a:t>
            </a:r>
            <a:r>
              <a:rPr lang="en-US" sz="3600" dirty="0" smtClean="0"/>
              <a:t>elicits a systemic Th1 response</a:t>
            </a:r>
            <a:endParaRPr lang="en-US" sz="3600" dirty="0"/>
          </a:p>
        </p:txBody>
      </p:sp>
      <p:pic>
        <p:nvPicPr>
          <p:cNvPr id="3" name="Picture 2" descr="CD4Tbet Figure AAI.tif"/>
          <p:cNvPicPr>
            <a:picLocks noChangeAspect="1"/>
          </p:cNvPicPr>
          <p:nvPr/>
        </p:nvPicPr>
        <p:blipFill>
          <a:blip r:embed="rId2" cstate="print"/>
          <a:stretch>
            <a:fillRect/>
          </a:stretch>
        </p:blipFill>
        <p:spPr>
          <a:xfrm>
            <a:off x="990600" y="914400"/>
            <a:ext cx="7086600" cy="51054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3600" dirty="0" smtClean="0"/>
              <a:t>Systemic functional </a:t>
            </a:r>
            <a:r>
              <a:rPr lang="en-US" sz="3600" dirty="0" err="1" smtClean="0"/>
              <a:t>cytotoxic</a:t>
            </a:r>
            <a:r>
              <a:rPr lang="en-US" sz="3600" dirty="0" smtClean="0"/>
              <a:t> cell response</a:t>
            </a:r>
            <a:endParaRPr lang="en-US" sz="3600" dirty="0"/>
          </a:p>
        </p:txBody>
      </p:sp>
      <p:pic>
        <p:nvPicPr>
          <p:cNvPr id="4" name="Picture 3" descr="CD8aCTLTbet Fig Presentation.tif"/>
          <p:cNvPicPr>
            <a:picLocks noChangeAspect="1"/>
          </p:cNvPicPr>
          <p:nvPr/>
        </p:nvPicPr>
        <p:blipFill>
          <a:blip r:embed="rId3" cstate="print"/>
          <a:stretch>
            <a:fillRect/>
          </a:stretch>
        </p:blipFill>
        <p:spPr>
          <a:xfrm>
            <a:off x="381000" y="1175725"/>
            <a:ext cx="8452068" cy="446307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1143000"/>
          </a:xfrm>
        </p:spPr>
        <p:txBody>
          <a:bodyPr>
            <a:noAutofit/>
          </a:bodyPr>
          <a:lstStyle/>
          <a:p>
            <a:r>
              <a:rPr lang="en-US" sz="3600" dirty="0" smtClean="0"/>
              <a:t>Proliferation towards recall </a:t>
            </a:r>
            <a:r>
              <a:rPr lang="en-US" sz="3600" i="1" dirty="0" smtClean="0"/>
              <a:t>H. pylori </a:t>
            </a:r>
            <a:r>
              <a:rPr lang="en-US" sz="3600" dirty="0" smtClean="0"/>
              <a:t>antigens</a:t>
            </a:r>
            <a:endParaRPr lang="en-US" sz="3600" dirty="0"/>
          </a:p>
        </p:txBody>
      </p:sp>
      <p:pic>
        <p:nvPicPr>
          <p:cNvPr id="3" name="Picture 2" descr="LBTCFSE Figure AAI.tif"/>
          <p:cNvPicPr>
            <a:picLocks noChangeAspect="1"/>
          </p:cNvPicPr>
          <p:nvPr/>
        </p:nvPicPr>
        <p:blipFill>
          <a:blip r:embed="rId3" cstate="print"/>
          <a:stretch>
            <a:fillRect/>
          </a:stretch>
        </p:blipFill>
        <p:spPr>
          <a:xfrm>
            <a:off x="914400" y="1219200"/>
            <a:ext cx="7174148" cy="4495800"/>
          </a:xfrm>
          <a:prstGeom prst="rect">
            <a:avLst/>
          </a:prstGeom>
        </p:spPr>
      </p:pic>
      <p:sp>
        <p:nvSpPr>
          <p:cNvPr id="4" name="TextBox 3"/>
          <p:cNvSpPr txBox="1"/>
          <p:nvPr/>
        </p:nvSpPr>
        <p:spPr>
          <a:xfrm>
            <a:off x="457200" y="5715000"/>
            <a:ext cx="8534400" cy="369332"/>
          </a:xfrm>
          <a:prstGeom prst="rect">
            <a:avLst/>
          </a:prstGeom>
          <a:noFill/>
        </p:spPr>
        <p:txBody>
          <a:bodyPr wrap="square" rtlCol="0">
            <a:spAutoFit/>
          </a:bodyPr>
          <a:lstStyle/>
          <a:p>
            <a:pPr>
              <a:buFont typeface="Arial" pitchFamily="34" charset="0"/>
              <a:buChar char="•"/>
            </a:pPr>
            <a:r>
              <a:rPr lang="en-US" dirty="0" smtClean="0"/>
              <a:t>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rmAutofit/>
          </a:bodyPr>
          <a:lstStyle/>
          <a:p>
            <a:r>
              <a:rPr lang="en-US" sz="3600" dirty="0" smtClean="0"/>
              <a:t>Pig model of </a:t>
            </a:r>
            <a:r>
              <a:rPr lang="en-US" sz="3600" i="1" dirty="0" smtClean="0"/>
              <a:t>H. pylori </a:t>
            </a:r>
            <a:r>
              <a:rPr lang="en-US" sz="3600" dirty="0" smtClean="0"/>
              <a:t>infection</a:t>
            </a:r>
            <a:endParaRPr lang="en-US" sz="3600" dirty="0"/>
          </a:p>
        </p:txBody>
      </p:sp>
      <p:grpSp>
        <p:nvGrpSpPr>
          <p:cNvPr id="3" name="Group 39"/>
          <p:cNvGrpSpPr/>
          <p:nvPr/>
        </p:nvGrpSpPr>
        <p:grpSpPr>
          <a:xfrm>
            <a:off x="228600" y="762000"/>
            <a:ext cx="8886255" cy="5537200"/>
            <a:chOff x="228600" y="762000"/>
            <a:chExt cx="8886255" cy="5791200"/>
          </a:xfrm>
        </p:grpSpPr>
        <p:pic>
          <p:nvPicPr>
            <p:cNvPr id="18" name="Picture 17" descr="SWHP01 Lesions Figure AAI.tif"/>
            <p:cNvPicPr>
              <a:picLocks noChangeAspect="1"/>
            </p:cNvPicPr>
            <p:nvPr/>
          </p:nvPicPr>
          <p:blipFill>
            <a:blip r:embed="rId2" cstate="print"/>
            <a:stretch>
              <a:fillRect/>
            </a:stretch>
          </p:blipFill>
          <p:spPr>
            <a:xfrm>
              <a:off x="304800" y="990600"/>
              <a:ext cx="4348811" cy="2286000"/>
            </a:xfrm>
            <a:prstGeom prst="rect">
              <a:avLst/>
            </a:prstGeom>
          </p:spPr>
        </p:pic>
        <p:pic>
          <p:nvPicPr>
            <p:cNvPr id="20" name="Picture 19" descr="HP27 AGS CagA GAPDH_129sec_042912.tif"/>
            <p:cNvPicPr>
              <a:picLocks noChangeAspect="1"/>
            </p:cNvPicPr>
            <p:nvPr/>
          </p:nvPicPr>
          <p:blipFill>
            <a:blip r:embed="rId3" cstate="print">
              <a:lum bright="-24000" contrast="22000"/>
            </a:blip>
            <a:srcRect l="13048" r="39979" b="44568"/>
            <a:stretch>
              <a:fillRect/>
            </a:stretch>
          </p:blipFill>
          <p:spPr>
            <a:xfrm>
              <a:off x="5669510" y="4108696"/>
              <a:ext cx="2743208" cy="1523990"/>
            </a:xfrm>
            <a:prstGeom prst="rect">
              <a:avLst/>
            </a:prstGeom>
          </p:spPr>
        </p:pic>
        <p:pic>
          <p:nvPicPr>
            <p:cNvPr id="21" name="Picture 20" descr="HP27 AGS CagA GAPDH_129sec_042912.tif"/>
            <p:cNvPicPr>
              <a:picLocks noChangeAspect="1"/>
            </p:cNvPicPr>
            <p:nvPr/>
          </p:nvPicPr>
          <p:blipFill>
            <a:blip r:embed="rId3" cstate="print"/>
            <a:srcRect l="13048" t="83148" r="39979"/>
            <a:stretch>
              <a:fillRect/>
            </a:stretch>
          </p:blipFill>
          <p:spPr>
            <a:xfrm>
              <a:off x="5669510" y="5632696"/>
              <a:ext cx="2743208" cy="463304"/>
            </a:xfrm>
            <a:prstGeom prst="rect">
              <a:avLst/>
            </a:prstGeom>
          </p:spPr>
        </p:pic>
        <p:sp>
          <p:nvSpPr>
            <p:cNvPr id="22" name="TextBox 21"/>
            <p:cNvSpPr txBox="1"/>
            <p:nvPr/>
          </p:nvSpPr>
          <p:spPr>
            <a:xfrm rot="19620000">
              <a:off x="6058330" y="3705010"/>
              <a:ext cx="838200" cy="276999"/>
            </a:xfrm>
            <a:prstGeom prst="rect">
              <a:avLst/>
            </a:prstGeom>
            <a:noFill/>
          </p:spPr>
          <p:txBody>
            <a:bodyPr wrap="square" rtlCol="0">
              <a:spAutoFit/>
            </a:bodyPr>
            <a:lstStyle/>
            <a:p>
              <a:r>
                <a:rPr lang="en-US" sz="1200" dirty="0" smtClean="0"/>
                <a:t>PM-SS1</a:t>
              </a:r>
              <a:endParaRPr lang="en-US" sz="1200" dirty="0"/>
            </a:p>
          </p:txBody>
        </p:sp>
        <p:sp>
          <p:nvSpPr>
            <p:cNvPr id="23" name="TextBox 22"/>
            <p:cNvSpPr txBox="1"/>
            <p:nvPr/>
          </p:nvSpPr>
          <p:spPr>
            <a:xfrm rot="19620000">
              <a:off x="6515529" y="3705010"/>
              <a:ext cx="838200" cy="276999"/>
            </a:xfrm>
            <a:prstGeom prst="rect">
              <a:avLst/>
            </a:prstGeom>
            <a:noFill/>
          </p:spPr>
          <p:txBody>
            <a:bodyPr wrap="square" rtlCol="0">
              <a:spAutoFit/>
            </a:bodyPr>
            <a:lstStyle/>
            <a:p>
              <a:r>
                <a:rPr lang="en-US" sz="1200" dirty="0" smtClean="0"/>
                <a:t>SS1</a:t>
              </a:r>
              <a:endParaRPr lang="en-US" sz="1200" dirty="0"/>
            </a:p>
          </p:txBody>
        </p:sp>
        <p:sp>
          <p:nvSpPr>
            <p:cNvPr id="24" name="TextBox 23"/>
            <p:cNvSpPr txBox="1"/>
            <p:nvPr/>
          </p:nvSpPr>
          <p:spPr>
            <a:xfrm rot="19620000">
              <a:off x="6896529" y="3705011"/>
              <a:ext cx="838200" cy="276999"/>
            </a:xfrm>
            <a:prstGeom prst="rect">
              <a:avLst/>
            </a:prstGeom>
            <a:noFill/>
          </p:spPr>
          <p:txBody>
            <a:bodyPr wrap="square" rtlCol="0">
              <a:spAutoFit/>
            </a:bodyPr>
            <a:lstStyle/>
            <a:p>
              <a:r>
                <a:rPr lang="en-US" sz="1200" dirty="0" smtClean="0"/>
                <a:t>J99</a:t>
              </a:r>
              <a:endParaRPr lang="en-US" sz="1200" dirty="0"/>
            </a:p>
          </p:txBody>
        </p:sp>
        <p:sp>
          <p:nvSpPr>
            <p:cNvPr id="25" name="TextBox 24"/>
            <p:cNvSpPr txBox="1"/>
            <p:nvPr/>
          </p:nvSpPr>
          <p:spPr>
            <a:xfrm rot="19620000">
              <a:off x="7277529" y="3705010"/>
              <a:ext cx="838200" cy="276999"/>
            </a:xfrm>
            <a:prstGeom prst="rect">
              <a:avLst/>
            </a:prstGeom>
            <a:noFill/>
          </p:spPr>
          <p:txBody>
            <a:bodyPr wrap="square" rtlCol="0">
              <a:spAutoFit/>
            </a:bodyPr>
            <a:lstStyle/>
            <a:p>
              <a:r>
                <a:rPr lang="en-US" sz="1200" dirty="0" smtClean="0"/>
                <a:t>SW-SS1</a:t>
              </a:r>
              <a:endParaRPr lang="en-US" sz="1200" dirty="0"/>
            </a:p>
          </p:txBody>
        </p:sp>
        <p:sp>
          <p:nvSpPr>
            <p:cNvPr id="26" name="TextBox 25"/>
            <p:cNvSpPr txBox="1"/>
            <p:nvPr/>
          </p:nvSpPr>
          <p:spPr>
            <a:xfrm rot="19620000">
              <a:off x="7658529" y="3705010"/>
              <a:ext cx="838200" cy="276999"/>
            </a:xfrm>
            <a:prstGeom prst="rect">
              <a:avLst/>
            </a:prstGeom>
            <a:noFill/>
          </p:spPr>
          <p:txBody>
            <a:bodyPr wrap="square" rtlCol="0">
              <a:spAutoFit/>
            </a:bodyPr>
            <a:lstStyle/>
            <a:p>
              <a:r>
                <a:rPr lang="en-US" sz="1200" dirty="0" smtClean="0"/>
                <a:t>SW-J99</a:t>
              </a:r>
              <a:endParaRPr lang="en-US" sz="1200" dirty="0"/>
            </a:p>
          </p:txBody>
        </p:sp>
        <p:sp>
          <p:nvSpPr>
            <p:cNvPr id="28" name="TextBox 27"/>
            <p:cNvSpPr txBox="1"/>
            <p:nvPr/>
          </p:nvSpPr>
          <p:spPr>
            <a:xfrm rot="19618754">
              <a:off x="8050590" y="3640286"/>
              <a:ext cx="1064265" cy="276999"/>
            </a:xfrm>
            <a:prstGeom prst="rect">
              <a:avLst/>
            </a:prstGeom>
            <a:noFill/>
          </p:spPr>
          <p:txBody>
            <a:bodyPr wrap="square" rtlCol="0">
              <a:spAutoFit/>
            </a:bodyPr>
            <a:lstStyle/>
            <a:p>
              <a:r>
                <a:rPr lang="en-US" sz="1200" dirty="0" smtClean="0"/>
                <a:t>No bacteria</a:t>
              </a:r>
              <a:endParaRPr lang="en-US" sz="1200" dirty="0"/>
            </a:p>
          </p:txBody>
        </p:sp>
        <p:sp>
          <p:nvSpPr>
            <p:cNvPr id="29" name="TextBox 28"/>
            <p:cNvSpPr txBox="1"/>
            <p:nvPr/>
          </p:nvSpPr>
          <p:spPr>
            <a:xfrm rot="19620000">
              <a:off x="5677329" y="3705009"/>
              <a:ext cx="838200" cy="276999"/>
            </a:xfrm>
            <a:prstGeom prst="rect">
              <a:avLst/>
            </a:prstGeom>
            <a:noFill/>
          </p:spPr>
          <p:txBody>
            <a:bodyPr wrap="square" rtlCol="0">
              <a:spAutoFit/>
            </a:bodyPr>
            <a:lstStyle/>
            <a:p>
              <a:r>
                <a:rPr lang="en-US" sz="1200" dirty="0" smtClean="0"/>
                <a:t>Standard</a:t>
              </a:r>
              <a:endParaRPr lang="en-US" sz="1200" dirty="0"/>
            </a:p>
          </p:txBody>
        </p:sp>
        <p:sp>
          <p:nvSpPr>
            <p:cNvPr id="30" name="TextBox 29"/>
            <p:cNvSpPr txBox="1"/>
            <p:nvPr/>
          </p:nvSpPr>
          <p:spPr>
            <a:xfrm>
              <a:off x="5212310" y="4228086"/>
              <a:ext cx="401072" cy="261610"/>
            </a:xfrm>
            <a:prstGeom prst="rect">
              <a:avLst/>
            </a:prstGeom>
            <a:noFill/>
          </p:spPr>
          <p:txBody>
            <a:bodyPr wrap="none" rtlCol="0">
              <a:spAutoFit/>
            </a:bodyPr>
            <a:lstStyle/>
            <a:p>
              <a:r>
                <a:rPr lang="en-US" sz="1100" dirty="0" smtClean="0"/>
                <a:t>250</a:t>
              </a:r>
              <a:endParaRPr lang="en-US" sz="1100" dirty="0"/>
            </a:p>
          </p:txBody>
        </p:sp>
        <p:sp>
          <p:nvSpPr>
            <p:cNvPr id="31" name="TextBox 30"/>
            <p:cNvSpPr txBox="1"/>
            <p:nvPr/>
          </p:nvSpPr>
          <p:spPr>
            <a:xfrm>
              <a:off x="5212310" y="4565896"/>
              <a:ext cx="401072" cy="261610"/>
            </a:xfrm>
            <a:prstGeom prst="rect">
              <a:avLst/>
            </a:prstGeom>
            <a:noFill/>
          </p:spPr>
          <p:txBody>
            <a:bodyPr wrap="none" rtlCol="0">
              <a:spAutoFit/>
            </a:bodyPr>
            <a:lstStyle/>
            <a:p>
              <a:r>
                <a:rPr lang="en-US" sz="1100" dirty="0"/>
                <a:t>1</a:t>
              </a:r>
              <a:r>
                <a:rPr lang="en-US" sz="1100" dirty="0" smtClean="0"/>
                <a:t>50</a:t>
              </a:r>
              <a:endParaRPr lang="en-US" sz="1100" dirty="0"/>
            </a:p>
          </p:txBody>
        </p:sp>
        <p:sp>
          <p:nvSpPr>
            <p:cNvPr id="32" name="TextBox 31"/>
            <p:cNvSpPr txBox="1"/>
            <p:nvPr/>
          </p:nvSpPr>
          <p:spPr>
            <a:xfrm>
              <a:off x="5212310" y="4971798"/>
              <a:ext cx="401072" cy="261610"/>
            </a:xfrm>
            <a:prstGeom prst="rect">
              <a:avLst/>
            </a:prstGeom>
            <a:noFill/>
          </p:spPr>
          <p:txBody>
            <a:bodyPr wrap="none" rtlCol="0">
              <a:spAutoFit/>
            </a:bodyPr>
            <a:lstStyle/>
            <a:p>
              <a:r>
                <a:rPr lang="en-US" sz="1100" dirty="0" smtClean="0"/>
                <a:t>1</a:t>
              </a:r>
              <a:r>
                <a:rPr lang="en-US" sz="1100" dirty="0"/>
                <a:t>0</a:t>
              </a:r>
              <a:r>
                <a:rPr lang="en-US" sz="1100" dirty="0" smtClean="0"/>
                <a:t>0</a:t>
              </a:r>
              <a:endParaRPr lang="en-US" sz="1100" dirty="0"/>
            </a:p>
          </p:txBody>
        </p:sp>
        <p:sp>
          <p:nvSpPr>
            <p:cNvPr id="33" name="TextBox 32"/>
            <p:cNvSpPr txBox="1"/>
            <p:nvPr/>
          </p:nvSpPr>
          <p:spPr>
            <a:xfrm>
              <a:off x="5270222" y="5306560"/>
              <a:ext cx="328936" cy="261610"/>
            </a:xfrm>
            <a:prstGeom prst="rect">
              <a:avLst/>
            </a:prstGeom>
            <a:noFill/>
          </p:spPr>
          <p:txBody>
            <a:bodyPr wrap="none" rtlCol="0">
              <a:spAutoFit/>
            </a:bodyPr>
            <a:lstStyle/>
            <a:p>
              <a:r>
                <a:rPr lang="en-US" sz="1100" dirty="0" smtClean="0"/>
                <a:t>75</a:t>
              </a:r>
              <a:endParaRPr lang="en-US" sz="1100" dirty="0"/>
            </a:p>
          </p:txBody>
        </p:sp>
        <p:sp>
          <p:nvSpPr>
            <p:cNvPr id="34" name="TextBox 33"/>
            <p:cNvSpPr txBox="1"/>
            <p:nvPr/>
          </p:nvSpPr>
          <p:spPr>
            <a:xfrm>
              <a:off x="5270222" y="5708896"/>
              <a:ext cx="328936" cy="261610"/>
            </a:xfrm>
            <a:prstGeom prst="rect">
              <a:avLst/>
            </a:prstGeom>
            <a:noFill/>
          </p:spPr>
          <p:txBody>
            <a:bodyPr wrap="none" rtlCol="0">
              <a:spAutoFit/>
            </a:bodyPr>
            <a:lstStyle/>
            <a:p>
              <a:r>
                <a:rPr lang="en-US" sz="1100" dirty="0" smtClean="0"/>
                <a:t>37</a:t>
              </a:r>
              <a:endParaRPr lang="en-US" sz="1100" dirty="0"/>
            </a:p>
          </p:txBody>
        </p:sp>
        <p:sp>
          <p:nvSpPr>
            <p:cNvPr id="35" name="TextBox 34"/>
            <p:cNvSpPr txBox="1"/>
            <p:nvPr/>
          </p:nvSpPr>
          <p:spPr>
            <a:xfrm>
              <a:off x="5212310" y="3880096"/>
              <a:ext cx="431528" cy="276999"/>
            </a:xfrm>
            <a:prstGeom prst="rect">
              <a:avLst/>
            </a:prstGeom>
            <a:noFill/>
          </p:spPr>
          <p:txBody>
            <a:bodyPr wrap="none" rtlCol="0">
              <a:spAutoFit/>
            </a:bodyPr>
            <a:lstStyle/>
            <a:p>
              <a:r>
                <a:rPr lang="en-US" sz="1200" b="1" dirty="0" err="1" smtClean="0"/>
                <a:t>kDa</a:t>
              </a:r>
              <a:endParaRPr lang="en-US" sz="1200" b="1" dirty="0"/>
            </a:p>
          </p:txBody>
        </p:sp>
        <p:sp>
          <p:nvSpPr>
            <p:cNvPr id="36" name="TextBox 35"/>
            <p:cNvSpPr txBox="1"/>
            <p:nvPr/>
          </p:nvSpPr>
          <p:spPr>
            <a:xfrm>
              <a:off x="8412710" y="5785096"/>
              <a:ext cx="643125" cy="276999"/>
            </a:xfrm>
            <a:prstGeom prst="rect">
              <a:avLst/>
            </a:prstGeom>
            <a:noFill/>
          </p:spPr>
          <p:txBody>
            <a:bodyPr wrap="none" rtlCol="0">
              <a:spAutoFit/>
            </a:bodyPr>
            <a:lstStyle/>
            <a:p>
              <a:r>
                <a:rPr lang="en-US" sz="1200" dirty="0" smtClean="0"/>
                <a:t>GAPDH</a:t>
              </a:r>
              <a:endParaRPr lang="en-US" sz="1200" dirty="0"/>
            </a:p>
          </p:txBody>
        </p:sp>
        <p:sp>
          <p:nvSpPr>
            <p:cNvPr id="37" name="TextBox 36"/>
            <p:cNvSpPr txBox="1"/>
            <p:nvPr/>
          </p:nvSpPr>
          <p:spPr>
            <a:xfrm>
              <a:off x="8382000" y="4779264"/>
              <a:ext cx="508473" cy="276999"/>
            </a:xfrm>
            <a:prstGeom prst="rect">
              <a:avLst/>
            </a:prstGeom>
            <a:noFill/>
          </p:spPr>
          <p:txBody>
            <a:bodyPr wrap="none" rtlCol="0">
              <a:spAutoFit/>
            </a:bodyPr>
            <a:lstStyle/>
            <a:p>
              <a:r>
                <a:rPr lang="en-US" sz="1200" b="1" dirty="0" err="1" smtClean="0"/>
                <a:t>CagA</a:t>
              </a:r>
              <a:endParaRPr lang="en-US" sz="1200" b="1" dirty="0"/>
            </a:p>
          </p:txBody>
        </p:sp>
        <p:sp>
          <p:nvSpPr>
            <p:cNvPr id="45" name="Rectangle 44"/>
            <p:cNvSpPr/>
            <p:nvPr/>
          </p:nvSpPr>
          <p:spPr>
            <a:xfrm>
              <a:off x="6050510" y="4757920"/>
              <a:ext cx="2362200" cy="3048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SWHP01 Reiso 3.tif"/>
            <p:cNvPicPr>
              <a:picLocks noChangeAspect="1"/>
            </p:cNvPicPr>
            <p:nvPr/>
          </p:nvPicPr>
          <p:blipFill>
            <a:blip r:embed="rId4" cstate="print"/>
            <a:stretch>
              <a:fillRect/>
            </a:stretch>
          </p:blipFill>
          <p:spPr>
            <a:xfrm>
              <a:off x="5334000" y="990600"/>
              <a:ext cx="3505200" cy="2591645"/>
            </a:xfrm>
            <a:prstGeom prst="rect">
              <a:avLst/>
            </a:prstGeom>
          </p:spPr>
        </p:pic>
        <p:sp>
          <p:nvSpPr>
            <p:cNvPr id="49" name="TextBox 48"/>
            <p:cNvSpPr txBox="1"/>
            <p:nvPr/>
          </p:nvSpPr>
          <p:spPr>
            <a:xfrm>
              <a:off x="304800" y="762000"/>
              <a:ext cx="317716" cy="369332"/>
            </a:xfrm>
            <a:prstGeom prst="rect">
              <a:avLst/>
            </a:prstGeom>
            <a:noFill/>
          </p:spPr>
          <p:txBody>
            <a:bodyPr wrap="none" rtlCol="0">
              <a:spAutoFit/>
            </a:bodyPr>
            <a:lstStyle/>
            <a:p>
              <a:r>
                <a:rPr lang="en-US" dirty="0" smtClean="0"/>
                <a:t>A</a:t>
              </a:r>
              <a:endParaRPr lang="en-US" dirty="0"/>
            </a:p>
          </p:txBody>
        </p:sp>
        <p:sp>
          <p:nvSpPr>
            <p:cNvPr id="50" name="TextBox 49"/>
            <p:cNvSpPr txBox="1"/>
            <p:nvPr/>
          </p:nvSpPr>
          <p:spPr>
            <a:xfrm>
              <a:off x="5029200" y="838200"/>
              <a:ext cx="309700" cy="369332"/>
            </a:xfrm>
            <a:prstGeom prst="rect">
              <a:avLst/>
            </a:prstGeom>
            <a:noFill/>
          </p:spPr>
          <p:txBody>
            <a:bodyPr wrap="none" rtlCol="0">
              <a:spAutoFit/>
            </a:bodyPr>
            <a:lstStyle/>
            <a:p>
              <a:r>
                <a:rPr lang="en-US" dirty="0"/>
                <a:t>B</a:t>
              </a:r>
            </a:p>
          </p:txBody>
        </p:sp>
        <p:sp>
          <p:nvSpPr>
            <p:cNvPr id="51" name="TextBox 50"/>
            <p:cNvSpPr txBox="1"/>
            <p:nvPr/>
          </p:nvSpPr>
          <p:spPr>
            <a:xfrm>
              <a:off x="228600" y="3200400"/>
              <a:ext cx="308098" cy="369332"/>
            </a:xfrm>
            <a:prstGeom prst="rect">
              <a:avLst/>
            </a:prstGeom>
            <a:noFill/>
          </p:spPr>
          <p:txBody>
            <a:bodyPr wrap="none" rtlCol="0">
              <a:spAutoFit/>
            </a:bodyPr>
            <a:lstStyle/>
            <a:p>
              <a:r>
                <a:rPr lang="en-US" dirty="0" smtClean="0"/>
                <a:t>C</a:t>
              </a:r>
              <a:endParaRPr lang="en-US" dirty="0"/>
            </a:p>
          </p:txBody>
        </p:sp>
        <p:sp>
          <p:nvSpPr>
            <p:cNvPr id="52" name="TextBox 51"/>
            <p:cNvSpPr txBox="1"/>
            <p:nvPr/>
          </p:nvSpPr>
          <p:spPr>
            <a:xfrm>
              <a:off x="5029200" y="3505200"/>
              <a:ext cx="327334" cy="369332"/>
            </a:xfrm>
            <a:prstGeom prst="rect">
              <a:avLst/>
            </a:prstGeom>
            <a:noFill/>
          </p:spPr>
          <p:txBody>
            <a:bodyPr wrap="none" rtlCol="0">
              <a:spAutoFit/>
            </a:bodyPr>
            <a:lstStyle/>
            <a:p>
              <a:r>
                <a:rPr lang="en-US" dirty="0"/>
                <a:t>D</a:t>
              </a:r>
            </a:p>
          </p:txBody>
        </p:sp>
        <p:pic>
          <p:nvPicPr>
            <p:cNvPr id="38" name="Picture 15" descr="FEBS_8035_f1.gif"/>
            <p:cNvPicPr>
              <a:picLocks noChangeAspect="1"/>
            </p:cNvPicPr>
            <p:nvPr/>
          </p:nvPicPr>
          <p:blipFill>
            <a:blip r:embed="rId5" cstate="print"/>
            <a:srcRect/>
            <a:stretch>
              <a:fillRect/>
            </a:stretch>
          </p:blipFill>
          <p:spPr bwMode="auto">
            <a:xfrm>
              <a:off x="457200" y="3276600"/>
              <a:ext cx="4543469" cy="3124200"/>
            </a:xfrm>
            <a:prstGeom prst="rect">
              <a:avLst/>
            </a:prstGeom>
            <a:noFill/>
            <a:ln w="9525">
              <a:noFill/>
              <a:miter lim="800000"/>
              <a:headEnd/>
              <a:tailEnd/>
            </a:ln>
          </p:spPr>
        </p:pic>
        <p:sp>
          <p:nvSpPr>
            <p:cNvPr id="39" name="TextBox 38"/>
            <p:cNvSpPr txBox="1"/>
            <p:nvPr/>
          </p:nvSpPr>
          <p:spPr>
            <a:xfrm>
              <a:off x="3581400" y="6299200"/>
              <a:ext cx="1208088" cy="254000"/>
            </a:xfrm>
            <a:prstGeom prst="rect">
              <a:avLst/>
            </a:prstGeom>
            <a:noFill/>
          </p:spPr>
          <p:txBody>
            <a:bodyPr wrap="none">
              <a:spAutoFit/>
            </a:bodyPr>
            <a:lstStyle/>
            <a:p>
              <a:pPr>
                <a:defRPr/>
              </a:pPr>
              <a:r>
                <a:rPr lang="en-US" sz="1000" i="1" dirty="0" err="1">
                  <a:latin typeface="Arial" pitchFamily="1" charset="0"/>
                  <a:cs typeface="ＭＳ Ｐゴシック" pitchFamily="1" charset="-128"/>
                </a:rPr>
                <a:t>Tegtmeyer</a:t>
              </a:r>
              <a:r>
                <a:rPr lang="en-US" sz="1000" i="1" dirty="0">
                  <a:latin typeface="Arial" pitchFamily="1" charset="0"/>
                  <a:cs typeface="ＭＳ Ｐゴシック" pitchFamily="1" charset="-128"/>
                </a:rPr>
                <a:t>,  2011</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200"/>
            <a:ext cx="8229600" cy="1143000"/>
          </a:xfrm>
        </p:spPr>
        <p:txBody>
          <a:bodyPr>
            <a:normAutofit/>
          </a:bodyPr>
          <a:lstStyle/>
          <a:p>
            <a:r>
              <a:rPr lang="es-ES" dirty="0" smtClean="0"/>
              <a:t>Myeloid PPAR </a:t>
            </a:r>
            <a:r>
              <a:rPr lang="es-ES" dirty="0" smtClean="0">
                <a:latin typeface="Symbol" charset="2"/>
                <a:cs typeface="Symbol" charset="2"/>
              </a:rPr>
              <a:t>g</a:t>
            </a:r>
            <a:r>
              <a:rPr lang="es-ES" dirty="0" smtClean="0"/>
              <a:t> deletion</a:t>
            </a:r>
            <a:endParaRPr lang="en-US" dirty="0"/>
          </a:p>
        </p:txBody>
      </p:sp>
      <p:pic>
        <p:nvPicPr>
          <p:cNvPr id="7" name="Picture 6" descr="no week1 1.jpg"/>
          <p:cNvPicPr>
            <a:picLocks noChangeAspect="1"/>
          </p:cNvPicPr>
          <p:nvPr/>
        </p:nvPicPr>
        <p:blipFill>
          <a:blip r:embed="rId3"/>
          <a:stretch>
            <a:fillRect/>
          </a:stretch>
        </p:blipFill>
        <p:spPr>
          <a:xfrm>
            <a:off x="4191000" y="4114800"/>
            <a:ext cx="3200400" cy="2021480"/>
          </a:xfrm>
          <a:prstGeom prst="rect">
            <a:avLst/>
          </a:prstGeom>
        </p:spPr>
      </p:pic>
      <p:pic>
        <p:nvPicPr>
          <p:cNvPr id="10" name="Picture 9" descr="M12.png"/>
          <p:cNvPicPr>
            <a:picLocks noChangeAspect="1"/>
          </p:cNvPicPr>
          <p:nvPr/>
        </p:nvPicPr>
        <p:blipFill>
          <a:blip r:embed="rId4"/>
          <a:stretch>
            <a:fillRect/>
          </a:stretch>
        </p:blipFill>
        <p:spPr>
          <a:xfrm>
            <a:off x="228600" y="1676400"/>
            <a:ext cx="3200400" cy="1600200"/>
          </a:xfrm>
          <a:prstGeom prst="rect">
            <a:avLst/>
          </a:prstGeom>
        </p:spPr>
      </p:pic>
      <p:pic>
        <p:nvPicPr>
          <p:cNvPr id="11" name="Picture 10" descr="TcellsLP.png"/>
          <p:cNvPicPr>
            <a:picLocks noChangeAspect="1"/>
          </p:cNvPicPr>
          <p:nvPr/>
        </p:nvPicPr>
        <p:blipFill>
          <a:blip r:embed="rId5"/>
          <a:stretch>
            <a:fillRect/>
          </a:stretch>
        </p:blipFill>
        <p:spPr>
          <a:xfrm>
            <a:off x="168356" y="3703678"/>
            <a:ext cx="3260644" cy="1630322"/>
          </a:xfrm>
          <a:prstGeom prst="rect">
            <a:avLst/>
          </a:prstGeom>
        </p:spPr>
      </p:pic>
      <p:grpSp>
        <p:nvGrpSpPr>
          <p:cNvPr id="13" name="Group 12"/>
          <p:cNvGrpSpPr/>
          <p:nvPr/>
        </p:nvGrpSpPr>
        <p:grpSpPr>
          <a:xfrm>
            <a:off x="3948113" y="1305538"/>
            <a:ext cx="3810947" cy="2809261"/>
            <a:chOff x="2455232" y="1608755"/>
            <a:chExt cx="4129088" cy="3161880"/>
          </a:xfrm>
        </p:grpSpPr>
        <p:pic>
          <p:nvPicPr>
            <p:cNvPr id="14" name="Picture 13" descr="209  lys ssi w207.tif"/>
            <p:cNvPicPr>
              <a:picLocks noChangeAspect="1"/>
            </p:cNvPicPr>
            <p:nvPr/>
          </p:nvPicPr>
          <p:blipFill>
            <a:blip r:embed="rId6" cstate="print"/>
            <a:stretch>
              <a:fillRect/>
            </a:stretch>
          </p:blipFill>
          <p:spPr>
            <a:xfrm>
              <a:off x="4519776" y="3216155"/>
              <a:ext cx="2064544" cy="1554480"/>
            </a:xfrm>
            <a:prstGeom prst="rect">
              <a:avLst/>
            </a:prstGeom>
          </p:spPr>
        </p:pic>
        <p:pic>
          <p:nvPicPr>
            <p:cNvPr id="15" name="Picture 14" descr="453.tif"/>
            <p:cNvPicPr>
              <a:picLocks noChangeAspect="1"/>
            </p:cNvPicPr>
            <p:nvPr/>
          </p:nvPicPr>
          <p:blipFill>
            <a:blip r:embed="rId7" cstate="print"/>
            <a:stretch>
              <a:fillRect/>
            </a:stretch>
          </p:blipFill>
          <p:spPr>
            <a:xfrm>
              <a:off x="4519776" y="1661675"/>
              <a:ext cx="2064543" cy="1554480"/>
            </a:xfrm>
            <a:prstGeom prst="rect">
              <a:avLst/>
            </a:prstGeom>
          </p:spPr>
        </p:pic>
        <p:pic>
          <p:nvPicPr>
            <p:cNvPr id="16" name="Picture 15" descr="397.tif"/>
            <p:cNvPicPr>
              <a:picLocks noChangeAspect="1"/>
            </p:cNvPicPr>
            <p:nvPr/>
          </p:nvPicPr>
          <p:blipFill>
            <a:blip r:embed="rId8" cstate="print"/>
            <a:stretch>
              <a:fillRect/>
            </a:stretch>
          </p:blipFill>
          <p:spPr>
            <a:xfrm>
              <a:off x="2455232" y="1661675"/>
              <a:ext cx="2064544" cy="1554480"/>
            </a:xfrm>
            <a:prstGeom prst="rect">
              <a:avLst/>
            </a:prstGeom>
          </p:spPr>
        </p:pic>
        <p:pic>
          <p:nvPicPr>
            <p:cNvPr id="17" name="Picture 16" descr="454.tif"/>
            <p:cNvPicPr>
              <a:picLocks noChangeAspect="1"/>
            </p:cNvPicPr>
            <p:nvPr/>
          </p:nvPicPr>
          <p:blipFill>
            <a:blip r:embed="rId9" cstate="print"/>
            <a:stretch>
              <a:fillRect/>
            </a:stretch>
          </p:blipFill>
          <p:spPr>
            <a:xfrm>
              <a:off x="2455233" y="3216155"/>
              <a:ext cx="2064543" cy="1554480"/>
            </a:xfrm>
            <a:prstGeom prst="rect">
              <a:avLst/>
            </a:prstGeom>
          </p:spPr>
        </p:pic>
        <p:sp>
          <p:nvSpPr>
            <p:cNvPr id="18" name="TextBox 17"/>
            <p:cNvSpPr txBox="1"/>
            <p:nvPr/>
          </p:nvSpPr>
          <p:spPr>
            <a:xfrm>
              <a:off x="2896975" y="1608755"/>
              <a:ext cx="1288221" cy="369332"/>
            </a:xfrm>
            <a:prstGeom prst="rect">
              <a:avLst/>
            </a:prstGeom>
            <a:noFill/>
          </p:spPr>
          <p:txBody>
            <a:bodyPr wrap="none" rtlCol="0">
              <a:spAutoFit/>
            </a:bodyPr>
            <a:lstStyle/>
            <a:p>
              <a:r>
                <a:rPr lang="en-US" dirty="0" smtClean="0">
                  <a:latin typeface="Arial"/>
                  <a:cs typeface="Arial"/>
                </a:rPr>
                <a:t>Uninfected</a:t>
              </a:r>
              <a:endParaRPr lang="en-US" dirty="0">
                <a:latin typeface="Arial"/>
                <a:cs typeface="Arial"/>
              </a:endParaRPr>
            </a:p>
          </p:txBody>
        </p:sp>
        <p:sp>
          <p:nvSpPr>
            <p:cNvPr id="19" name="TextBox 18"/>
            <p:cNvSpPr txBox="1"/>
            <p:nvPr/>
          </p:nvSpPr>
          <p:spPr>
            <a:xfrm>
              <a:off x="4894435" y="1608755"/>
              <a:ext cx="1270751" cy="369332"/>
            </a:xfrm>
            <a:prstGeom prst="rect">
              <a:avLst/>
            </a:prstGeom>
            <a:noFill/>
          </p:spPr>
          <p:txBody>
            <a:bodyPr wrap="none" rtlCol="0">
              <a:spAutoFit/>
            </a:bodyPr>
            <a:lstStyle/>
            <a:p>
              <a:r>
                <a:rPr lang="en-US" dirty="0" smtClean="0">
                  <a:latin typeface="Arial"/>
                  <a:cs typeface="Arial"/>
                </a:rPr>
                <a:t>WT 16 </a:t>
              </a:r>
              <a:r>
                <a:rPr lang="en-US" dirty="0" err="1" smtClean="0">
                  <a:latin typeface="Arial"/>
                  <a:cs typeface="Arial"/>
                </a:rPr>
                <a:t>wpi</a:t>
              </a:r>
              <a:endParaRPr lang="en-US" dirty="0">
                <a:latin typeface="Arial"/>
                <a:cs typeface="Arial"/>
              </a:endParaRPr>
            </a:p>
          </p:txBody>
        </p:sp>
        <p:sp>
          <p:nvSpPr>
            <p:cNvPr id="20" name="TextBox 19"/>
            <p:cNvSpPr txBox="1"/>
            <p:nvPr/>
          </p:nvSpPr>
          <p:spPr>
            <a:xfrm>
              <a:off x="2632415" y="3176465"/>
              <a:ext cx="1775358" cy="369332"/>
            </a:xfrm>
            <a:prstGeom prst="rect">
              <a:avLst/>
            </a:prstGeom>
            <a:noFill/>
          </p:spPr>
          <p:txBody>
            <a:bodyPr wrap="none" rtlCol="0">
              <a:spAutoFit/>
            </a:bodyPr>
            <a:lstStyle/>
            <a:p>
              <a:r>
                <a:rPr lang="en-US" dirty="0" smtClean="0">
                  <a:latin typeface="Arial"/>
                  <a:cs typeface="Arial"/>
                </a:rPr>
                <a:t>CD4-cre 16 </a:t>
              </a:r>
              <a:r>
                <a:rPr lang="en-US" dirty="0" err="1" smtClean="0">
                  <a:latin typeface="Arial"/>
                  <a:cs typeface="Arial"/>
                </a:rPr>
                <a:t>wpi</a:t>
              </a:r>
              <a:endParaRPr lang="en-US" dirty="0">
                <a:latin typeface="Arial"/>
                <a:cs typeface="Arial"/>
              </a:endParaRPr>
            </a:p>
          </p:txBody>
        </p:sp>
        <p:sp>
          <p:nvSpPr>
            <p:cNvPr id="21" name="TextBox 20"/>
            <p:cNvSpPr txBox="1"/>
            <p:nvPr/>
          </p:nvSpPr>
          <p:spPr>
            <a:xfrm>
              <a:off x="5608039" y="3136775"/>
              <a:ext cx="932843" cy="646331"/>
            </a:xfrm>
            <a:prstGeom prst="rect">
              <a:avLst/>
            </a:prstGeom>
            <a:noFill/>
          </p:spPr>
          <p:txBody>
            <a:bodyPr wrap="none" rtlCol="0">
              <a:spAutoFit/>
            </a:bodyPr>
            <a:lstStyle/>
            <a:p>
              <a:r>
                <a:rPr lang="en-US" dirty="0" smtClean="0">
                  <a:latin typeface="Arial"/>
                  <a:cs typeface="Arial"/>
                </a:rPr>
                <a:t>Lys-</a:t>
              </a:r>
              <a:r>
                <a:rPr lang="en-US" dirty="0" err="1" smtClean="0">
                  <a:latin typeface="Arial"/>
                  <a:cs typeface="Arial"/>
                </a:rPr>
                <a:t>cre</a:t>
              </a:r>
              <a:endParaRPr lang="en-US" dirty="0" smtClean="0">
                <a:latin typeface="Arial"/>
                <a:cs typeface="Arial"/>
              </a:endParaRPr>
            </a:p>
            <a:p>
              <a:r>
                <a:rPr lang="en-US" dirty="0" smtClean="0">
                  <a:latin typeface="Arial"/>
                  <a:cs typeface="Arial"/>
                </a:rPr>
                <a:t> 16 </a:t>
              </a:r>
              <a:r>
                <a:rPr lang="en-US" dirty="0" err="1" smtClean="0">
                  <a:latin typeface="Arial"/>
                  <a:cs typeface="Arial"/>
                </a:rPr>
                <a:t>wpi</a:t>
              </a:r>
              <a:endParaRPr lang="en-US" dirty="0">
                <a:latin typeface="Arial"/>
                <a:cs typeface="Arial"/>
              </a:endParaRPr>
            </a:p>
          </p:txBody>
        </p:sp>
      </p:gr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2289401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09633291"/>
              </p:ext>
            </p:extLst>
          </p:nvPr>
        </p:nvGraphicFramePr>
        <p:xfrm>
          <a:off x="1143000" y="762000"/>
          <a:ext cx="6934200" cy="5334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4" name="Picture 4" descr="fig1_microbiome_gastro.jpg"/>
          <p:cNvPicPr>
            <a:picLocks noChangeAspect="1"/>
          </p:cNvPicPr>
          <p:nvPr/>
        </p:nvPicPr>
        <p:blipFill>
          <a:blip r:embed="rId7"/>
          <a:srcRect/>
          <a:stretch>
            <a:fillRect/>
          </a:stretch>
        </p:blipFill>
        <p:spPr bwMode="auto">
          <a:xfrm>
            <a:off x="1636699" y="228600"/>
            <a:ext cx="1944701" cy="1477433"/>
          </a:xfrm>
          <a:prstGeom prst="rect">
            <a:avLst/>
          </a:prstGeom>
          <a:noFill/>
          <a:ln w="9525">
            <a:noFill/>
            <a:miter lim="800000"/>
            <a:headEnd/>
            <a:tailEnd/>
          </a:ln>
        </p:spPr>
      </p:pic>
      <p:pic>
        <p:nvPicPr>
          <p:cNvPr id="5" name="Content Placeholder 3" descr="F7.tif"/>
          <p:cNvPicPr>
            <a:picLocks noChangeAspect="1"/>
          </p:cNvPicPr>
          <p:nvPr/>
        </p:nvPicPr>
        <p:blipFill>
          <a:blip r:embed="rId8"/>
          <a:srcRect l="-17874" r="-17874"/>
          <a:stretch>
            <a:fillRect/>
          </a:stretch>
        </p:blipFill>
        <p:spPr bwMode="auto">
          <a:xfrm>
            <a:off x="5401328" y="457200"/>
            <a:ext cx="3742672" cy="1981200"/>
          </a:xfrm>
          <a:prstGeom prst="rect">
            <a:avLst/>
          </a:prstGeom>
          <a:noFill/>
          <a:ln w="9525">
            <a:noFill/>
            <a:miter lim="800000"/>
            <a:headEnd/>
            <a:tailEnd/>
          </a:ln>
        </p:spPr>
      </p:pic>
      <p:pic>
        <p:nvPicPr>
          <p:cNvPr id="8" name="Picture 3" descr="InductiveEffector"/>
          <p:cNvPicPr>
            <a:picLocks noChangeAspect="1" noChangeArrowheads="1"/>
          </p:cNvPicPr>
          <p:nvPr/>
        </p:nvPicPr>
        <p:blipFill>
          <a:blip r:embed="rId9"/>
          <a:srcRect/>
          <a:stretch>
            <a:fillRect/>
          </a:stretch>
        </p:blipFill>
        <p:spPr bwMode="auto">
          <a:xfrm>
            <a:off x="422141" y="4343400"/>
            <a:ext cx="2244860" cy="1818200"/>
          </a:xfrm>
          <a:prstGeom prst="rect">
            <a:avLst/>
          </a:prstGeom>
          <a:noFill/>
          <a:ln w="9525">
            <a:noFill/>
            <a:miter lim="800000"/>
            <a:headEnd/>
            <a:tailEnd/>
          </a:ln>
        </p:spPr>
      </p:pic>
      <p:pic>
        <p:nvPicPr>
          <p:cNvPr id="9" name="Picture 8"/>
          <p:cNvPicPr/>
          <p:nvPr/>
        </p:nvPicPr>
        <p:blipFill>
          <a:blip r:embed="rId10" cstate="print"/>
          <a:srcRect/>
          <a:stretch>
            <a:fillRect/>
          </a:stretch>
        </p:blipFill>
        <p:spPr bwMode="auto">
          <a:xfrm>
            <a:off x="304800" y="198967"/>
            <a:ext cx="914401" cy="1782233"/>
          </a:xfrm>
          <a:prstGeom prst="rect">
            <a:avLst/>
          </a:prstGeom>
          <a:noFill/>
          <a:ln w="9525">
            <a:noFill/>
            <a:miter lim="800000"/>
            <a:headEnd/>
            <a:tailEnd/>
          </a:ln>
        </p:spPr>
      </p:pic>
      <p:pic>
        <p:nvPicPr>
          <p:cNvPr id="10" name="Picture 1" descr="cluster.jpeg"/>
          <p:cNvPicPr/>
          <p:nvPr/>
        </p:nvPicPr>
        <p:blipFill>
          <a:blip r:embed="rId11" cstate="print"/>
          <a:stretch>
            <a:fillRect/>
          </a:stretch>
        </p:blipFill>
        <p:spPr>
          <a:xfrm rot="5400000">
            <a:off x="-226319" y="2512320"/>
            <a:ext cx="2093979" cy="1031740"/>
          </a:xfrm>
          <a:prstGeom prst="rect">
            <a:avLst/>
          </a:prstGeom>
        </p:spPr>
      </p:pic>
      <p:sp>
        <p:nvSpPr>
          <p:cNvPr id="11" name="TextBox 10"/>
          <p:cNvSpPr txBox="1"/>
          <p:nvPr/>
        </p:nvSpPr>
        <p:spPr>
          <a:xfrm>
            <a:off x="3810000" y="2979003"/>
            <a:ext cx="1515128" cy="830997"/>
          </a:xfrm>
          <a:prstGeom prst="rect">
            <a:avLst/>
          </a:prstGeom>
          <a:noFill/>
        </p:spPr>
        <p:txBody>
          <a:bodyPr wrap="square" rtlCol="0">
            <a:spAutoFit/>
          </a:bodyPr>
          <a:lstStyle/>
          <a:p>
            <a:pPr algn="ctr"/>
            <a:r>
              <a:rPr lang="en-US" sz="2400" b="1" i="1" dirty="0" smtClean="0"/>
              <a:t>Infectious</a:t>
            </a:r>
          </a:p>
          <a:p>
            <a:pPr algn="ctr"/>
            <a:r>
              <a:rPr lang="en-US" sz="2400" b="1" i="1" dirty="0" smtClean="0"/>
              <a:t>Diseases</a:t>
            </a:r>
            <a:endParaRPr lang="en-US" sz="2400" b="1" i="1" dirty="0"/>
          </a:p>
        </p:txBody>
      </p:sp>
      <p:pic>
        <p:nvPicPr>
          <p:cNvPr id="12" name="Picture 3" descr="nTregiTreg"/>
          <p:cNvPicPr>
            <a:picLocks noChangeAspect="1" noChangeArrowheads="1"/>
          </p:cNvPicPr>
          <p:nvPr/>
        </p:nvPicPr>
        <p:blipFill>
          <a:blip r:embed="rId12"/>
          <a:srcRect/>
          <a:stretch>
            <a:fillRect/>
          </a:stretch>
        </p:blipFill>
        <p:spPr bwMode="auto">
          <a:xfrm>
            <a:off x="6154865" y="4572000"/>
            <a:ext cx="2531935" cy="158960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780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1"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ítulo 1"/>
          <p:cNvSpPr txBox="1">
            <a:spLocks/>
          </p:cNvSpPr>
          <p:nvPr/>
        </p:nvSpPr>
        <p:spPr>
          <a:xfrm>
            <a:off x="317650" y="152400"/>
            <a:ext cx="8229600" cy="990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600" i="1" dirty="0" err="1" smtClean="0"/>
              <a:t>Clostridium</a:t>
            </a:r>
            <a:r>
              <a:rPr lang="es-ES" sz="3600" i="1" dirty="0" smtClean="0"/>
              <a:t> </a:t>
            </a:r>
            <a:r>
              <a:rPr lang="es-ES" sz="3600" i="1" dirty="0" err="1" smtClean="0"/>
              <a:t>difficile</a:t>
            </a:r>
            <a:endParaRPr lang="es-ES" sz="3600" dirty="0"/>
          </a:p>
        </p:txBody>
      </p:sp>
      <p:sp>
        <p:nvSpPr>
          <p:cNvPr id="5" name="Marcador de contenido 2"/>
          <p:cNvSpPr txBox="1">
            <a:spLocks/>
          </p:cNvSpPr>
          <p:nvPr/>
        </p:nvSpPr>
        <p:spPr>
          <a:xfrm>
            <a:off x="457200" y="1213578"/>
            <a:ext cx="8229600" cy="419662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s-ES" sz="2800" dirty="0" smtClean="0">
                <a:solidFill>
                  <a:srgbClr val="000000"/>
                </a:solidFill>
              </a:rPr>
              <a:t>Gram positive </a:t>
            </a:r>
            <a:r>
              <a:rPr lang="es-ES" sz="2800" dirty="0" err="1" smtClean="0">
                <a:solidFill>
                  <a:srgbClr val="000000"/>
                </a:solidFill>
              </a:rPr>
              <a:t>anaerobic</a:t>
            </a:r>
            <a:r>
              <a:rPr lang="es-ES" sz="2800" dirty="0" smtClean="0">
                <a:solidFill>
                  <a:srgbClr val="000000"/>
                </a:solidFill>
              </a:rPr>
              <a:t> </a:t>
            </a:r>
            <a:r>
              <a:rPr lang="es-ES" sz="2800" dirty="0" err="1" smtClean="0">
                <a:solidFill>
                  <a:srgbClr val="000000"/>
                </a:solidFill>
              </a:rPr>
              <a:t>bacterium</a:t>
            </a:r>
            <a:endParaRPr lang="es-ES" sz="2800" dirty="0" smtClean="0">
              <a:solidFill>
                <a:srgbClr val="000000"/>
              </a:solidFill>
            </a:endParaRPr>
          </a:p>
          <a:p>
            <a:pPr marL="457200" indent="-457200" algn="l">
              <a:buFont typeface="Arial"/>
              <a:buChar char="•"/>
            </a:pPr>
            <a:r>
              <a:rPr lang="es-ES" sz="2800" dirty="0" smtClean="0">
                <a:solidFill>
                  <a:srgbClr val="000000"/>
                </a:solidFill>
              </a:rPr>
              <a:t>Nosocomial </a:t>
            </a:r>
            <a:r>
              <a:rPr lang="es-ES" sz="2800" dirty="0" err="1" smtClean="0">
                <a:solidFill>
                  <a:srgbClr val="000000"/>
                </a:solidFill>
              </a:rPr>
              <a:t>diarrhea</a:t>
            </a:r>
            <a:r>
              <a:rPr lang="es-ES" sz="2800" dirty="0" smtClean="0">
                <a:solidFill>
                  <a:srgbClr val="000000"/>
                </a:solidFill>
              </a:rPr>
              <a:t> and colitis</a:t>
            </a:r>
          </a:p>
          <a:p>
            <a:pPr marL="457200" indent="-457200" algn="l">
              <a:buFont typeface="Arial"/>
              <a:buChar char="•"/>
            </a:pPr>
            <a:r>
              <a:rPr lang="es-ES" sz="2800" dirty="0" err="1" smtClean="0">
                <a:solidFill>
                  <a:srgbClr val="000000"/>
                </a:solidFill>
              </a:rPr>
              <a:t>Grows</a:t>
            </a:r>
            <a:r>
              <a:rPr lang="es-ES" sz="2800" dirty="0" smtClean="0">
                <a:solidFill>
                  <a:srgbClr val="000000"/>
                </a:solidFill>
              </a:rPr>
              <a:t> in </a:t>
            </a:r>
            <a:r>
              <a:rPr lang="es-ES" sz="2800" dirty="0" err="1" smtClean="0">
                <a:solidFill>
                  <a:srgbClr val="000000"/>
                </a:solidFill>
              </a:rPr>
              <a:t>the</a:t>
            </a:r>
            <a:r>
              <a:rPr lang="es-ES" sz="2800" dirty="0" smtClean="0">
                <a:solidFill>
                  <a:srgbClr val="000000"/>
                </a:solidFill>
              </a:rPr>
              <a:t> </a:t>
            </a:r>
            <a:r>
              <a:rPr lang="es-ES" sz="2800" dirty="0" err="1" smtClean="0">
                <a:solidFill>
                  <a:srgbClr val="000000"/>
                </a:solidFill>
              </a:rPr>
              <a:t>intestine</a:t>
            </a:r>
            <a:r>
              <a:rPr lang="es-ES" sz="2800" dirty="0" smtClean="0">
                <a:solidFill>
                  <a:srgbClr val="000000"/>
                </a:solidFill>
              </a:rPr>
              <a:t> of </a:t>
            </a:r>
            <a:r>
              <a:rPr lang="es-ES" sz="2800" dirty="0" err="1" smtClean="0">
                <a:solidFill>
                  <a:srgbClr val="000000"/>
                </a:solidFill>
              </a:rPr>
              <a:t>individuals</a:t>
            </a:r>
            <a:r>
              <a:rPr lang="es-ES" sz="2800" dirty="0" smtClean="0">
                <a:solidFill>
                  <a:srgbClr val="000000"/>
                </a:solidFill>
              </a:rPr>
              <a:t> </a:t>
            </a:r>
            <a:r>
              <a:rPr lang="es-ES" sz="2800" dirty="0" err="1" smtClean="0">
                <a:solidFill>
                  <a:srgbClr val="000000"/>
                </a:solidFill>
              </a:rPr>
              <a:t>with</a:t>
            </a:r>
            <a:r>
              <a:rPr lang="es-ES" sz="2800" dirty="0" smtClean="0">
                <a:solidFill>
                  <a:srgbClr val="000000"/>
                </a:solidFill>
              </a:rPr>
              <a:t> </a:t>
            </a:r>
            <a:r>
              <a:rPr lang="es-ES" sz="2800" dirty="0" err="1" smtClean="0">
                <a:solidFill>
                  <a:srgbClr val="000000"/>
                </a:solidFill>
              </a:rPr>
              <a:t>altered</a:t>
            </a:r>
            <a:r>
              <a:rPr lang="es-ES" sz="2800" dirty="0" smtClean="0">
                <a:solidFill>
                  <a:srgbClr val="000000"/>
                </a:solidFill>
              </a:rPr>
              <a:t> </a:t>
            </a:r>
            <a:r>
              <a:rPr lang="es-ES" sz="2800" dirty="0" err="1" smtClean="0">
                <a:solidFill>
                  <a:srgbClr val="000000"/>
                </a:solidFill>
              </a:rPr>
              <a:t>microflora</a:t>
            </a:r>
            <a:endParaRPr lang="es-ES" sz="2800" dirty="0">
              <a:solidFill>
                <a:srgbClr val="000000"/>
              </a:solidFill>
            </a:endParaRPr>
          </a:p>
          <a:p>
            <a:pPr marL="914400" lvl="1" indent="-457200" algn="l">
              <a:buFont typeface="Arial"/>
              <a:buChar char="•"/>
            </a:pPr>
            <a:r>
              <a:rPr lang="es-ES" dirty="0" err="1" smtClean="0">
                <a:solidFill>
                  <a:srgbClr val="000000"/>
                </a:solidFill>
              </a:rPr>
              <a:t>Antimicrobial</a:t>
            </a:r>
            <a:r>
              <a:rPr lang="es-ES" dirty="0" smtClean="0">
                <a:solidFill>
                  <a:srgbClr val="000000"/>
                </a:solidFill>
              </a:rPr>
              <a:t> </a:t>
            </a:r>
            <a:r>
              <a:rPr lang="es-ES" dirty="0" err="1" smtClean="0">
                <a:solidFill>
                  <a:srgbClr val="000000"/>
                </a:solidFill>
              </a:rPr>
              <a:t>therapy</a:t>
            </a:r>
            <a:endParaRPr lang="es-ES" dirty="0">
              <a:solidFill>
                <a:srgbClr val="000000"/>
              </a:solidFill>
            </a:endParaRPr>
          </a:p>
          <a:p>
            <a:pPr marL="914400" lvl="1" indent="-457200" algn="l">
              <a:buFont typeface="Arial"/>
              <a:buChar char="•"/>
            </a:pPr>
            <a:r>
              <a:rPr lang="es-ES" dirty="0" err="1" smtClean="0">
                <a:solidFill>
                  <a:srgbClr val="000000"/>
                </a:solidFill>
              </a:rPr>
              <a:t>Immunosupressant</a:t>
            </a:r>
            <a:r>
              <a:rPr lang="es-ES" dirty="0" smtClean="0">
                <a:solidFill>
                  <a:srgbClr val="000000"/>
                </a:solidFill>
              </a:rPr>
              <a:t> </a:t>
            </a:r>
            <a:r>
              <a:rPr lang="es-ES" dirty="0" err="1" smtClean="0">
                <a:solidFill>
                  <a:srgbClr val="000000"/>
                </a:solidFill>
              </a:rPr>
              <a:t>treatment</a:t>
            </a:r>
            <a:endParaRPr lang="es-ES" dirty="0">
              <a:solidFill>
                <a:srgbClr val="000000"/>
              </a:solidFill>
            </a:endParaRPr>
          </a:p>
          <a:p>
            <a:pPr marL="457200" indent="-457200" algn="l">
              <a:buFont typeface="Arial"/>
              <a:buChar char="•"/>
            </a:pPr>
            <a:r>
              <a:rPr lang="es-ES" sz="2800" dirty="0" err="1" smtClean="0">
                <a:solidFill>
                  <a:srgbClr val="000000"/>
                </a:solidFill>
              </a:rPr>
              <a:t>Emergence</a:t>
            </a:r>
            <a:r>
              <a:rPr lang="es-ES" sz="2800" dirty="0" smtClean="0">
                <a:solidFill>
                  <a:srgbClr val="000000"/>
                </a:solidFill>
              </a:rPr>
              <a:t> </a:t>
            </a:r>
            <a:r>
              <a:rPr lang="es-ES" sz="2800" dirty="0">
                <a:solidFill>
                  <a:srgbClr val="000000"/>
                </a:solidFill>
              </a:rPr>
              <a:t>of </a:t>
            </a:r>
            <a:r>
              <a:rPr lang="es-ES" sz="2800" dirty="0" err="1">
                <a:solidFill>
                  <a:srgbClr val="000000"/>
                </a:solidFill>
              </a:rPr>
              <a:t>several</a:t>
            </a:r>
            <a:r>
              <a:rPr lang="es-ES" sz="2800" dirty="0">
                <a:solidFill>
                  <a:srgbClr val="000000"/>
                </a:solidFill>
              </a:rPr>
              <a:t> </a:t>
            </a:r>
            <a:r>
              <a:rPr lang="es-ES" sz="2800" dirty="0" err="1">
                <a:solidFill>
                  <a:srgbClr val="000000"/>
                </a:solidFill>
              </a:rPr>
              <a:t>virulent</a:t>
            </a:r>
            <a:r>
              <a:rPr lang="es-ES" sz="2800" dirty="0">
                <a:solidFill>
                  <a:srgbClr val="000000"/>
                </a:solidFill>
              </a:rPr>
              <a:t> </a:t>
            </a:r>
            <a:r>
              <a:rPr lang="es-ES" sz="2800" dirty="0" err="1" smtClean="0">
                <a:solidFill>
                  <a:srgbClr val="000000"/>
                </a:solidFill>
              </a:rPr>
              <a:t>strains</a:t>
            </a:r>
            <a:endParaRPr lang="es-ES" sz="2800" dirty="0">
              <a:solidFill>
                <a:srgbClr val="000000"/>
              </a:solidFill>
            </a:endParaRPr>
          </a:p>
          <a:p>
            <a:pPr marL="914400" lvl="1" indent="-457200" algn="l">
              <a:buFont typeface="Arial"/>
              <a:buChar char="•"/>
            </a:pPr>
            <a:r>
              <a:rPr lang="es-ES" dirty="0" smtClean="0">
                <a:solidFill>
                  <a:srgbClr val="000000"/>
                </a:solidFill>
                <a:sym typeface="Wingdings"/>
              </a:rPr>
              <a:t>Increased incidence and severity</a:t>
            </a:r>
          </a:p>
          <a:p>
            <a:pPr marL="457200" indent="-457200" algn="l">
              <a:buFont typeface="Arial"/>
              <a:buChar char="•"/>
            </a:pPr>
            <a:endParaRPr lang="es-ES" dirty="0" smtClean="0">
              <a:solidFill>
                <a:schemeClr val="tx1"/>
              </a:solidFill>
            </a:endParaRPr>
          </a:p>
          <a:p>
            <a:pPr algn="l"/>
            <a:endParaRPr lang="es-ES" dirty="0">
              <a:solidFill>
                <a:schemeClr val="tx1"/>
              </a:solidFill>
            </a:endParaRPr>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3983640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ítulo 1"/>
          <p:cNvSpPr>
            <a:spLocks noGrp="1"/>
          </p:cNvSpPr>
          <p:nvPr>
            <p:ph type="title"/>
          </p:nvPr>
        </p:nvSpPr>
        <p:spPr>
          <a:xfrm>
            <a:off x="417685" y="174444"/>
            <a:ext cx="8269115" cy="990600"/>
          </a:xfrm>
        </p:spPr>
        <p:txBody>
          <a:bodyPr>
            <a:normAutofit/>
          </a:bodyPr>
          <a:lstStyle/>
          <a:p>
            <a:r>
              <a:rPr lang="es-ES" sz="3600" dirty="0" err="1" smtClean="0"/>
              <a:t>Colonic</a:t>
            </a:r>
            <a:r>
              <a:rPr lang="es-ES" sz="3600" dirty="0" smtClean="0"/>
              <a:t> </a:t>
            </a:r>
            <a:r>
              <a:rPr lang="es-ES" sz="3600" dirty="0" err="1"/>
              <a:t>L</a:t>
            </a:r>
            <a:r>
              <a:rPr lang="es-ES" sz="3600" dirty="0" err="1" smtClean="0"/>
              <a:t>esions</a:t>
            </a:r>
            <a:endParaRPr lang="es-ES" sz="3600" dirty="0"/>
          </a:p>
        </p:txBody>
      </p:sp>
      <p:grpSp>
        <p:nvGrpSpPr>
          <p:cNvPr id="2" name="Agrupar 8"/>
          <p:cNvGrpSpPr/>
          <p:nvPr/>
        </p:nvGrpSpPr>
        <p:grpSpPr>
          <a:xfrm>
            <a:off x="685800" y="6178127"/>
            <a:ext cx="7804194" cy="620392"/>
            <a:chOff x="685800" y="6178127"/>
            <a:chExt cx="7804194" cy="620392"/>
          </a:xfrm>
        </p:grpSpPr>
        <p:pic>
          <p:nvPicPr>
            <p:cNvPr id="10" name="Picture 2" descr="H:\PC Desktop\Logos and images\NIMML-log_color2.png"/>
            <p:cNvPicPr>
              <a:picLocks noChangeAspect="1" noChangeArrowheads="1"/>
            </p:cNvPicPr>
            <p:nvPr/>
          </p:nvPicPr>
          <p:blipFill>
            <a:blip r:embed="rId3" cstate="print"/>
            <a:srcRect/>
            <a:stretch>
              <a:fillRect/>
            </a:stretch>
          </p:blipFill>
          <p:spPr bwMode="auto">
            <a:xfrm rot="10800000" flipH="1" flipV="1">
              <a:off x="685800" y="6225707"/>
              <a:ext cx="2174781" cy="572812"/>
            </a:xfrm>
            <a:prstGeom prst="rect">
              <a:avLst/>
            </a:prstGeom>
            <a:noFill/>
          </p:spPr>
        </p:pic>
        <p:pic>
          <p:nvPicPr>
            <p:cNvPr id="11" name="Picture 3" descr="C:\Documents and Settings\acarbo\Desktop\Logo VBI_ALL.jpg"/>
            <p:cNvPicPr>
              <a:picLocks noChangeAspect="1" noChangeArrowheads="1"/>
            </p:cNvPicPr>
            <p:nvPr/>
          </p:nvPicPr>
          <p:blipFill>
            <a:blip r:embed="rId4" cstate="print"/>
            <a:srcRect/>
            <a:stretch>
              <a:fillRect/>
            </a:stretch>
          </p:blipFill>
          <p:spPr bwMode="auto">
            <a:xfrm rot="10800000" flipH="1" flipV="1">
              <a:off x="6699958" y="6246390"/>
              <a:ext cx="1790036" cy="537011"/>
            </a:xfrm>
            <a:prstGeom prst="rect">
              <a:avLst/>
            </a:prstGeom>
            <a:noFill/>
          </p:spPr>
        </p:pic>
        <p:pic>
          <p:nvPicPr>
            <p:cNvPr id="12" name="Picture 4" descr="C:\Documents and Settings\acarbo\Desktop\miep-7000-bk2transp.png"/>
            <p:cNvPicPr>
              <a:picLocks noChangeAspect="1" noChangeArrowheads="1"/>
            </p:cNvPicPr>
            <p:nvPr/>
          </p:nvPicPr>
          <p:blipFill>
            <a:blip r:embed="rId5" cstate="print"/>
            <a:srcRect/>
            <a:stretch>
              <a:fillRect/>
            </a:stretch>
          </p:blipFill>
          <p:spPr bwMode="auto">
            <a:xfrm rot="10800000" flipH="1" flipV="1">
              <a:off x="3749834" y="6178127"/>
              <a:ext cx="1807937" cy="509846"/>
            </a:xfrm>
            <a:prstGeom prst="rect">
              <a:avLst/>
            </a:prstGeom>
            <a:noFill/>
          </p:spPr>
        </p:pic>
      </p:grpSp>
      <p:pic>
        <p:nvPicPr>
          <p:cNvPr id="8" name="Imagen 7"/>
          <p:cNvPicPr>
            <a:picLocks noChangeAspect="1"/>
          </p:cNvPicPr>
          <p:nvPr/>
        </p:nvPicPr>
        <p:blipFill>
          <a:blip r:embed="rId6"/>
          <a:stretch>
            <a:fillRect/>
          </a:stretch>
        </p:blipFill>
        <p:spPr>
          <a:xfrm>
            <a:off x="141584" y="999850"/>
            <a:ext cx="8726315" cy="516518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62572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ítulo 1"/>
          <p:cNvSpPr>
            <a:spLocks noGrp="1"/>
          </p:cNvSpPr>
          <p:nvPr>
            <p:ph type="title"/>
          </p:nvPr>
        </p:nvSpPr>
        <p:spPr>
          <a:xfrm>
            <a:off x="417685" y="174444"/>
            <a:ext cx="8269115" cy="990600"/>
          </a:xfrm>
        </p:spPr>
        <p:txBody>
          <a:bodyPr>
            <a:normAutofit/>
          </a:bodyPr>
          <a:lstStyle/>
          <a:p>
            <a:pPr algn="ctr"/>
            <a:r>
              <a:rPr lang="es-ES" sz="3600" dirty="0" err="1" smtClean="0"/>
              <a:t>Colonic</a:t>
            </a:r>
            <a:r>
              <a:rPr lang="es-ES" sz="3600" dirty="0" smtClean="0"/>
              <a:t> Gene </a:t>
            </a:r>
            <a:r>
              <a:rPr lang="es-ES" sz="3600" dirty="0" err="1"/>
              <a:t>E</a:t>
            </a:r>
            <a:r>
              <a:rPr lang="es-ES" sz="3600" dirty="0" err="1" smtClean="0"/>
              <a:t>xpression</a:t>
            </a:r>
            <a:endParaRPr lang="es-ES" sz="3600" dirty="0"/>
          </a:p>
        </p:txBody>
      </p:sp>
      <p:pic>
        <p:nvPicPr>
          <p:cNvPr id="2" name="Imagen 1" descr="WT RTPCR.tiff"/>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8480" y="997557"/>
            <a:ext cx="6765515" cy="5153634"/>
          </a:xfrm>
          <a:prstGeom prst="rect">
            <a:avLst/>
          </a:prstGeom>
        </p:spPr>
      </p:pic>
      <p:grpSp>
        <p:nvGrpSpPr>
          <p:cNvPr id="4" name="Agrupar 4"/>
          <p:cNvGrpSpPr/>
          <p:nvPr/>
        </p:nvGrpSpPr>
        <p:grpSpPr>
          <a:xfrm>
            <a:off x="685800" y="6178127"/>
            <a:ext cx="7804194" cy="620392"/>
            <a:chOff x="685800" y="6178127"/>
            <a:chExt cx="7804194" cy="620392"/>
          </a:xfrm>
        </p:grpSpPr>
        <p:pic>
          <p:nvPicPr>
            <p:cNvPr id="6" name="Picture 2" descr="H:\PC Desktop\Logos and images\NIMML-log_color2.png"/>
            <p:cNvPicPr>
              <a:picLocks noChangeAspect="1" noChangeArrowheads="1"/>
            </p:cNvPicPr>
            <p:nvPr/>
          </p:nvPicPr>
          <p:blipFill>
            <a:blip r:embed="rId3" cstate="print"/>
            <a:srcRect/>
            <a:stretch>
              <a:fillRect/>
            </a:stretch>
          </p:blipFill>
          <p:spPr bwMode="auto">
            <a:xfrm rot="10800000" flipH="1" flipV="1">
              <a:off x="685800" y="6225707"/>
              <a:ext cx="2174781" cy="572812"/>
            </a:xfrm>
            <a:prstGeom prst="rect">
              <a:avLst/>
            </a:prstGeom>
            <a:noFill/>
          </p:spPr>
        </p:pic>
        <p:pic>
          <p:nvPicPr>
            <p:cNvPr id="7" name="Picture 3" descr="C:\Documents and Settings\acarbo\Desktop\Logo VBI_ALL.jpg"/>
            <p:cNvPicPr>
              <a:picLocks noChangeAspect="1" noChangeArrowheads="1"/>
            </p:cNvPicPr>
            <p:nvPr/>
          </p:nvPicPr>
          <p:blipFill>
            <a:blip r:embed="rId4" cstate="print"/>
            <a:srcRect/>
            <a:stretch>
              <a:fillRect/>
            </a:stretch>
          </p:blipFill>
          <p:spPr bwMode="auto">
            <a:xfrm rot="10800000" flipH="1" flipV="1">
              <a:off x="6699958" y="6246390"/>
              <a:ext cx="1790036" cy="537011"/>
            </a:xfrm>
            <a:prstGeom prst="rect">
              <a:avLst/>
            </a:prstGeom>
            <a:noFill/>
          </p:spPr>
        </p:pic>
        <p:pic>
          <p:nvPicPr>
            <p:cNvPr id="8" name="Picture 4" descr="C:\Documents and Settings\acarbo\Desktop\miep-7000-bk2transp.png"/>
            <p:cNvPicPr>
              <a:picLocks noChangeAspect="1" noChangeArrowheads="1"/>
            </p:cNvPicPr>
            <p:nvPr/>
          </p:nvPicPr>
          <p:blipFill>
            <a:blip r:embed="rId5" cstate="print"/>
            <a:srcRect/>
            <a:stretch>
              <a:fillRect/>
            </a:stretch>
          </p:blipFill>
          <p:spPr bwMode="auto">
            <a:xfrm rot="10800000" flipH="1" flipV="1">
              <a:off x="3749834" y="6178127"/>
              <a:ext cx="1807937" cy="509846"/>
            </a:xfrm>
            <a:prstGeom prst="rect">
              <a:avLst/>
            </a:prstGeom>
            <a:noFill/>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5410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 descr="cluster.jpeg"/>
          <p:cNvPicPr/>
          <p:nvPr/>
        </p:nvPicPr>
        <p:blipFill>
          <a:blip r:embed="rId3" cstate="print"/>
          <a:stretch>
            <a:fillRect/>
          </a:stretch>
        </p:blipFill>
        <p:spPr>
          <a:xfrm>
            <a:off x="142926" y="2351642"/>
            <a:ext cx="5715216" cy="3826485"/>
          </a:xfrm>
          <a:prstGeom prst="rect">
            <a:avLst/>
          </a:prstGeom>
        </p:spPr>
      </p:pic>
      <p:sp>
        <p:nvSpPr>
          <p:cNvPr id="5" name="CuadroTexto 4"/>
          <p:cNvSpPr txBox="1"/>
          <p:nvPr/>
        </p:nvSpPr>
        <p:spPr>
          <a:xfrm>
            <a:off x="6601112" y="3403815"/>
            <a:ext cx="1971712" cy="1938992"/>
          </a:xfrm>
          <a:prstGeom prst="rect">
            <a:avLst/>
          </a:prstGeom>
          <a:noFill/>
        </p:spPr>
        <p:txBody>
          <a:bodyPr wrap="square" rtlCol="0">
            <a:spAutoFit/>
          </a:bodyPr>
          <a:lstStyle/>
          <a:p>
            <a:r>
              <a:rPr lang="en-US" sz="2400" dirty="0" smtClean="0">
                <a:solidFill>
                  <a:srgbClr val="FF0000"/>
                </a:solidFill>
              </a:rPr>
              <a:t> </a:t>
            </a:r>
            <a:r>
              <a:rPr lang="en-US" sz="2400" b="1" dirty="0" smtClean="0">
                <a:solidFill>
                  <a:srgbClr val="FF0000"/>
                </a:solidFill>
              </a:rPr>
              <a:t>miR</a:t>
            </a:r>
            <a:r>
              <a:rPr lang="en-US" sz="2400" b="1" dirty="0">
                <a:solidFill>
                  <a:srgbClr val="FF0000"/>
                </a:solidFill>
              </a:rPr>
              <a:t>-</a:t>
            </a:r>
            <a:r>
              <a:rPr lang="en-US" sz="2400" b="1" dirty="0" smtClean="0">
                <a:solidFill>
                  <a:srgbClr val="FF0000"/>
                </a:solidFill>
              </a:rPr>
              <a:t>146b</a:t>
            </a:r>
          </a:p>
          <a:p>
            <a:r>
              <a:rPr lang="en-US" sz="2400" b="1" dirty="0" smtClean="0">
                <a:solidFill>
                  <a:srgbClr val="FF0000"/>
                </a:solidFill>
              </a:rPr>
              <a:t>           </a:t>
            </a:r>
          </a:p>
          <a:p>
            <a:r>
              <a:rPr lang="en-US" sz="2400" b="1" dirty="0" smtClean="0">
                <a:solidFill>
                  <a:srgbClr val="FF0000"/>
                </a:solidFill>
              </a:rPr>
              <a:t> </a:t>
            </a:r>
            <a:r>
              <a:rPr lang="en-US" sz="2400" b="1" dirty="0" smtClean="0"/>
              <a:t>miR</a:t>
            </a:r>
            <a:r>
              <a:rPr lang="en-US" sz="2400" b="1" dirty="0"/>
              <a:t>-</a:t>
            </a:r>
            <a:r>
              <a:rPr lang="en-US" sz="2400" b="1" dirty="0" smtClean="0"/>
              <a:t>1940</a:t>
            </a:r>
            <a:r>
              <a:rPr lang="en-US" sz="2400" b="1" dirty="0"/>
              <a:t> </a:t>
            </a:r>
            <a:r>
              <a:rPr lang="en-US" sz="2400" b="1" dirty="0" smtClean="0"/>
              <a:t> </a:t>
            </a:r>
          </a:p>
          <a:p>
            <a:r>
              <a:rPr lang="en-US" sz="2400" b="1" dirty="0" smtClean="0"/>
              <a:t>         </a:t>
            </a:r>
          </a:p>
          <a:p>
            <a:r>
              <a:rPr lang="en-US" sz="2400" b="1" dirty="0" smtClean="0"/>
              <a:t> miR</a:t>
            </a:r>
            <a:r>
              <a:rPr lang="en-US" sz="2400" b="1" dirty="0"/>
              <a:t>-1298</a:t>
            </a:r>
            <a:r>
              <a:rPr lang="es-ES_tradnl" sz="2400" b="1" dirty="0" smtClean="0">
                <a:effectLst/>
              </a:rPr>
              <a:t> </a:t>
            </a:r>
            <a:endParaRPr lang="es-ES" sz="2400" b="1" dirty="0">
              <a:solidFill>
                <a:srgbClr val="FF0000"/>
              </a:solidFill>
            </a:endParaRPr>
          </a:p>
        </p:txBody>
      </p:sp>
      <p:grpSp>
        <p:nvGrpSpPr>
          <p:cNvPr id="2" name="Agrupar 5"/>
          <p:cNvGrpSpPr/>
          <p:nvPr/>
        </p:nvGrpSpPr>
        <p:grpSpPr>
          <a:xfrm>
            <a:off x="685800" y="6178127"/>
            <a:ext cx="7804194" cy="620392"/>
            <a:chOff x="685800" y="6178127"/>
            <a:chExt cx="7804194" cy="620392"/>
          </a:xfrm>
        </p:grpSpPr>
        <p:pic>
          <p:nvPicPr>
            <p:cNvPr id="7" name="Picture 2" descr="H:\PC Desktop\Logos and images\NIMML-log_color2.png"/>
            <p:cNvPicPr>
              <a:picLocks noChangeAspect="1" noChangeArrowheads="1"/>
            </p:cNvPicPr>
            <p:nvPr/>
          </p:nvPicPr>
          <p:blipFill>
            <a:blip r:embed="rId4" cstate="print"/>
            <a:srcRect/>
            <a:stretch>
              <a:fillRect/>
            </a:stretch>
          </p:blipFill>
          <p:spPr bwMode="auto">
            <a:xfrm rot="10800000" flipH="1" flipV="1">
              <a:off x="685800" y="6225707"/>
              <a:ext cx="2174781" cy="572812"/>
            </a:xfrm>
            <a:prstGeom prst="rect">
              <a:avLst/>
            </a:prstGeom>
            <a:noFill/>
          </p:spPr>
        </p:pic>
        <p:pic>
          <p:nvPicPr>
            <p:cNvPr id="8" name="Picture 3" descr="C:\Documents and Settings\acarbo\Desktop\Logo VBI_ALL.jpg"/>
            <p:cNvPicPr>
              <a:picLocks noChangeAspect="1" noChangeArrowheads="1"/>
            </p:cNvPicPr>
            <p:nvPr/>
          </p:nvPicPr>
          <p:blipFill>
            <a:blip r:embed="rId5" cstate="print"/>
            <a:srcRect/>
            <a:stretch>
              <a:fillRect/>
            </a:stretch>
          </p:blipFill>
          <p:spPr bwMode="auto">
            <a:xfrm rot="10800000" flipH="1" flipV="1">
              <a:off x="6699958" y="6246390"/>
              <a:ext cx="1790036" cy="537011"/>
            </a:xfrm>
            <a:prstGeom prst="rect">
              <a:avLst/>
            </a:prstGeom>
            <a:noFill/>
          </p:spPr>
        </p:pic>
        <p:pic>
          <p:nvPicPr>
            <p:cNvPr id="9" name="Picture 4" descr="C:\Documents and Settings\acarbo\Desktop\miep-7000-bk2transp.png"/>
            <p:cNvPicPr>
              <a:picLocks noChangeAspect="1" noChangeArrowheads="1"/>
            </p:cNvPicPr>
            <p:nvPr/>
          </p:nvPicPr>
          <p:blipFill>
            <a:blip r:embed="rId6" cstate="print"/>
            <a:srcRect/>
            <a:stretch>
              <a:fillRect/>
            </a:stretch>
          </p:blipFill>
          <p:spPr bwMode="auto">
            <a:xfrm rot="10800000" flipH="1" flipV="1">
              <a:off x="3749834" y="6178127"/>
              <a:ext cx="1807937" cy="509846"/>
            </a:xfrm>
            <a:prstGeom prst="rect">
              <a:avLst/>
            </a:prstGeom>
            <a:noFill/>
          </p:spPr>
        </p:pic>
      </p:grpSp>
      <p:pic>
        <p:nvPicPr>
          <p:cNvPr id="10" name="Imagen 9" descr="mRNA miRNA.jpg"/>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76053" y="513081"/>
            <a:ext cx="3647810" cy="1960698"/>
          </a:xfrm>
          <a:prstGeom prst="rect">
            <a:avLst/>
          </a:prstGeom>
        </p:spPr>
      </p:pic>
      <p:sp>
        <p:nvSpPr>
          <p:cNvPr id="11" name="Título 1"/>
          <p:cNvSpPr>
            <a:spLocks noGrp="1"/>
          </p:cNvSpPr>
          <p:nvPr>
            <p:ph type="title"/>
          </p:nvPr>
        </p:nvSpPr>
        <p:spPr>
          <a:xfrm>
            <a:off x="417685" y="312115"/>
            <a:ext cx="4988424" cy="990600"/>
          </a:xfrm>
        </p:spPr>
        <p:txBody>
          <a:bodyPr>
            <a:normAutofit/>
          </a:bodyPr>
          <a:lstStyle/>
          <a:p>
            <a:r>
              <a:rPr lang="es-ES" sz="3600" dirty="0" smtClean="0"/>
              <a:t>RNA-sequencing</a:t>
            </a:r>
            <a:endParaRPr lang="es-ES" sz="3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74213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journal.pone.0016509.t005.tif"/>
          <p:cNvPicPr>
            <a:picLocks noGrp="1"/>
          </p:cNvPicPr>
          <p:nvPr>
            <p:ph idx="1"/>
          </p:nvPr>
        </p:nvPicPr>
        <p:blipFill rotWithShape="1">
          <a:blip r:embed="rId2" cstate="print"/>
          <a:srcRect t="-1" b="61517"/>
          <a:stretch/>
        </p:blipFill>
        <p:spPr>
          <a:xfrm>
            <a:off x="5671298" y="1055560"/>
            <a:ext cx="2787886" cy="2388724"/>
          </a:xfrm>
          <a:prstGeom prst="rect">
            <a:avLst/>
          </a:prstGeom>
        </p:spPr>
      </p:pic>
      <p:sp>
        <p:nvSpPr>
          <p:cNvPr id="5" name="Right Arrow 3"/>
          <p:cNvSpPr/>
          <p:nvPr/>
        </p:nvSpPr>
        <p:spPr>
          <a:xfrm>
            <a:off x="4441188" y="1562351"/>
            <a:ext cx="692210" cy="6067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603192" y="2941866"/>
            <a:ext cx="427290" cy="19655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agen 6" descr="miRNA.tiff"/>
          <p:cNvPicPr>
            <a:picLocks noChangeAspect="1"/>
          </p:cNvPicPr>
          <p:nvPr/>
        </p:nvPicPr>
        <p:blipFill rotWithShape="1">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l="53875" b="52010"/>
          <a:stretch/>
        </p:blipFill>
        <p:spPr>
          <a:xfrm>
            <a:off x="6076071" y="3775860"/>
            <a:ext cx="2968285" cy="2477757"/>
          </a:xfrm>
          <a:prstGeom prst="rect">
            <a:avLst/>
          </a:prstGeom>
        </p:spPr>
      </p:pic>
      <p:pic>
        <p:nvPicPr>
          <p:cNvPr id="8" name="Imagen 7" descr="miRNA.tiff"/>
          <p:cNvPicPr>
            <a:picLocks noChangeAspect="1"/>
          </p:cNvPicPr>
          <p:nvPr/>
        </p:nvPicPr>
        <p:blipFill rotWithShape="1">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t="49863" r="54478" b="3878"/>
          <a:stretch/>
        </p:blipFill>
        <p:spPr>
          <a:xfrm>
            <a:off x="169823" y="3803623"/>
            <a:ext cx="3005299" cy="2450145"/>
          </a:xfrm>
          <a:prstGeom prst="rect">
            <a:avLst/>
          </a:prstGeom>
        </p:spPr>
      </p:pic>
      <p:pic>
        <p:nvPicPr>
          <p:cNvPr id="9" name="Imagen 8" descr="miRNA.tiff"/>
          <p:cNvPicPr>
            <a:picLocks noChangeAspect="1"/>
          </p:cNvPicPr>
          <p:nvPr/>
        </p:nvPicPr>
        <p:blipFill rotWithShape="1">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l="56021" t="49068" r="3197" b="3476"/>
          <a:stretch/>
        </p:blipFill>
        <p:spPr>
          <a:xfrm>
            <a:off x="3396365" y="3789817"/>
            <a:ext cx="2624486" cy="2450146"/>
          </a:xfrm>
          <a:prstGeom prst="rect">
            <a:avLst/>
          </a:prstGeom>
        </p:spPr>
      </p:pic>
      <p:pic>
        <p:nvPicPr>
          <p:cNvPr id="10" name="Imagen 9" descr="miRNA.tiff"/>
          <p:cNvPicPr>
            <a:picLocks noChangeAspect="1"/>
          </p:cNvPicPr>
          <p:nvPr/>
        </p:nvPicPr>
        <p:blipFill>
          <a:blip r:embed="rId4"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tretch>
            <a:fillRect/>
          </a:stretch>
        </p:blipFill>
        <p:spPr>
          <a:xfrm>
            <a:off x="867750" y="1122662"/>
            <a:ext cx="2989130" cy="2598125"/>
          </a:xfrm>
          <a:prstGeom prst="rect">
            <a:avLst/>
          </a:prstGeom>
        </p:spPr>
      </p:pic>
      <p:sp>
        <p:nvSpPr>
          <p:cNvPr id="11" name="Título 1"/>
          <p:cNvSpPr txBox="1">
            <a:spLocks/>
          </p:cNvSpPr>
          <p:nvPr/>
        </p:nvSpPr>
        <p:spPr>
          <a:xfrm>
            <a:off x="317650" y="-52784"/>
            <a:ext cx="8229600" cy="990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600" dirty="0" smtClean="0"/>
              <a:t>RNA-sequencing</a:t>
            </a:r>
            <a:endParaRPr lang="es-ES" sz="3600" dirty="0"/>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8273952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ítulo 1"/>
          <p:cNvSpPr>
            <a:spLocks noGrp="1"/>
          </p:cNvSpPr>
          <p:nvPr>
            <p:ph type="title"/>
          </p:nvPr>
        </p:nvSpPr>
        <p:spPr>
          <a:xfrm>
            <a:off x="457200" y="161529"/>
            <a:ext cx="8229600" cy="1143000"/>
          </a:xfrm>
        </p:spPr>
        <p:txBody>
          <a:bodyPr>
            <a:noAutofit/>
          </a:bodyPr>
          <a:lstStyle/>
          <a:p>
            <a:r>
              <a:rPr lang="es-ES" sz="3600" dirty="0" err="1"/>
              <a:t>Modeling</a:t>
            </a:r>
            <a:r>
              <a:rPr lang="es-ES" sz="3600" dirty="0"/>
              <a:t> </a:t>
            </a:r>
            <a:r>
              <a:rPr lang="es-ES" sz="3600" dirty="0" err="1"/>
              <a:t>I</a:t>
            </a:r>
            <a:r>
              <a:rPr lang="es-ES" sz="3600" dirty="0" err="1" smtClean="0"/>
              <a:t>mmune</a:t>
            </a:r>
            <a:r>
              <a:rPr lang="es-ES" sz="3600" dirty="0" smtClean="0"/>
              <a:t> </a:t>
            </a:r>
            <a:r>
              <a:rPr lang="es-ES" sz="3600" dirty="0"/>
              <a:t>R</a:t>
            </a:r>
            <a:r>
              <a:rPr lang="es-ES" sz="3600" dirty="0" smtClean="0"/>
              <a:t>esponses </a:t>
            </a:r>
            <a:r>
              <a:rPr lang="es-ES" sz="3600" dirty="0" err="1"/>
              <a:t>to</a:t>
            </a:r>
            <a:r>
              <a:rPr lang="es-ES" sz="3600" dirty="0"/>
              <a:t> </a:t>
            </a:r>
            <a:r>
              <a:rPr lang="es-ES" sz="3600" i="1" dirty="0" smtClean="0"/>
              <a:t>C. </a:t>
            </a:r>
            <a:r>
              <a:rPr lang="es-ES" sz="3600" i="1" dirty="0" err="1"/>
              <a:t>difficile</a:t>
            </a:r>
            <a:endParaRPr lang="es-ES" sz="3600" dirty="0"/>
          </a:p>
        </p:txBody>
      </p:sp>
      <p:pic>
        <p:nvPicPr>
          <p:cNvPr id="5" name="Imagen 4" descr="Cdiff 5.1.12 small.jpg"/>
          <p:cNvPicPr>
            <a:picLocks noChangeAspect="1"/>
          </p:cNvPicPr>
          <p:nvPr/>
        </p:nvPicPr>
        <p:blipFill rotWithShape="1">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l="6535" t="4154" r="13001" b="49760"/>
          <a:stretch/>
        </p:blipFill>
        <p:spPr>
          <a:xfrm>
            <a:off x="290245" y="1332443"/>
            <a:ext cx="8492958" cy="4864358"/>
          </a:xfrm>
          <a:prstGeom prst="rect">
            <a:avLst/>
          </a:prstGeom>
        </p:spPr>
      </p:pic>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2458818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ítulo 1"/>
          <p:cNvSpPr>
            <a:spLocks noGrp="1"/>
          </p:cNvSpPr>
          <p:nvPr>
            <p:ph type="title"/>
          </p:nvPr>
        </p:nvSpPr>
        <p:spPr>
          <a:xfrm>
            <a:off x="457200" y="231313"/>
            <a:ext cx="8229600" cy="990600"/>
          </a:xfrm>
        </p:spPr>
        <p:txBody>
          <a:bodyPr>
            <a:normAutofit/>
          </a:bodyPr>
          <a:lstStyle/>
          <a:p>
            <a:pPr algn="ctr"/>
            <a:r>
              <a:rPr lang="en-US" sz="3600" dirty="0" smtClean="0"/>
              <a:t>Simulation of </a:t>
            </a:r>
            <a:r>
              <a:rPr lang="en-US" sz="3600" i="1" dirty="0" smtClean="0"/>
              <a:t>C. </a:t>
            </a:r>
            <a:r>
              <a:rPr lang="en-US" sz="3600" i="1" dirty="0" err="1" smtClean="0"/>
              <a:t>difficile</a:t>
            </a:r>
            <a:r>
              <a:rPr lang="en-US" sz="3600" i="1" dirty="0" smtClean="0"/>
              <a:t> </a:t>
            </a:r>
            <a:r>
              <a:rPr lang="en-US" sz="3600" dirty="0" smtClean="0"/>
              <a:t>infection</a:t>
            </a:r>
            <a:endParaRPr lang="es-ES" sz="3600" dirty="0"/>
          </a:p>
        </p:txBody>
      </p:sp>
      <p:pic>
        <p:nvPicPr>
          <p:cNvPr id="5" name="Imagen 4" descr="Figure 5b.jpg"/>
          <p:cNvPicPr>
            <a:picLocks noChangeAspect="1"/>
          </p:cNvPicPr>
          <p:nvPr/>
        </p:nvPicPr>
        <p:blipFill rotWithShape="1">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b="16200"/>
          <a:stretch/>
        </p:blipFill>
        <p:spPr>
          <a:xfrm>
            <a:off x="1206500" y="1148597"/>
            <a:ext cx="6718300" cy="5087178"/>
          </a:xfrm>
          <a:prstGeom prst="rect">
            <a:avLst/>
          </a:prstGeom>
        </p:spPr>
      </p:pic>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30863649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a:xfrm>
            <a:off x="153505" y="135070"/>
            <a:ext cx="8990495" cy="1143000"/>
          </a:xfrm>
        </p:spPr>
        <p:txBody>
          <a:bodyPr>
            <a:normAutofit fontScale="90000"/>
          </a:bodyPr>
          <a:lstStyle/>
          <a:p>
            <a:r>
              <a:rPr lang="es-ES" i="1" dirty="0" smtClean="0"/>
              <a:t>C. </a:t>
            </a:r>
            <a:r>
              <a:rPr lang="es-ES" i="1" dirty="0"/>
              <a:t>d</a:t>
            </a:r>
            <a:r>
              <a:rPr lang="es-ES" i="1" dirty="0" smtClean="0"/>
              <a:t>ifficile </a:t>
            </a:r>
            <a:r>
              <a:rPr lang="es-ES" dirty="0" smtClean="0"/>
              <a:t>infection Favors Th17 Responses</a:t>
            </a:r>
            <a:endParaRPr lang="es-ES" dirty="0"/>
          </a:p>
        </p:txBody>
      </p:sp>
      <p:pic>
        <p:nvPicPr>
          <p:cNvPr id="5" name="Picture 4" descr="Figure 6 1.jpg"/>
          <p:cNvPicPr>
            <a:picLocks noChangeAspect="1"/>
          </p:cNvPicPr>
          <p:nvPr/>
        </p:nvPicPr>
        <p:blipFill>
          <a:blip r:embed="rId2"/>
          <a:stretch>
            <a:fillRect/>
          </a:stretch>
        </p:blipFill>
        <p:spPr>
          <a:xfrm>
            <a:off x="914400" y="1278070"/>
            <a:ext cx="7385050" cy="457713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84329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ítulo 1"/>
          <p:cNvSpPr>
            <a:spLocks noGrp="1"/>
          </p:cNvSpPr>
          <p:nvPr>
            <p:ph type="title"/>
          </p:nvPr>
        </p:nvSpPr>
        <p:spPr>
          <a:xfrm>
            <a:off x="125595" y="135070"/>
            <a:ext cx="8749771" cy="1143000"/>
          </a:xfrm>
        </p:spPr>
        <p:txBody>
          <a:bodyPr>
            <a:normAutofit fontScale="90000"/>
          </a:bodyPr>
          <a:lstStyle/>
          <a:p>
            <a:r>
              <a:rPr lang="es-ES" dirty="0" err="1" smtClean="0">
                <a:solidFill>
                  <a:srgbClr val="000000"/>
                </a:solidFill>
              </a:rPr>
              <a:t>The</a:t>
            </a:r>
            <a:r>
              <a:rPr lang="es-ES" dirty="0" smtClean="0">
                <a:solidFill>
                  <a:srgbClr val="000000"/>
                </a:solidFill>
              </a:rPr>
              <a:t> </a:t>
            </a:r>
            <a:r>
              <a:rPr lang="es-ES" dirty="0" err="1">
                <a:solidFill>
                  <a:srgbClr val="000000"/>
                </a:solidFill>
              </a:rPr>
              <a:t>L</a:t>
            </a:r>
            <a:r>
              <a:rPr lang="es-ES" dirty="0" err="1" smtClean="0">
                <a:solidFill>
                  <a:srgbClr val="000000"/>
                </a:solidFill>
              </a:rPr>
              <a:t>oss</a:t>
            </a:r>
            <a:r>
              <a:rPr lang="es-ES" dirty="0" smtClean="0">
                <a:solidFill>
                  <a:srgbClr val="000000"/>
                </a:solidFill>
              </a:rPr>
              <a:t> of T </a:t>
            </a:r>
            <a:r>
              <a:rPr lang="es-ES" dirty="0" err="1" smtClean="0">
                <a:solidFill>
                  <a:srgbClr val="000000"/>
                </a:solidFill>
              </a:rPr>
              <a:t>cell</a:t>
            </a:r>
            <a:r>
              <a:rPr lang="es-ES" dirty="0" smtClean="0">
                <a:solidFill>
                  <a:srgbClr val="000000"/>
                </a:solidFill>
              </a:rPr>
              <a:t> PPAR </a:t>
            </a:r>
            <a:r>
              <a:rPr lang="en-US" dirty="0" err="1" smtClean="0">
                <a:solidFill>
                  <a:srgbClr val="000000"/>
                </a:solidFill>
              </a:rPr>
              <a:t>γ</a:t>
            </a:r>
            <a:r>
              <a:rPr lang="en-US" dirty="0" smtClean="0">
                <a:solidFill>
                  <a:srgbClr val="000000"/>
                </a:solidFill>
              </a:rPr>
              <a:t> </a:t>
            </a:r>
            <a:r>
              <a:rPr lang="en-US" dirty="0">
                <a:solidFill>
                  <a:srgbClr val="000000"/>
                </a:solidFill>
              </a:rPr>
              <a:t>I</a:t>
            </a:r>
            <a:r>
              <a:rPr lang="en-US" dirty="0" smtClean="0">
                <a:solidFill>
                  <a:srgbClr val="000000"/>
                </a:solidFill>
              </a:rPr>
              <a:t>ncreases CDAD</a:t>
            </a:r>
            <a:endParaRPr lang="es-ES" dirty="0">
              <a:solidFill>
                <a:srgbClr val="000000"/>
              </a:solidFill>
            </a:endParaRPr>
          </a:p>
        </p:txBody>
      </p:sp>
      <p:pic>
        <p:nvPicPr>
          <p:cNvPr id="6" name="Imagen 5" descr="CD4 RTPCR.tiff"/>
          <p:cNvPicPr>
            <a:picLocks noChangeAspect="1"/>
          </p:cNvPicPr>
          <p:nvPr/>
        </p:nvPicPr>
        <p:blipFill>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tretch>
            <a:fillRect/>
          </a:stretch>
        </p:blipFill>
        <p:spPr>
          <a:xfrm>
            <a:off x="288742" y="3581650"/>
            <a:ext cx="8343900" cy="2476500"/>
          </a:xfrm>
          <a:prstGeom prst="rect">
            <a:avLst/>
          </a:prstGeom>
        </p:spPr>
      </p:pic>
      <p:pic>
        <p:nvPicPr>
          <p:cNvPr id="8" name="Picture 7" descr="Cdiff H&amp;E figure.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863436" y="838200"/>
            <a:ext cx="5299364" cy="6858000"/>
          </a:xfrm>
          <a:prstGeom prst="rect">
            <a:avLst/>
          </a:prstGeom>
        </p:spPr>
      </p:pic>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6452464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7" descr="C:\Users\cwash\Desktop\epithelial barrier.jpg"/>
          <p:cNvPicPr>
            <a:picLocks noChangeAspect="1" noChangeArrowheads="1"/>
          </p:cNvPicPr>
          <p:nvPr/>
        </p:nvPicPr>
        <p:blipFill rotWithShape="1">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l="16213" t="15105" r="17581" b="17918"/>
          <a:stretch/>
        </p:blipFill>
        <p:spPr bwMode="auto">
          <a:xfrm>
            <a:off x="73270" y="3581400"/>
            <a:ext cx="3035900" cy="2508601"/>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pic>
        <p:nvPicPr>
          <p:cNvPr id="6148" name="Picture 4" descr="http://www.nbafoodadvocate.com/wp-content/uploads/2010/01/intestines.jpg"/>
          <p:cNvPicPr>
            <a:picLocks noChangeAspect="1" noChangeArrowheads="1"/>
          </p:cNvPicPr>
          <p:nvPr/>
        </p:nvPicPr>
        <p:blipFill>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6543675" y="3429000"/>
            <a:ext cx="2514600" cy="3352800"/>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ctrTitle"/>
          </p:nvPr>
        </p:nvSpPr>
        <p:spPr>
          <a:xfrm>
            <a:off x="685800" y="2187575"/>
            <a:ext cx="7772400" cy="1470025"/>
          </a:xfrm>
        </p:spPr>
        <p:txBody>
          <a:bodyPr/>
          <a:lstStyle/>
          <a:p>
            <a:r>
              <a:rPr lang="en-US" b="1" dirty="0" smtClean="0"/>
              <a:t>Modeling Immune Responses to Enteroaggregative </a:t>
            </a:r>
            <a:r>
              <a:rPr lang="en-US" b="1" i="1" dirty="0" smtClean="0"/>
              <a:t>E. coli</a:t>
            </a:r>
            <a:endParaRPr lang="en-US" b="1" dirty="0"/>
          </a:p>
        </p:txBody>
      </p:sp>
      <p:pic>
        <p:nvPicPr>
          <p:cNvPr id="6146" name="Picture 2" descr="http://bioweb.uwlax.edu/bio203/s2008/moder_just/Images/800px-E_coli_at_10000x.jpg"/>
          <p:cNvPicPr>
            <a:picLocks noChangeAspect="1" noChangeArrowheads="1"/>
          </p:cNvPicPr>
          <p:nvPr/>
        </p:nvPicPr>
        <p:blipFill>
          <a:blip r:embed="rId4"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0" y="0"/>
            <a:ext cx="3048000" cy="2286000"/>
          </a:xfrm>
          <a:prstGeom prst="ellipse">
            <a:avLst/>
          </a:prstGeom>
          <a:ln>
            <a:noFill/>
          </a:ln>
          <a:effectLst>
            <a:softEdge rad="112500"/>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mc:AlternateContent>
        <mc:Choice xmlns:a="http://schemas.openxmlformats.org/drawingml/2006/main" xmlns:r="http://schemas.openxmlformats.org/officeDocument/2006/relationships" xmlns:p="http://schemas.openxmlformats.org/presentationml/2006/main" xmlns="" xmlns:a14="http://schemas.microsoft.com/office/drawing/2010/main" xmlns:mc="http://schemas.openxmlformats.org/markup-compatibility/2006" xmlns:mv="urn:schemas-microsoft-com:mac:vml" Requires="a14">
          <p:sp>
            <p:nvSpPr>
              <p:cNvPr id="7" name="TextBox 6"/>
              <p:cNvSpPr txBox="1"/>
              <p:nvPr/>
            </p:nvSpPr>
            <p:spPr>
              <a:xfrm>
                <a:off x="2743200" y="3870244"/>
                <a:ext cx="4556055" cy="6255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a:rPr>
                          </m:ctrlPr>
                        </m:dPr>
                        <m:e>
                          <m:r>
                            <a:rPr lang="en-US" b="0" i="1" smtClean="0">
                              <a:latin typeface="Cambria Math"/>
                            </a:rPr>
                            <m:t>𝑐𝑦𝑡𝑜𝑘𝑖𝑛𝑒</m:t>
                          </m:r>
                        </m:e>
                      </m:d>
                      <m:r>
                        <a:rPr lang="en-US" b="0" i="1" smtClean="0">
                          <a:latin typeface="Cambria Math"/>
                        </a:rPr>
                        <m:t>=</m:t>
                      </m:r>
                      <m:r>
                        <a:rPr lang="en-US" b="0" i="1" smtClean="0">
                          <a:latin typeface="Cambria Math"/>
                        </a:rPr>
                        <m:t>𝑉𝑓</m:t>
                      </m:r>
                      <m:r>
                        <a:rPr lang="en-US" b="0" i="1" smtClean="0">
                          <a:latin typeface="Cambria Math"/>
                          <a:ea typeface="Cambria Math"/>
                        </a:rPr>
                        <m:t>∙</m:t>
                      </m:r>
                      <m:r>
                        <a:rPr lang="en-US" b="0" i="1" smtClean="0">
                          <a:latin typeface="Cambria Math"/>
                          <a:ea typeface="Cambria Math"/>
                        </a:rPr>
                        <m:t>𝑟</m:t>
                      </m:r>
                      <m:r>
                        <a:rPr lang="en-US" b="0" i="1" smtClean="0">
                          <a:latin typeface="Cambria Math"/>
                          <a:ea typeface="Cambria Math"/>
                        </a:rPr>
                        <m:t>1∙(1+</m:t>
                      </m:r>
                      <m:f>
                        <m:fPr>
                          <m:ctrlPr>
                            <a:rPr lang="en-US" b="0" i="1" smtClean="0">
                              <a:latin typeface="Cambria Math"/>
                              <a:ea typeface="Cambria Math"/>
                            </a:rPr>
                          </m:ctrlPr>
                        </m:fPr>
                        <m:num>
                          <m:sSup>
                            <m:sSupPr>
                              <m:ctrlPr>
                                <a:rPr lang="en-US" b="0" i="1" smtClean="0">
                                  <a:latin typeface="Cambria Math"/>
                                  <a:ea typeface="Cambria Math"/>
                                </a:rPr>
                              </m:ctrlPr>
                            </m:sSupPr>
                            <m:e>
                              <m:r>
                                <a:rPr lang="en-US" b="0" i="1" smtClean="0">
                                  <a:latin typeface="Cambria Math"/>
                                  <a:ea typeface="Cambria Math"/>
                                </a:rPr>
                                <m:t>𝐴</m:t>
                              </m:r>
                            </m:e>
                            <m:sup>
                              <m:r>
                                <a:rPr lang="en-US" b="0" i="1" smtClean="0">
                                  <a:latin typeface="Cambria Math"/>
                                  <a:ea typeface="Cambria Math"/>
                                </a:rPr>
                                <m:t>𝑛</m:t>
                              </m:r>
                            </m:sup>
                          </m:sSup>
                        </m:num>
                        <m:den>
                          <m:sSup>
                            <m:sSupPr>
                              <m:ctrlPr>
                                <a:rPr lang="en-US" b="0" i="1" smtClean="0">
                                  <a:latin typeface="Cambria Math"/>
                                  <a:ea typeface="Cambria Math"/>
                                </a:rPr>
                              </m:ctrlPr>
                            </m:sSupPr>
                            <m:e>
                              <m:r>
                                <a:rPr lang="en-US" b="0" i="1" smtClean="0">
                                  <a:latin typeface="Cambria Math"/>
                                  <a:ea typeface="Cambria Math"/>
                                </a:rPr>
                                <m:t>𝐴</m:t>
                              </m:r>
                            </m:e>
                            <m:sup>
                              <m:r>
                                <a:rPr lang="en-US" b="0" i="1" smtClean="0">
                                  <a:latin typeface="Cambria Math"/>
                                  <a:ea typeface="Cambria Math"/>
                                </a:rPr>
                                <m:t>𝑛</m:t>
                              </m:r>
                            </m:sup>
                          </m:sSup>
                          <m:r>
                            <m:rPr>
                              <m:nor/>
                            </m:rPr>
                            <a:rPr lang="en-US" dirty="0" smtClean="0"/>
                            <m:t>+</m:t>
                          </m:r>
                          <m:sSup>
                            <m:sSupPr>
                              <m:ctrlPr>
                                <a:rPr lang="en-US" b="0" i="1" smtClean="0">
                                  <a:latin typeface="Cambria Math"/>
                                  <a:ea typeface="Cambria Math"/>
                                </a:rPr>
                              </m:ctrlPr>
                            </m:sSupPr>
                            <m:e>
                              <m:r>
                                <a:rPr lang="en-US" b="0" i="1" smtClean="0">
                                  <a:latin typeface="Cambria Math"/>
                                  <a:ea typeface="Cambria Math"/>
                                </a:rPr>
                                <m:t>𝑘</m:t>
                              </m:r>
                            </m:e>
                            <m:sup>
                              <m:r>
                                <a:rPr lang="en-US" b="0" i="1" smtClean="0">
                                  <a:latin typeface="Cambria Math"/>
                                  <a:ea typeface="Cambria Math"/>
                                </a:rPr>
                                <m:t>𝑛</m:t>
                              </m:r>
                            </m:sup>
                          </m:sSup>
                        </m:den>
                      </m:f>
                      <m:r>
                        <a:rPr lang="en-US" b="0" i="1" smtClean="0">
                          <a:latin typeface="Cambria Math"/>
                          <a:ea typeface="Cambria Math"/>
                        </a:rPr>
                        <m:t>) −</m:t>
                      </m:r>
                      <m:r>
                        <a:rPr lang="en-US" b="0" i="1" smtClean="0">
                          <a:latin typeface="Cambria Math"/>
                          <a:ea typeface="Cambria Math"/>
                        </a:rPr>
                        <m:t>𝑉𝑟</m:t>
                      </m:r>
                      <m:r>
                        <a:rPr lang="en-US" b="0" i="1" smtClean="0">
                          <a:latin typeface="Cambria Math"/>
                          <a:ea typeface="Cambria Math"/>
                        </a:rPr>
                        <m:t>∙</m:t>
                      </m:r>
                      <m:r>
                        <a:rPr lang="en-US" b="0" i="1" smtClean="0">
                          <a:latin typeface="Cambria Math"/>
                          <a:ea typeface="Cambria Math"/>
                        </a:rPr>
                        <m:t>𝑝</m:t>
                      </m:r>
                    </m:oMath>
                  </m:oMathPara>
                </a14:m>
                <a:endParaRPr lang="en-US" b="0" dirty="0" smtClean="0">
                  <a:ea typeface="Cambria Math"/>
                </a:endParaRPr>
              </a:p>
            </p:txBody>
          </p:sp>
        </mc:Choice>
        <mc:Fallback>
          <p:sp>
            <p:nvSpPr>
              <p:cNvPr id="7" name="TextBox 6"/>
              <p:cNvSpPr txBox="1">
                <a:spLocks noRot="1" noChangeAspect="1" noMove="1" noResize="1" noEditPoints="1" noAdjustHandles="1" noChangeArrowheads="1" noChangeShapeType="1" noTextEdit="1"/>
              </p:cNvSpPr>
              <p:nvPr/>
            </p:nvSpPr>
            <p:spPr>
              <a:xfrm>
                <a:off x="2743200" y="3870244"/>
                <a:ext cx="4556055" cy="625556"/>
              </a:xfrm>
              <a:prstGeom prst="rect">
                <a:avLst/>
              </a:prstGeom>
              <a:blipFill rotWithShape="1">
                <a:blip r:embed="rId5" cstate="print"/>
                <a:stretch>
                  <a:fillRect/>
                </a:stretch>
              </a:blipFill>
            </p:spPr>
            <p:txBody>
              <a:bodyPr/>
              <a:lstStyle/>
              <a:p>
                <a:r>
                  <a:rPr lang="en-US">
                    <a:noFill/>
                  </a:rPr>
                  <a:t> </a:t>
                </a:r>
              </a:p>
            </p:txBody>
          </p:sp>
        </mc:Fallback>
      </mc:AlternateContent>
      <p:graphicFrame>
        <p:nvGraphicFramePr>
          <p:cNvPr id="13" name="Table 12"/>
          <p:cNvGraphicFramePr>
            <a:graphicFrameLocks noGrp="1"/>
          </p:cNvGraphicFramePr>
          <p:nvPr>
            <p:extLst>
              <p:ext uri="{D42A27DB-BD31-4B8C-83A1-F6EECF244321}">
                <p14:mod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455010699"/>
              </p:ext>
            </p:extLst>
          </p:nvPr>
        </p:nvGraphicFramePr>
        <p:xfrm>
          <a:off x="3109170" y="155691"/>
          <a:ext cx="2430463" cy="1750797"/>
        </p:xfrm>
        <a:graphic>
          <a:graphicData uri="http://schemas.openxmlformats.org/drawingml/2006/table">
            <a:tbl>
              <a:tblPr/>
              <a:tblGrid>
                <a:gridCol w="1744663"/>
                <a:gridCol w="685800"/>
              </a:tblGrid>
              <a:tr h="314325">
                <a:tc>
                  <a:txBody>
                    <a:bodyPr/>
                    <a:lstStyle/>
                    <a:p>
                      <a:pPr algn="ctr" fontAlgn="ctr"/>
                      <a:r>
                        <a:rPr lang="en-US" sz="1000" b="1" i="0" u="none" strike="noStrike" dirty="0">
                          <a:solidFill>
                            <a:srgbClr val="000000"/>
                          </a:solidFill>
                          <a:effectLst/>
                          <a:latin typeface="Arial" pitchFamily="34" charset="0"/>
                          <a:cs typeface="Arial" pitchFamily="34" charset="0"/>
                        </a:rPr>
                        <a:t>Fisher Information</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solidFill>
                            <a:srgbClr val="000000"/>
                          </a:solidFill>
                          <a:effectLst/>
                          <a:latin typeface="Arial" pitchFamily="34" charset="0"/>
                          <a:cs typeface="Arial" pitchFamily="34" charset="0"/>
                        </a:rPr>
                        <a:t>EAEC </a:t>
                      </a:r>
                      <a:r>
                        <a:rPr lang="en-US" sz="1000" b="1" i="0" u="none" strike="noStrike" dirty="0" smtClean="0">
                          <a:solidFill>
                            <a:srgbClr val="000000"/>
                          </a:solidFill>
                          <a:effectLst/>
                          <a:latin typeface="Arial" pitchFamily="34" charset="0"/>
                          <a:cs typeface="Arial" pitchFamily="34" charset="0"/>
                        </a:rPr>
                        <a:t>Death</a:t>
                      </a:r>
                      <a:endParaRPr lang="en-US" sz="1000" b="1" i="0" u="none" strike="noStrike" dirty="0">
                        <a:solidFill>
                          <a:srgbClr val="000000"/>
                        </a:solidFill>
                        <a:effectLst/>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412">
                <a:tc>
                  <a:txBody>
                    <a:bodyPr/>
                    <a:lstStyle/>
                    <a:p>
                      <a:pPr algn="l" fontAlgn="b"/>
                      <a:r>
                        <a:rPr lang="en-US" sz="1000" b="0" i="0" u="none" strike="noStrike" dirty="0">
                          <a:solidFill>
                            <a:srgbClr val="000000"/>
                          </a:solidFill>
                          <a:effectLst/>
                          <a:latin typeface="Arial" pitchFamily="34" charset="0"/>
                          <a:cs typeface="Arial" pitchFamily="34" charset="0"/>
                        </a:rPr>
                        <a:t>Epithelial cell contacts antigen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itchFamily="34" charset="0"/>
                          <a:cs typeface="Arial" pitchFamily="34" charset="0"/>
                        </a:rPr>
                        <a:t>8.88E-22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DD3"/>
                    </a:solidFill>
                  </a:tcPr>
                </a:tc>
              </a:tr>
              <a:tr h="239412">
                <a:tc>
                  <a:txBody>
                    <a:bodyPr/>
                    <a:lstStyle/>
                    <a:p>
                      <a:pPr algn="l" fontAlgn="b"/>
                      <a:r>
                        <a:rPr lang="en-US" sz="1000" b="0" i="0" u="none" strike="noStrike" dirty="0">
                          <a:solidFill>
                            <a:srgbClr val="000000"/>
                          </a:solidFill>
                          <a:effectLst/>
                          <a:latin typeface="Arial" pitchFamily="34" charset="0"/>
                          <a:cs typeface="Arial" pitchFamily="34" charset="0"/>
                        </a:rPr>
                        <a:t>IL-17 production by Th17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itchFamily="34" charset="0"/>
                          <a:cs typeface="Arial" pitchFamily="34" charset="0"/>
                        </a:rPr>
                        <a:t>1.23E-24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DD3"/>
                    </a:solidFill>
                  </a:tcPr>
                </a:tc>
              </a:tr>
              <a:tr h="239412">
                <a:tc>
                  <a:txBody>
                    <a:bodyPr/>
                    <a:lstStyle/>
                    <a:p>
                      <a:pPr algn="l" fontAlgn="b"/>
                      <a:r>
                        <a:rPr lang="en-US" sz="1000" b="0" i="0" u="none" strike="noStrike" dirty="0">
                          <a:solidFill>
                            <a:srgbClr val="000000"/>
                          </a:solidFill>
                          <a:effectLst/>
                          <a:latin typeface="Arial" pitchFamily="34" charset="0"/>
                          <a:cs typeface="Arial" pitchFamily="34" charset="0"/>
                        </a:rPr>
                        <a:t>TNF-a secretion by </a:t>
                      </a:r>
                      <a:r>
                        <a:rPr lang="en-US" sz="1000" b="0" i="0" u="none" strike="noStrike" dirty="0" err="1">
                          <a:solidFill>
                            <a:srgbClr val="000000"/>
                          </a:solidFill>
                          <a:effectLst/>
                          <a:latin typeface="Arial" pitchFamily="34" charset="0"/>
                          <a:cs typeface="Arial" pitchFamily="34" charset="0"/>
                        </a:rPr>
                        <a:t>Ep</a:t>
                      </a:r>
                      <a:endParaRPr lang="en-US" sz="1000" b="0" i="0" u="none" strike="noStrike" dirty="0">
                        <a:solidFill>
                          <a:srgbClr val="000000"/>
                        </a:solidFill>
                        <a:effectLst/>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itchFamily="34" charset="0"/>
                          <a:cs typeface="Arial" pitchFamily="34" charset="0"/>
                        </a:rPr>
                        <a:t>1.73E-20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DD3"/>
                    </a:solidFill>
                  </a:tcPr>
                </a:tc>
              </a:tr>
              <a:tr h="239412">
                <a:tc>
                  <a:txBody>
                    <a:bodyPr/>
                    <a:lstStyle/>
                    <a:p>
                      <a:pPr algn="l" fontAlgn="b"/>
                      <a:r>
                        <a:rPr lang="en-US" sz="1000" b="0" i="0" u="none" strike="noStrike" dirty="0">
                          <a:solidFill>
                            <a:srgbClr val="000000"/>
                          </a:solidFill>
                          <a:effectLst/>
                          <a:latin typeface="Arial" pitchFamily="34" charset="0"/>
                          <a:cs typeface="Arial" pitchFamily="34" charset="0"/>
                        </a:rPr>
                        <a:t>EAEC death by neutrophil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itchFamily="34" charset="0"/>
                          <a:cs typeface="Arial"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412">
                <a:tc>
                  <a:txBody>
                    <a:bodyPr/>
                    <a:lstStyle/>
                    <a:p>
                      <a:pPr algn="l" fontAlgn="b"/>
                      <a:r>
                        <a:rPr lang="en-US" sz="1000" b="0" i="0" u="none" strike="noStrike" dirty="0">
                          <a:solidFill>
                            <a:srgbClr val="000000"/>
                          </a:solidFill>
                          <a:effectLst/>
                          <a:latin typeface="Arial" pitchFamily="34" charset="0"/>
                          <a:cs typeface="Arial" pitchFamily="34" charset="0"/>
                        </a:rPr>
                        <a:t>IL-8 production by </a:t>
                      </a:r>
                      <a:r>
                        <a:rPr lang="en-US" sz="1000" b="0" i="0" u="none" strike="noStrike" dirty="0" err="1">
                          <a:solidFill>
                            <a:srgbClr val="000000"/>
                          </a:solidFill>
                          <a:effectLst/>
                          <a:latin typeface="Arial" pitchFamily="34" charset="0"/>
                          <a:cs typeface="Arial" pitchFamily="34" charset="0"/>
                        </a:rPr>
                        <a:t>Ep</a:t>
                      </a:r>
                      <a:endParaRPr lang="en-US" sz="1000" b="0" i="0" u="none" strike="noStrike" dirty="0">
                        <a:solidFill>
                          <a:srgbClr val="000000"/>
                        </a:solidFill>
                        <a:effectLst/>
                        <a:latin typeface="Arial" pitchFamily="34" charset="0"/>
                        <a:cs typeface="Arial"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pitchFamily="34" charset="0"/>
                          <a:cs typeface="Arial" pitchFamily="34" charset="0"/>
                        </a:rPr>
                        <a:t>4.12E-26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DD3"/>
                    </a:solidFill>
                  </a:tcPr>
                </a:tc>
              </a:tr>
              <a:tr h="239412">
                <a:tc>
                  <a:txBody>
                    <a:bodyPr/>
                    <a:lstStyle/>
                    <a:p>
                      <a:pPr algn="l" fontAlgn="b"/>
                      <a:r>
                        <a:rPr lang="en-US" sz="1000" b="0" i="0" u="none" strike="noStrike" dirty="0">
                          <a:solidFill>
                            <a:srgbClr val="000000"/>
                          </a:solidFill>
                          <a:effectLst/>
                          <a:latin typeface="Arial" pitchFamily="34" charset="0"/>
                          <a:cs typeface="Arial" pitchFamily="34" charset="0"/>
                        </a:rPr>
                        <a:t>IL-18 production by M1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pitchFamily="34" charset="0"/>
                          <a:cs typeface="Arial" pitchFamily="34" charset="0"/>
                        </a:rPr>
                        <a:t>1.24E-25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DD3"/>
                    </a:solidFill>
                  </a:tcPr>
                </a:tc>
              </a:tr>
            </a:tbl>
          </a:graphicData>
        </a:graphic>
      </p:graphicFrame>
      <p:grpSp>
        <p:nvGrpSpPr>
          <p:cNvPr id="3" name="Group 14"/>
          <p:cNvGrpSpPr/>
          <p:nvPr/>
        </p:nvGrpSpPr>
        <p:grpSpPr>
          <a:xfrm>
            <a:off x="5791200" y="263487"/>
            <a:ext cx="2479748" cy="2089070"/>
            <a:chOff x="3822028" y="4572000"/>
            <a:chExt cx="2479748" cy="2089070"/>
          </a:xfrm>
        </p:grpSpPr>
        <p:pic>
          <p:nvPicPr>
            <p:cNvPr id="17" name="Picture 16"/>
            <p:cNvPicPr>
              <a:picLocks noChangeAspect="1"/>
            </p:cNvPicPr>
            <p:nvPr/>
          </p:nvPicPr>
          <p:blipFill rotWithShape="1">
            <a:blip r:embed="rId6"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l="4856" b="37546"/>
            <a:stretch/>
          </p:blipFill>
          <p:spPr>
            <a:xfrm>
              <a:off x="3822028" y="4572000"/>
              <a:ext cx="2479748" cy="2089070"/>
            </a:xfrm>
            <a:prstGeom prst="rect">
              <a:avLst/>
            </a:prstGeom>
          </p:spPr>
        </p:pic>
        <p:sp>
          <p:nvSpPr>
            <p:cNvPr id="12" name="TextBox 11"/>
            <p:cNvSpPr txBox="1"/>
            <p:nvPr/>
          </p:nvSpPr>
          <p:spPr>
            <a:xfrm>
              <a:off x="4648200" y="5486400"/>
              <a:ext cx="429926" cy="307777"/>
            </a:xfrm>
            <a:prstGeom prst="rect">
              <a:avLst/>
            </a:prstGeom>
            <a:noFill/>
          </p:spPr>
          <p:txBody>
            <a:bodyPr wrap="none" rtlCol="0">
              <a:spAutoFit/>
            </a:bodyPr>
            <a:lstStyle/>
            <a:p>
              <a:r>
                <a:rPr lang="en-US" sz="1400" dirty="0" smtClean="0"/>
                <a:t>M1</a:t>
              </a:r>
              <a:endParaRPr lang="en-US" dirty="0"/>
            </a:p>
          </p:txBody>
        </p:sp>
        <p:sp>
          <p:nvSpPr>
            <p:cNvPr id="19" name="TextBox 18"/>
            <p:cNvSpPr txBox="1"/>
            <p:nvPr/>
          </p:nvSpPr>
          <p:spPr>
            <a:xfrm>
              <a:off x="4678076" y="6172200"/>
              <a:ext cx="429926" cy="307777"/>
            </a:xfrm>
            <a:prstGeom prst="rect">
              <a:avLst/>
            </a:prstGeom>
            <a:noFill/>
          </p:spPr>
          <p:txBody>
            <a:bodyPr wrap="none" rtlCol="0">
              <a:spAutoFit/>
            </a:bodyPr>
            <a:lstStyle/>
            <a:p>
              <a:r>
                <a:rPr lang="en-US" sz="1400" dirty="0" smtClean="0"/>
                <a:t>M2</a:t>
              </a:r>
              <a:endParaRPr lang="en-US" dirty="0"/>
            </a:p>
          </p:txBody>
        </p:sp>
      </p:grpSp>
      <p:pic>
        <p:nvPicPr>
          <p:cNvPr id="21" name="Picture 2" descr="http://www.vbi.vt.edu/images/content/marketing_and_communications/news/2010/100816_logo-copasi-sm.jpg"/>
          <p:cNvPicPr>
            <a:picLocks noChangeAspect="1" noChangeArrowheads="1"/>
          </p:cNvPicPr>
          <p:nvPr/>
        </p:nvPicPr>
        <p:blipFill rotWithShape="1">
          <a:blip r:embed="rId7"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t="8573" b="25901"/>
          <a:stretch/>
        </p:blipFill>
        <p:spPr bwMode="auto">
          <a:xfrm>
            <a:off x="7524750" y="839776"/>
            <a:ext cx="1390650" cy="455624"/>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pic>
        <p:nvPicPr>
          <p:cNvPr id="22" name="Picture 21" descr="C:\Users\cwash\Desktop\eaeeee.jpg"/>
          <p:cNvPicPr/>
          <p:nvPr/>
        </p:nvPicPr>
        <p:blipFill rotWithShape="1">
          <a:blip r:embed="rId8"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l="42949" t="80134" r="42332" b="1786"/>
          <a:stretch/>
        </p:blipFill>
        <p:spPr bwMode="auto">
          <a:xfrm>
            <a:off x="4191000" y="4495800"/>
            <a:ext cx="1768546" cy="1555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3142893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Content Placeholder 6"/>
          <p:cNvSpPr>
            <a:spLocks noGrp="1"/>
          </p:cNvSpPr>
          <p:nvPr>
            <p:ph sz="half" idx="1"/>
          </p:nvPr>
        </p:nvSpPr>
        <p:spPr>
          <a:xfrm>
            <a:off x="5410200" y="2286000"/>
            <a:ext cx="3733800" cy="3962400"/>
          </a:xfrm>
        </p:spPr>
        <p:txBody>
          <a:bodyPr/>
          <a:lstStyle/>
          <a:p>
            <a:pPr eaLnBrk="1" hangingPunct="1">
              <a:buFont typeface="Arial" charset="0"/>
              <a:buNone/>
            </a:pPr>
            <a:endParaRPr lang="en-US" sz="700" u="sng" dirty="0" smtClean="0"/>
          </a:p>
          <a:p>
            <a:pPr eaLnBrk="1" hangingPunct="1">
              <a:buFont typeface="Arial" charset="0"/>
              <a:buNone/>
            </a:pPr>
            <a:r>
              <a:rPr lang="en-US" sz="1800" u="sng" dirty="0" smtClean="0"/>
              <a:t>Virginia Bioinformatics Institute</a:t>
            </a:r>
          </a:p>
          <a:p>
            <a:pPr eaLnBrk="1" hangingPunct="1"/>
            <a:r>
              <a:rPr lang="en-US" sz="1800" dirty="0" smtClean="0"/>
              <a:t>Nutritional Immunology &amp; Molecular Medicine Lab</a:t>
            </a:r>
          </a:p>
          <a:p>
            <a:pPr eaLnBrk="1" hangingPunct="1"/>
            <a:r>
              <a:rPr lang="en-US" sz="1800" dirty="0" smtClean="0"/>
              <a:t>Network Dynamics and Simulation Science Lab </a:t>
            </a:r>
          </a:p>
          <a:p>
            <a:pPr eaLnBrk="1" hangingPunct="1">
              <a:buFont typeface="Arial" charset="0"/>
              <a:buNone/>
            </a:pPr>
            <a:endParaRPr lang="en-US" sz="700" u="sng" dirty="0" smtClean="0"/>
          </a:p>
          <a:p>
            <a:pPr eaLnBrk="1" hangingPunct="1">
              <a:buFont typeface="Arial" charset="0"/>
              <a:buNone/>
            </a:pPr>
            <a:r>
              <a:rPr lang="en-US" sz="1800" u="sng" dirty="0" smtClean="0"/>
              <a:t>University of Virginia</a:t>
            </a:r>
          </a:p>
          <a:p>
            <a:pPr eaLnBrk="1" hangingPunct="1"/>
            <a:r>
              <a:rPr lang="en-US" sz="1800" dirty="0" smtClean="0"/>
              <a:t>Center for Global Health </a:t>
            </a:r>
          </a:p>
          <a:p>
            <a:pPr eaLnBrk="1" hangingPunct="1">
              <a:buFont typeface="Arial" charset="0"/>
              <a:buNone/>
            </a:pPr>
            <a:endParaRPr lang="en-US" sz="700" u="sng" dirty="0" smtClean="0"/>
          </a:p>
          <a:p>
            <a:pPr eaLnBrk="1" hangingPunct="1">
              <a:buFont typeface="Arial" charset="0"/>
              <a:buNone/>
            </a:pPr>
            <a:r>
              <a:rPr lang="en-US" sz="1800" u="sng" dirty="0" err="1" smtClean="0"/>
              <a:t>Caprion</a:t>
            </a:r>
            <a:r>
              <a:rPr lang="en-US" sz="1800" u="sng" dirty="0" smtClean="0"/>
              <a:t> Proteomics</a:t>
            </a:r>
          </a:p>
          <a:p>
            <a:pPr eaLnBrk="1" hangingPunct="1">
              <a:buFont typeface="Arial" charset="0"/>
              <a:buNone/>
            </a:pPr>
            <a:endParaRPr lang="en-US" sz="700" u="sng" dirty="0" smtClean="0"/>
          </a:p>
          <a:p>
            <a:pPr eaLnBrk="1" hangingPunct="1">
              <a:buFont typeface="Arial" charset="0"/>
              <a:buNone/>
            </a:pPr>
            <a:r>
              <a:rPr lang="en-US" sz="1800" dirty="0" smtClean="0">
                <a:hlinkClick r:id="rId3"/>
              </a:rPr>
              <a:t>www.modelingimmunity.org</a:t>
            </a:r>
            <a:endParaRPr lang="en-US" sz="1800" dirty="0" smtClean="0"/>
          </a:p>
          <a:p>
            <a:pPr eaLnBrk="1" hangingPunct="1">
              <a:buFont typeface="Arial" charset="0"/>
              <a:buNone/>
            </a:pPr>
            <a:endParaRPr lang="en-US" sz="1800" dirty="0" smtClean="0"/>
          </a:p>
        </p:txBody>
      </p:sp>
      <p:pic>
        <p:nvPicPr>
          <p:cNvPr id="22531" name="Picture 4" descr="230px-Immunohistochemical_detection_of_Helicobacter_(1)_histopatholgy.jpg"/>
          <p:cNvPicPr>
            <a:picLocks noChangeAspect="1"/>
          </p:cNvPicPr>
          <p:nvPr/>
        </p:nvPicPr>
        <p:blipFill>
          <a:blip r:embed="rId4"/>
          <a:srcRect/>
          <a:stretch>
            <a:fillRect/>
          </a:stretch>
        </p:blipFill>
        <p:spPr bwMode="auto">
          <a:xfrm>
            <a:off x="6888163" y="533400"/>
            <a:ext cx="1722437" cy="1295400"/>
          </a:xfrm>
          <a:prstGeom prst="rect">
            <a:avLst/>
          </a:prstGeom>
          <a:noFill/>
          <a:ln w="9525">
            <a:noFill/>
            <a:miter lim="800000"/>
            <a:headEnd/>
            <a:tailEnd/>
          </a:ln>
        </p:spPr>
      </p:pic>
      <p:pic>
        <p:nvPicPr>
          <p:cNvPr id="22532" name="Picture 5" descr="ecoli-image1.jpg"/>
          <p:cNvPicPr>
            <a:picLocks noChangeAspect="1"/>
          </p:cNvPicPr>
          <p:nvPr/>
        </p:nvPicPr>
        <p:blipFill>
          <a:blip r:embed="rId5"/>
          <a:srcRect/>
          <a:stretch>
            <a:fillRect/>
          </a:stretch>
        </p:blipFill>
        <p:spPr bwMode="auto">
          <a:xfrm>
            <a:off x="5562600" y="500063"/>
            <a:ext cx="1339850" cy="1633537"/>
          </a:xfrm>
          <a:prstGeom prst="rect">
            <a:avLst/>
          </a:prstGeom>
          <a:noFill/>
          <a:ln w="9525">
            <a:noFill/>
            <a:miter lim="800000"/>
            <a:headEnd/>
            <a:tailEnd/>
          </a:ln>
        </p:spPr>
      </p:pic>
      <p:sp>
        <p:nvSpPr>
          <p:cNvPr id="22533" name="TextBox 7"/>
          <p:cNvSpPr txBox="1">
            <a:spLocks noChangeArrowheads="1"/>
          </p:cNvSpPr>
          <p:nvPr/>
        </p:nvSpPr>
        <p:spPr bwMode="auto">
          <a:xfrm>
            <a:off x="6858000" y="1795463"/>
            <a:ext cx="1981200" cy="584776"/>
          </a:xfrm>
          <a:prstGeom prst="rect">
            <a:avLst/>
          </a:prstGeom>
          <a:noFill/>
          <a:ln w="9525">
            <a:noFill/>
            <a:miter lim="800000"/>
            <a:headEnd/>
            <a:tailEnd/>
          </a:ln>
        </p:spPr>
        <p:txBody>
          <a:bodyPr>
            <a:prstTxWarp prst="textNoShape">
              <a:avLst/>
            </a:prstTxWarp>
            <a:spAutoFit/>
          </a:bodyPr>
          <a:lstStyle/>
          <a:p>
            <a:r>
              <a:rPr lang="en-US" sz="1600" dirty="0" smtClean="0">
                <a:latin typeface="Calibri" charset="0"/>
              </a:rPr>
              <a:t>EAEC, </a:t>
            </a:r>
            <a:r>
              <a:rPr lang="en-US" sz="1600" i="1" dirty="0" smtClean="0">
                <a:latin typeface="Calibri" charset="0"/>
              </a:rPr>
              <a:t>C. </a:t>
            </a:r>
            <a:r>
              <a:rPr lang="en-US" sz="1600" i="1" dirty="0" err="1" smtClean="0">
                <a:latin typeface="Calibri" charset="0"/>
              </a:rPr>
              <a:t>difficile</a:t>
            </a:r>
            <a:r>
              <a:rPr lang="en-US" sz="1600" i="1" dirty="0" smtClean="0">
                <a:latin typeface="Calibri" charset="0"/>
              </a:rPr>
              <a:t> </a:t>
            </a:r>
            <a:r>
              <a:rPr lang="en-US" sz="1600" dirty="0">
                <a:latin typeface="Calibri" charset="0"/>
              </a:rPr>
              <a:t>and</a:t>
            </a:r>
            <a:r>
              <a:rPr lang="en-US" sz="1600" i="1" dirty="0">
                <a:latin typeface="Calibri" charset="0"/>
              </a:rPr>
              <a:t> H. pylori</a:t>
            </a:r>
          </a:p>
        </p:txBody>
      </p:sp>
      <p:pic>
        <p:nvPicPr>
          <p:cNvPr id="7" name="Picture 6" descr="MIEP.png"/>
          <p:cNvPicPr>
            <a:picLocks noChangeAspect="1"/>
          </p:cNvPicPr>
          <p:nvPr/>
        </p:nvPicPr>
        <p:blipFill>
          <a:blip r:embed="rId6"/>
          <a:stretch>
            <a:fillRect/>
          </a:stretch>
        </p:blipFill>
        <p:spPr>
          <a:xfrm>
            <a:off x="304800" y="500063"/>
            <a:ext cx="4667091" cy="536733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28600"/>
            <a:ext cx="6172200" cy="914400"/>
          </a:xfrm>
        </p:spPr>
        <p:txBody>
          <a:bodyPr>
            <a:noAutofit/>
          </a:bodyPr>
          <a:lstStyle/>
          <a:p>
            <a:pPr algn="l"/>
            <a:r>
              <a:rPr lang="en-US" sz="3200" i="1" dirty="0" smtClean="0"/>
              <a:t>a leading cause of</a:t>
            </a:r>
            <a:r>
              <a:rPr lang="en-US" sz="3200" i="1" dirty="0" smtClean="0"/>
              <a:t> enteritis </a:t>
            </a:r>
            <a:r>
              <a:rPr lang="en-US" sz="3200" i="1" dirty="0" smtClean="0"/>
              <a:t>and persistent diarrhea worldwide</a:t>
            </a:r>
            <a:endParaRPr lang="en-US" sz="3200" i="1" dirty="0"/>
          </a:p>
        </p:txBody>
      </p:sp>
      <p:sp>
        <p:nvSpPr>
          <p:cNvPr id="3" name="Content Placeholder 2"/>
          <p:cNvSpPr>
            <a:spLocks noGrp="1"/>
          </p:cNvSpPr>
          <p:nvPr>
            <p:ph idx="1"/>
          </p:nvPr>
        </p:nvSpPr>
        <p:spPr>
          <a:xfrm>
            <a:off x="319087" y="1752600"/>
            <a:ext cx="3795713" cy="1676400"/>
          </a:xfrm>
        </p:spPr>
        <p:txBody>
          <a:bodyPr>
            <a:normAutofit fontScale="92500" lnSpcReduction="10000"/>
          </a:bodyPr>
          <a:lstStyle/>
          <a:p>
            <a:pPr marL="0" indent="0">
              <a:buNone/>
            </a:pPr>
            <a:r>
              <a:rPr lang="en-US" u="sng" dirty="0" smtClean="0"/>
              <a:t>High </a:t>
            </a:r>
            <a:r>
              <a:rPr lang="en-US" u="sng" dirty="0"/>
              <a:t>risk populations: </a:t>
            </a:r>
            <a:endParaRPr lang="en-US" u="sng" dirty="0" smtClean="0"/>
          </a:p>
          <a:p>
            <a:pPr lvl="1"/>
            <a:r>
              <a:rPr lang="en-US" sz="2400" dirty="0" smtClean="0"/>
              <a:t>Travelers </a:t>
            </a:r>
          </a:p>
          <a:p>
            <a:pPr lvl="1"/>
            <a:r>
              <a:rPr lang="en-US" sz="2400" dirty="0" smtClean="0"/>
              <a:t>HIV infected</a:t>
            </a:r>
          </a:p>
          <a:p>
            <a:pPr lvl="1"/>
            <a:r>
              <a:rPr lang="en-US" sz="2400" dirty="0" smtClean="0"/>
              <a:t>Malnourished children</a:t>
            </a:r>
            <a:endParaRPr lang="en-US" sz="2400" dirty="0"/>
          </a:p>
        </p:txBody>
      </p:sp>
      <p:sp>
        <p:nvSpPr>
          <p:cNvPr id="4" name="Title 1"/>
          <p:cNvSpPr txBox="1">
            <a:spLocks/>
          </p:cNvSpPr>
          <p:nvPr/>
        </p:nvSpPr>
        <p:spPr>
          <a:xfrm>
            <a:off x="304800" y="152400"/>
            <a:ext cx="26670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smtClean="0"/>
              <a:t>EAEC</a:t>
            </a:r>
            <a:endParaRPr lang="en-US" sz="8000" b="1" dirty="0"/>
          </a:p>
        </p:txBody>
      </p:sp>
      <p:graphicFrame>
        <p:nvGraphicFramePr>
          <p:cNvPr id="5" name="Chart 4"/>
          <p:cNvGraphicFramePr/>
          <p:nvPr>
            <p:extLst>
              <p:ext uri="{D42A27DB-BD31-4B8C-83A1-F6EECF244321}">
                <p14:mod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466882363"/>
              </p:ext>
            </p:extLst>
          </p:nvPr>
        </p:nvGraphicFramePr>
        <p:xfrm>
          <a:off x="-266700" y="3429000"/>
          <a:ext cx="32385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153400" y="2438400"/>
            <a:ext cx="758541" cy="369332"/>
          </a:xfrm>
          <a:prstGeom prst="rect">
            <a:avLst/>
          </a:prstGeom>
          <a:noFill/>
        </p:spPr>
        <p:txBody>
          <a:bodyPr wrap="none" rtlCol="0">
            <a:spAutoFit/>
          </a:bodyPr>
          <a:lstStyle/>
          <a:p>
            <a:r>
              <a:rPr lang="en-US" dirty="0" smtClean="0">
                <a:solidFill>
                  <a:schemeClr val="bg1"/>
                </a:solidFill>
              </a:rPr>
              <a:t>41.1%</a:t>
            </a:r>
            <a:endParaRPr lang="en-US" dirty="0">
              <a:solidFill>
                <a:schemeClr val="bg1"/>
              </a:solidFill>
            </a:endParaRPr>
          </a:p>
        </p:txBody>
      </p:sp>
      <p:sp>
        <p:nvSpPr>
          <p:cNvPr id="8" name="Content Placeholder 2"/>
          <p:cNvSpPr txBox="1">
            <a:spLocks/>
          </p:cNvSpPr>
          <p:nvPr/>
        </p:nvSpPr>
        <p:spPr>
          <a:xfrm>
            <a:off x="4038600" y="3810000"/>
            <a:ext cx="2243137" cy="16266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u="sng" dirty="0" smtClean="0"/>
              <a:t>AAF fimbria</a:t>
            </a:r>
            <a:r>
              <a:rPr lang="en-US" dirty="0" smtClean="0"/>
              <a:t>:</a:t>
            </a:r>
          </a:p>
          <a:p>
            <a:pPr marL="0" indent="0" algn="ctr">
              <a:buNone/>
            </a:pPr>
            <a:r>
              <a:rPr lang="en-US" sz="2000" dirty="0" smtClean="0"/>
              <a:t>primary virulence factor attributed to mucosal adherence </a:t>
            </a:r>
          </a:p>
        </p:txBody>
      </p:sp>
      <p:sp>
        <p:nvSpPr>
          <p:cNvPr id="9" name="Content Placeholder 2"/>
          <p:cNvSpPr txBox="1">
            <a:spLocks/>
          </p:cNvSpPr>
          <p:nvPr/>
        </p:nvSpPr>
        <p:spPr>
          <a:xfrm>
            <a:off x="6629400" y="3733800"/>
            <a:ext cx="2285999" cy="21336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000" u="sng" dirty="0" err="1" smtClean="0"/>
              <a:t>Fli</a:t>
            </a:r>
            <a:r>
              <a:rPr lang="en-US" sz="3000" u="sng" dirty="0" smtClean="0"/>
              <a:t>-C </a:t>
            </a:r>
            <a:r>
              <a:rPr lang="en-US" sz="3000" u="sng" dirty="0" err="1" smtClean="0"/>
              <a:t>flagellin</a:t>
            </a:r>
            <a:r>
              <a:rPr lang="en-US" sz="3000" dirty="0" smtClean="0"/>
              <a:t>:</a:t>
            </a:r>
          </a:p>
          <a:p>
            <a:pPr marL="0" indent="0" algn="ctr">
              <a:buNone/>
            </a:pPr>
            <a:r>
              <a:rPr lang="en-US" sz="2200" dirty="0" smtClean="0"/>
              <a:t>responsible for </a:t>
            </a:r>
          </a:p>
          <a:p>
            <a:pPr marL="0" indent="0" algn="ctr">
              <a:buNone/>
            </a:pPr>
            <a:r>
              <a:rPr lang="en-US" sz="2200" dirty="0" smtClean="0"/>
              <a:t>IL-8 secretion</a:t>
            </a:r>
          </a:p>
          <a:p>
            <a:pPr marL="0" indent="0" algn="ctr">
              <a:buNone/>
            </a:pPr>
            <a:endParaRPr lang="en-US" sz="1400" dirty="0" smtClean="0"/>
          </a:p>
          <a:p>
            <a:pPr marL="0" indent="0" algn="ctr">
              <a:buNone/>
            </a:pPr>
            <a:r>
              <a:rPr lang="en-US" sz="2600" u="sng" dirty="0" err="1" smtClean="0"/>
              <a:t>Dispersin</a:t>
            </a:r>
            <a:r>
              <a:rPr lang="en-US" sz="2600" dirty="0" smtClean="0"/>
              <a:t>:</a:t>
            </a:r>
          </a:p>
          <a:p>
            <a:pPr marL="0" indent="0" algn="ctr">
              <a:buNone/>
            </a:pPr>
            <a:r>
              <a:rPr lang="en-US" sz="2200" dirty="0" smtClean="0"/>
              <a:t>Allows dissociation from biofilm and spread of colonization</a:t>
            </a:r>
          </a:p>
        </p:txBody>
      </p:sp>
      <p:pic>
        <p:nvPicPr>
          <p:cNvPr id="5124" name="Picture 4" descr="http://www.nature.com/nrmicro/journal/v2/n2/images/nrmicro818-f1.gif"/>
          <p:cNvPicPr>
            <a:picLocks noChangeAspect="1" noChangeArrowheads="1"/>
          </p:cNvPicPr>
          <p:nvPr/>
        </p:nvPicPr>
        <p:blipFill rotWithShape="1">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t="51339" r="68333" b="7510"/>
          <a:stretch/>
        </p:blipFill>
        <p:spPr bwMode="auto">
          <a:xfrm>
            <a:off x="4191000" y="1828800"/>
            <a:ext cx="1809750" cy="2050019"/>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pic>
        <p:nvPicPr>
          <p:cNvPr id="5126" name="Picture 6" descr="http://winstgsrv.fch.aptaracorp.com/ecosalstg/images/A_images/8.3.2.2_fig_001.jpg"/>
          <p:cNvPicPr>
            <a:picLocks noChangeAspect="1" noChangeArrowheads="1"/>
          </p:cNvPicPr>
          <p:nvPr/>
        </p:nvPicPr>
        <p:blipFill rotWithShape="1">
          <a:blip r:embed="rId4"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l="60834" t="72237" b="921"/>
          <a:stretch/>
        </p:blipFill>
        <p:spPr bwMode="auto">
          <a:xfrm>
            <a:off x="6781800" y="1760544"/>
            <a:ext cx="2009775" cy="1744656"/>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31803444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600" dirty="0" smtClean="0"/>
              <a:t>Targeting PPAR</a:t>
            </a:r>
            <a:r>
              <a:rPr lang="el-GR" sz="3600" dirty="0" smtClean="0"/>
              <a:t>γ</a:t>
            </a:r>
            <a:r>
              <a:rPr lang="en-US" sz="3600" dirty="0" smtClean="0"/>
              <a:t> as an inflammatory mediator</a:t>
            </a:r>
            <a:endParaRPr lang="en-US" sz="3600" dirty="0"/>
          </a:p>
        </p:txBody>
      </p:sp>
      <p:grpSp>
        <p:nvGrpSpPr>
          <p:cNvPr id="6" name="Group 5"/>
          <p:cNvGrpSpPr/>
          <p:nvPr/>
        </p:nvGrpSpPr>
        <p:grpSpPr>
          <a:xfrm>
            <a:off x="3023910" y="914400"/>
            <a:ext cx="5888773" cy="4267200"/>
            <a:chOff x="1159727" y="1447800"/>
            <a:chExt cx="6934200" cy="5181600"/>
          </a:xfrm>
        </p:grpSpPr>
        <p:pic>
          <p:nvPicPr>
            <p:cNvPr id="4" name="Picture 3" descr="C:\Users\cwash\Desktop\eaeeee.jpg"/>
            <p:cNvPicPr/>
            <p:nvPr/>
          </p:nvPicPr>
          <p:blipFill>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1159727" y="1447800"/>
              <a:ext cx="6934200" cy="5181600"/>
            </a:xfrm>
            <a:prstGeom prst="rect">
              <a:avLst/>
            </a:prstGeom>
            <a:noFill/>
            <a:ln>
              <a:noFill/>
            </a:ln>
          </p:spPr>
        </p:pic>
        <p:sp>
          <p:nvSpPr>
            <p:cNvPr id="5" name="Rectangle 4"/>
            <p:cNvSpPr/>
            <p:nvPr/>
          </p:nvSpPr>
          <p:spPr>
            <a:xfrm>
              <a:off x="7772400" y="1447800"/>
              <a:ext cx="2286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http://www.uscnk.com/img/Peroxisome-Proliferator-Activated-Receptor-Gamma-(PPARg)-90886.jpg"/>
          <p:cNvPicPr>
            <a:picLocks noChangeAspect="1" noChangeArrowheads="1"/>
          </p:cNvPicPr>
          <p:nvPr/>
        </p:nvPicPr>
        <p:blipFill>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539532" y="1601320"/>
            <a:ext cx="1524000" cy="1238250"/>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
        <p:nvSpPr>
          <p:cNvPr id="3" name="Oval 2"/>
          <p:cNvSpPr/>
          <p:nvPr/>
        </p:nvSpPr>
        <p:spPr>
          <a:xfrm>
            <a:off x="450840" y="4076700"/>
            <a:ext cx="850691" cy="800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err="1" smtClean="0"/>
              <a:t>Treg</a:t>
            </a:r>
            <a:endParaRPr lang="en-US" sz="1550" dirty="0"/>
          </a:p>
        </p:txBody>
      </p:sp>
      <p:cxnSp>
        <p:nvCxnSpPr>
          <p:cNvPr id="9" name="Straight Arrow Connector 8"/>
          <p:cNvCxnSpPr>
            <a:endCxn id="20" idx="5"/>
          </p:cNvCxnSpPr>
          <p:nvPr/>
        </p:nvCxnSpPr>
        <p:spPr>
          <a:xfrm flipH="1">
            <a:off x="863288" y="2839570"/>
            <a:ext cx="549605" cy="10119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524000" y="4076700"/>
            <a:ext cx="838200" cy="8001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50" dirty="0" smtClean="0"/>
              <a:t>Th17</a:t>
            </a:r>
            <a:endParaRPr lang="en-US" sz="1550" dirty="0"/>
          </a:p>
        </p:txBody>
      </p:sp>
      <p:cxnSp>
        <p:nvCxnSpPr>
          <p:cNvPr id="19" name="Straight Connector 18"/>
          <p:cNvCxnSpPr/>
          <p:nvPr/>
        </p:nvCxnSpPr>
        <p:spPr>
          <a:xfrm>
            <a:off x="1412893" y="2839570"/>
            <a:ext cx="415907" cy="103056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Isosceles Triangle 19"/>
          <p:cNvSpPr/>
          <p:nvPr/>
        </p:nvSpPr>
        <p:spPr>
          <a:xfrm rot="12349125">
            <a:off x="816345" y="3754987"/>
            <a:ext cx="170729" cy="2302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 Side Corner Rectangle 20"/>
          <p:cNvSpPr/>
          <p:nvPr/>
        </p:nvSpPr>
        <p:spPr>
          <a:xfrm rot="20422048">
            <a:off x="1653955" y="3898155"/>
            <a:ext cx="381000" cy="45719"/>
          </a:xfrm>
          <a:prstGeom prst="round2Same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90600" y="1295400"/>
            <a:ext cx="749821" cy="338554"/>
          </a:xfrm>
          <a:prstGeom prst="rect">
            <a:avLst/>
          </a:prstGeom>
          <a:noFill/>
        </p:spPr>
        <p:txBody>
          <a:bodyPr wrap="none" rtlCol="0">
            <a:spAutoFit/>
          </a:bodyPr>
          <a:lstStyle/>
          <a:p>
            <a:r>
              <a:rPr lang="en-US" sz="1600" dirty="0" smtClean="0"/>
              <a:t>PPAR</a:t>
            </a:r>
            <a:r>
              <a:rPr lang="el-GR" sz="1600" dirty="0"/>
              <a:t> γ</a:t>
            </a:r>
            <a:endParaRPr lang="en-US" dirty="0"/>
          </a:p>
        </p:txBody>
      </p:sp>
      <p:sp>
        <p:nvSpPr>
          <p:cNvPr id="30" name="TextBox 29"/>
          <p:cNvSpPr txBox="1"/>
          <p:nvPr/>
        </p:nvSpPr>
        <p:spPr>
          <a:xfrm>
            <a:off x="479415" y="5257800"/>
            <a:ext cx="8382926" cy="1000274"/>
          </a:xfrm>
          <a:prstGeom prst="rect">
            <a:avLst/>
          </a:prstGeom>
          <a:noFill/>
        </p:spPr>
        <p:txBody>
          <a:bodyPr wrap="square" rtlCol="0">
            <a:spAutoFit/>
          </a:bodyPr>
          <a:lstStyle/>
          <a:p>
            <a:pPr marL="285750" indent="-285750">
              <a:spcAft>
                <a:spcPts val="600"/>
              </a:spcAft>
              <a:buFont typeface="Arial" pitchFamily="34" charset="0"/>
              <a:buChar char="•"/>
            </a:pPr>
            <a:r>
              <a:rPr lang="en-US" u="sng" dirty="0" smtClean="0"/>
              <a:t>Gene expression</a:t>
            </a:r>
            <a:r>
              <a:rPr lang="en-US" dirty="0" smtClean="0"/>
              <a:t>: </a:t>
            </a:r>
            <a:r>
              <a:rPr lang="en-US" dirty="0" err="1" smtClean="0"/>
              <a:t>Upregulation</a:t>
            </a:r>
            <a:r>
              <a:rPr lang="en-US" dirty="0" smtClean="0"/>
              <a:t> of </a:t>
            </a:r>
            <a:r>
              <a:rPr lang="en-US" dirty="0" err="1" smtClean="0"/>
              <a:t>proinflammatory</a:t>
            </a:r>
            <a:r>
              <a:rPr lang="en-US" dirty="0" smtClean="0"/>
              <a:t> markers in CD4Cre+</a:t>
            </a:r>
          </a:p>
          <a:p>
            <a:pPr marL="285750" indent="-285750">
              <a:spcAft>
                <a:spcPts val="600"/>
              </a:spcAft>
              <a:buFont typeface="Arial" pitchFamily="34" charset="0"/>
              <a:buChar char="•"/>
            </a:pPr>
            <a:r>
              <a:rPr lang="en-US" u="sng" dirty="0" smtClean="0"/>
              <a:t>Histopathology</a:t>
            </a:r>
            <a:r>
              <a:rPr lang="en-US" dirty="0" smtClean="0"/>
              <a:t>: High </a:t>
            </a:r>
            <a:r>
              <a:rPr lang="en-US" dirty="0" err="1" smtClean="0"/>
              <a:t>leukocytic</a:t>
            </a:r>
            <a:r>
              <a:rPr lang="en-US" dirty="0" smtClean="0"/>
              <a:t> infiltration early during infection in CD4Cre+ followed by amelioration of colonic inflammation by day 14</a:t>
            </a:r>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9548751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153400" cy="1143000"/>
          </a:xfrm>
        </p:spPr>
        <p:txBody>
          <a:bodyPr>
            <a:normAutofit fontScale="90000"/>
          </a:bodyPr>
          <a:lstStyle/>
          <a:p>
            <a:r>
              <a:rPr lang="en-US" dirty="0" smtClean="0"/>
              <a:t>Pharmacological blockade of PPAR</a:t>
            </a:r>
            <a:r>
              <a:rPr lang="el-GR" dirty="0" smtClean="0"/>
              <a:t>γ</a:t>
            </a:r>
            <a:endParaRPr lang="en-U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ound Same Side Corner Rectangle 2"/>
          <p:cNvSpPr/>
          <p:nvPr/>
        </p:nvSpPr>
        <p:spPr>
          <a:xfrm>
            <a:off x="4905375" y="1447800"/>
            <a:ext cx="990600" cy="38100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p:cNvSpPr/>
          <p:nvPr/>
        </p:nvSpPr>
        <p:spPr>
          <a:xfrm>
            <a:off x="7800975" y="1352550"/>
            <a:ext cx="990600" cy="38100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https://encrypted-tbn3.google.com/images?q=tbn:ANd9GcRB0_V5-g9_9QNGQH-7AJknoeYXkCl4fdxzrVxnuIrHIpmgoFzC"/>
          <p:cNvPicPr>
            <a:picLocks noChangeAspect="1" noChangeArrowheads="1"/>
          </p:cNvPicPr>
          <p:nvPr/>
        </p:nvPicPr>
        <p:blipFill>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a:stretch>
            <a:fillRect/>
          </a:stretch>
        </p:blipFill>
        <p:spPr bwMode="auto">
          <a:xfrm>
            <a:off x="228600" y="1228725"/>
            <a:ext cx="2133600" cy="1009650"/>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pic>
        <p:nvPicPr>
          <p:cNvPr id="1038" name="Picture 14"/>
          <p:cNvPicPr>
            <a:picLocks noChangeAspect="1" noChangeArrowheads="1"/>
          </p:cNvPicPr>
          <p:nvPr/>
        </p:nvPicPr>
        <p:blipFill rotWithShape="1">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r="59659" b="50000"/>
          <a:stretch/>
        </p:blipFill>
        <p:spPr bwMode="auto">
          <a:xfrm>
            <a:off x="5400675" y="1647825"/>
            <a:ext cx="3714750" cy="2510973"/>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8" name="TextBox 7"/>
          <p:cNvSpPr txBox="1"/>
          <p:nvPr/>
        </p:nvSpPr>
        <p:spPr>
          <a:xfrm>
            <a:off x="381000" y="2238374"/>
            <a:ext cx="1600200" cy="769441"/>
          </a:xfrm>
          <a:prstGeom prst="rect">
            <a:avLst/>
          </a:prstGeom>
          <a:noFill/>
        </p:spPr>
        <p:txBody>
          <a:bodyPr wrap="square" rtlCol="0">
            <a:spAutoFit/>
          </a:bodyPr>
          <a:lstStyle/>
          <a:p>
            <a:pPr algn="ctr"/>
            <a:r>
              <a:rPr lang="en-US" sz="1600" b="1" dirty="0" smtClean="0"/>
              <a:t>GW9662</a:t>
            </a:r>
            <a:r>
              <a:rPr lang="en-US" sz="1600" dirty="0" smtClean="0"/>
              <a:t> </a:t>
            </a:r>
          </a:p>
          <a:p>
            <a:pPr algn="ctr"/>
            <a:r>
              <a:rPr lang="en-US" sz="1400" dirty="0" smtClean="0"/>
              <a:t>a potent PPAR</a:t>
            </a:r>
            <a:r>
              <a:rPr lang="el-GR" sz="1400" dirty="0"/>
              <a:t>γ</a:t>
            </a:r>
            <a:r>
              <a:rPr lang="en-US" sz="1400" dirty="0" smtClean="0"/>
              <a:t> antagonist</a:t>
            </a:r>
            <a:endParaRPr lang="en-US" sz="1400" dirty="0"/>
          </a:p>
        </p:txBody>
      </p:sp>
      <p:pic>
        <p:nvPicPr>
          <p:cNvPr id="1040" name="Picture 16" descr="https://www.aalaslearninglibrary.org/fileupload_content/Course2451/Gavage.jpg"/>
          <p:cNvPicPr>
            <a:picLocks noChangeAspect="1" noChangeArrowheads="1"/>
          </p:cNvPicPr>
          <p:nvPr/>
        </p:nvPicPr>
        <p:blipFill rotWithShape="1">
          <a:blip r:embed="rId4"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r="7812" b="50000"/>
          <a:stretch/>
        </p:blipFill>
        <p:spPr bwMode="auto">
          <a:xfrm>
            <a:off x="2867023" y="1490999"/>
            <a:ext cx="2047875" cy="1516816"/>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cxnSp>
        <p:nvCxnSpPr>
          <p:cNvPr id="14" name="Curved Connector 13"/>
          <p:cNvCxnSpPr>
            <a:stCxn id="1036" idx="0"/>
            <a:endCxn id="1040" idx="0"/>
          </p:cNvCxnSpPr>
          <p:nvPr/>
        </p:nvCxnSpPr>
        <p:spPr>
          <a:xfrm rot="16200000" flipH="1">
            <a:off x="2462043" y="62082"/>
            <a:ext cx="262274" cy="2595561"/>
          </a:xfrm>
          <a:prstGeom prst="curvedConnector3">
            <a:avLst>
              <a:gd name="adj1" fmla="val -13074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5" name="Group 24"/>
          <p:cNvGrpSpPr/>
          <p:nvPr/>
        </p:nvGrpSpPr>
        <p:grpSpPr>
          <a:xfrm>
            <a:off x="551901" y="4429125"/>
            <a:ext cx="8383267" cy="2352676"/>
            <a:chOff x="551901" y="4429125"/>
            <a:chExt cx="8383267" cy="2352676"/>
          </a:xfrm>
        </p:grpSpPr>
        <p:pic>
          <p:nvPicPr>
            <p:cNvPr id="11" name="Picture 14"/>
            <p:cNvPicPr>
              <a:picLocks noChangeAspect="1" noChangeArrowheads="1"/>
            </p:cNvPicPr>
            <p:nvPr/>
          </p:nvPicPr>
          <p:blipFill rotWithShape="1">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t="48542"/>
            <a:stretch/>
          </p:blipFill>
          <p:spPr bwMode="auto">
            <a:xfrm>
              <a:off x="551901" y="4429125"/>
              <a:ext cx="8383267" cy="2352676"/>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4" name="Round Same Side Corner Rectangle 23"/>
            <p:cNvSpPr/>
            <p:nvPr/>
          </p:nvSpPr>
          <p:spPr>
            <a:xfrm>
              <a:off x="5029200" y="4800600"/>
              <a:ext cx="990600" cy="45720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Same Side Corner Rectangle 28"/>
            <p:cNvSpPr/>
            <p:nvPr/>
          </p:nvSpPr>
          <p:spPr>
            <a:xfrm>
              <a:off x="7924800" y="4800600"/>
              <a:ext cx="914400" cy="38100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0" y="3352800"/>
            <a:ext cx="5743575" cy="984885"/>
          </a:xfrm>
          <a:prstGeom prst="rect">
            <a:avLst/>
          </a:prstGeom>
          <a:noFill/>
        </p:spPr>
        <p:txBody>
          <a:bodyPr wrap="square" rtlCol="0">
            <a:spAutoFit/>
          </a:bodyPr>
          <a:lstStyle/>
          <a:p>
            <a:pPr algn="ctr"/>
            <a:r>
              <a:rPr lang="en-US" dirty="0"/>
              <a:t>A</a:t>
            </a:r>
            <a:r>
              <a:rPr lang="en-US" dirty="0" smtClean="0"/>
              <a:t>dministration of </a:t>
            </a:r>
            <a:r>
              <a:rPr lang="en-US" sz="2000" dirty="0" smtClean="0">
                <a:solidFill>
                  <a:schemeClr val="accent5">
                    <a:lumMod val="75000"/>
                  </a:schemeClr>
                </a:solidFill>
              </a:rPr>
              <a:t>GW9662</a:t>
            </a:r>
            <a:r>
              <a:rPr lang="en-US" dirty="0" smtClean="0"/>
              <a:t> promoted the </a:t>
            </a:r>
            <a:r>
              <a:rPr lang="en-US" dirty="0" err="1" smtClean="0"/>
              <a:t>upregulation</a:t>
            </a:r>
            <a:r>
              <a:rPr lang="en-US" dirty="0" smtClean="0"/>
              <a:t> of </a:t>
            </a:r>
            <a:r>
              <a:rPr lang="en-US" dirty="0" err="1" smtClean="0"/>
              <a:t>proinflammatory</a:t>
            </a:r>
            <a:r>
              <a:rPr lang="en-US" dirty="0" smtClean="0"/>
              <a:t> cytokines that correlated to significantly </a:t>
            </a:r>
            <a:r>
              <a:rPr lang="en-US" sz="2000" i="1" dirty="0" smtClean="0">
                <a:solidFill>
                  <a:schemeClr val="accent5">
                    <a:lumMod val="75000"/>
                  </a:schemeClr>
                </a:solidFill>
              </a:rPr>
              <a:t>lower levels of EAEC in feces</a:t>
            </a:r>
            <a:r>
              <a:rPr lang="en-US" dirty="0" smtClean="0"/>
              <a:t> </a:t>
            </a:r>
            <a:r>
              <a:rPr lang="en-US" u="sng" dirty="0" smtClean="0"/>
              <a:t>early during infection</a:t>
            </a:r>
            <a:endParaRPr lang="en-US" u="sng" dirty="0"/>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34586628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Beneficial response attributed to Th17 </a:t>
            </a:r>
            <a:endParaRPr lang="en-US"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3" name="Picture 5"/>
          <p:cNvPicPr>
            <a:picLocks noChangeAspect="1" noChangeArrowheads="1"/>
          </p:cNvPicPr>
          <p:nvPr/>
        </p:nvPicPr>
        <p:blipFill rotWithShape="1">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t="1" r="50000" b="-3003"/>
          <a:stretch/>
        </p:blipFill>
        <p:spPr bwMode="auto">
          <a:xfrm>
            <a:off x="2579122" y="838200"/>
            <a:ext cx="3364478" cy="5328750"/>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2"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l="52613" t="26250" b="26498"/>
          <a:stretch/>
        </p:blipFill>
        <p:spPr bwMode="auto">
          <a:xfrm>
            <a:off x="5851318" y="3724138"/>
            <a:ext cx="3292682" cy="2524262"/>
          </a:xfrm>
          <a:prstGeom prst="rect">
            <a:avLst/>
          </a:prstGeom>
          <a:noFill/>
          <a:ln>
            <a:noFill/>
          </a:ln>
          <a:effectLst/>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grpSp>
        <p:nvGrpSpPr>
          <p:cNvPr id="5" name="Group 43"/>
          <p:cNvGrpSpPr/>
          <p:nvPr/>
        </p:nvGrpSpPr>
        <p:grpSpPr>
          <a:xfrm>
            <a:off x="719822" y="990601"/>
            <a:ext cx="1143000" cy="3352799"/>
            <a:chOff x="417738" y="1916266"/>
            <a:chExt cx="1372962" cy="4120441"/>
          </a:xfrm>
        </p:grpSpPr>
        <p:sp>
          <p:nvSpPr>
            <p:cNvPr id="3" name="Oval 2"/>
            <p:cNvSpPr/>
            <p:nvPr/>
          </p:nvSpPr>
          <p:spPr>
            <a:xfrm>
              <a:off x="770832" y="1916266"/>
              <a:ext cx="868806" cy="76200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dirty="0" smtClean="0"/>
                <a:t>aïve T cell</a:t>
              </a:r>
            </a:p>
          </p:txBody>
        </p:sp>
        <p:sp>
          <p:nvSpPr>
            <p:cNvPr id="8" name="Oval 7"/>
            <p:cNvSpPr/>
            <p:nvPr/>
          </p:nvSpPr>
          <p:spPr>
            <a:xfrm>
              <a:off x="571500" y="3990974"/>
              <a:ext cx="1219200" cy="1209675"/>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ROR</a:t>
              </a:r>
              <a:r>
                <a:rPr lang="el-GR" sz="1600" dirty="0" smtClean="0"/>
                <a:t>γ</a:t>
              </a:r>
              <a:r>
                <a:rPr lang="en-US" sz="1600" dirty="0" smtClean="0"/>
                <a:t>t</a:t>
              </a:r>
            </a:p>
            <a:p>
              <a:pPr algn="ctr"/>
              <a:r>
                <a:rPr lang="en-US" sz="1600" dirty="0" smtClean="0"/>
                <a:t>Th17</a:t>
              </a:r>
              <a:endParaRPr lang="en-US" sz="1600" dirty="0"/>
            </a:p>
          </p:txBody>
        </p:sp>
        <p:cxnSp>
          <p:nvCxnSpPr>
            <p:cNvPr id="9" name="Straight Arrow Connector 8"/>
            <p:cNvCxnSpPr>
              <a:stCxn id="3" idx="4"/>
            </p:cNvCxnSpPr>
            <p:nvPr/>
          </p:nvCxnSpPr>
          <p:spPr>
            <a:xfrm flipH="1">
              <a:off x="1189932" y="2678267"/>
              <a:ext cx="15303" cy="12477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7738" y="3030021"/>
              <a:ext cx="665309" cy="369332"/>
            </a:xfrm>
            <a:prstGeom prst="rect">
              <a:avLst/>
            </a:prstGeom>
            <a:noFill/>
          </p:spPr>
          <p:txBody>
            <a:bodyPr wrap="none" rtlCol="0">
              <a:spAutoFit/>
            </a:bodyPr>
            <a:lstStyle/>
            <a:p>
              <a:r>
                <a:rPr lang="en-US" dirty="0" smtClean="0"/>
                <a:t>TGF</a:t>
              </a:r>
              <a:r>
                <a:rPr lang="el-GR" dirty="0" smtClean="0"/>
                <a:t>β</a:t>
              </a:r>
              <a:endParaRPr lang="en-US" dirty="0"/>
            </a:p>
          </p:txBody>
        </p:sp>
        <p:sp>
          <p:nvSpPr>
            <p:cNvPr id="13" name="TextBox 12"/>
            <p:cNvSpPr txBox="1"/>
            <p:nvPr/>
          </p:nvSpPr>
          <p:spPr>
            <a:xfrm>
              <a:off x="1214130" y="3296262"/>
              <a:ext cx="527709" cy="369332"/>
            </a:xfrm>
            <a:prstGeom prst="rect">
              <a:avLst/>
            </a:prstGeom>
            <a:noFill/>
          </p:spPr>
          <p:txBody>
            <a:bodyPr wrap="none" rtlCol="0">
              <a:spAutoFit/>
            </a:bodyPr>
            <a:lstStyle/>
            <a:p>
              <a:r>
                <a:rPr lang="en-US" dirty="0" smtClean="0"/>
                <a:t>IL-6</a:t>
              </a:r>
              <a:endParaRPr lang="en-US" dirty="0"/>
            </a:p>
          </p:txBody>
        </p:sp>
        <p:cxnSp>
          <p:nvCxnSpPr>
            <p:cNvPr id="14" name="Curved Connector 13"/>
            <p:cNvCxnSpPr>
              <a:stCxn id="8" idx="2"/>
              <a:endCxn id="17" idx="1"/>
            </p:cNvCxnSpPr>
            <p:nvPr/>
          </p:nvCxnSpPr>
          <p:spPr>
            <a:xfrm rot="10800000" flipV="1">
              <a:off x="571501" y="4595811"/>
              <a:ext cx="1" cy="916309"/>
            </a:xfrm>
            <a:prstGeom prst="curvedConnector3">
              <a:avLst>
                <a:gd name="adj1" fmla="val 22860100000"/>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1499" y="5327455"/>
              <a:ext cx="644728" cy="369332"/>
            </a:xfrm>
            <a:prstGeom prst="rect">
              <a:avLst/>
            </a:prstGeom>
            <a:noFill/>
          </p:spPr>
          <p:txBody>
            <a:bodyPr wrap="none" rtlCol="0">
              <a:spAutoFit/>
            </a:bodyPr>
            <a:lstStyle/>
            <a:p>
              <a:r>
                <a:rPr lang="en-US" dirty="0" smtClean="0"/>
                <a:t>IL-17</a:t>
              </a:r>
              <a:endParaRPr lang="en-US" dirty="0"/>
            </a:p>
          </p:txBody>
        </p:sp>
        <p:sp>
          <p:nvSpPr>
            <p:cNvPr id="22" name="TextBox 21"/>
            <p:cNvSpPr txBox="1"/>
            <p:nvPr/>
          </p:nvSpPr>
          <p:spPr>
            <a:xfrm>
              <a:off x="984047" y="5667375"/>
              <a:ext cx="644728" cy="369332"/>
            </a:xfrm>
            <a:prstGeom prst="rect">
              <a:avLst/>
            </a:prstGeom>
            <a:noFill/>
          </p:spPr>
          <p:txBody>
            <a:bodyPr wrap="none" rtlCol="0">
              <a:spAutoFit/>
            </a:bodyPr>
            <a:lstStyle/>
            <a:p>
              <a:r>
                <a:rPr lang="en-US" dirty="0" smtClean="0"/>
                <a:t>IL-21</a:t>
              </a:r>
              <a:endParaRPr lang="en-US" dirty="0"/>
            </a:p>
          </p:txBody>
        </p:sp>
        <p:cxnSp>
          <p:nvCxnSpPr>
            <p:cNvPr id="23" name="Curved Connector 22"/>
            <p:cNvCxnSpPr>
              <a:stCxn id="8" idx="2"/>
              <a:endCxn id="22" idx="1"/>
            </p:cNvCxnSpPr>
            <p:nvPr/>
          </p:nvCxnSpPr>
          <p:spPr>
            <a:xfrm rot="10800000" flipH="1" flipV="1">
              <a:off x="571499" y="4595811"/>
              <a:ext cx="412547" cy="1256229"/>
            </a:xfrm>
            <a:prstGeom prst="curvedConnector3">
              <a:avLst>
                <a:gd name="adj1" fmla="val -10620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22" idx="3"/>
              <a:endCxn id="8" idx="6"/>
            </p:cNvCxnSpPr>
            <p:nvPr/>
          </p:nvCxnSpPr>
          <p:spPr>
            <a:xfrm flipV="1">
              <a:off x="1628775" y="4595812"/>
              <a:ext cx="161925" cy="1256229"/>
            </a:xfrm>
            <a:prstGeom prst="curvedConnector3">
              <a:avLst>
                <a:gd name="adj1" fmla="val 241176"/>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0" name="Group 42"/>
          <p:cNvGrpSpPr/>
          <p:nvPr/>
        </p:nvGrpSpPr>
        <p:grpSpPr>
          <a:xfrm>
            <a:off x="76200" y="4409490"/>
            <a:ext cx="2590800" cy="1762710"/>
            <a:chOff x="5486400" y="1524000"/>
            <a:chExt cx="3124200" cy="2061385"/>
          </a:xfrm>
        </p:grpSpPr>
        <p:pic>
          <p:nvPicPr>
            <p:cNvPr id="4098" name="Picture 2" descr="http://www.nature.com/mi/journal/v3/n1/images/mi2009124f2.jpg"/>
            <p:cNvPicPr>
              <a:picLocks noChangeAspect="1" noChangeArrowheads="1"/>
            </p:cNvPicPr>
            <p:nvPr/>
          </p:nvPicPr>
          <p:blipFill rotWithShape="1">
            <a:blip r:embed="rId3" cstate="print">
              <a:extLst>
                <a:ext uri="{28A0092B-C50C-407E-A947-70E740481C1C}">
                  <a14:useLocalDpi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val="0"/>
                </a:ext>
              </a:extLst>
            </a:blip>
            <a:srcRect t="14668" b="-255"/>
            <a:stretch/>
          </p:blipFill>
          <p:spPr bwMode="auto">
            <a:xfrm>
              <a:off x="5486400" y="1524000"/>
              <a:ext cx="3124200" cy="2061385"/>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
          <p:nvSpPr>
            <p:cNvPr id="42" name="Round Same Side Corner Rectangle 41"/>
            <p:cNvSpPr/>
            <p:nvPr/>
          </p:nvSpPr>
          <p:spPr>
            <a:xfrm>
              <a:off x="6400800" y="1981200"/>
              <a:ext cx="457200" cy="60960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a:off x="5943600" y="1066800"/>
            <a:ext cx="2971800" cy="2739211"/>
          </a:xfrm>
          <a:prstGeom prst="rect">
            <a:avLst/>
          </a:prstGeom>
          <a:noFill/>
        </p:spPr>
        <p:txBody>
          <a:bodyPr wrap="square" rtlCol="0">
            <a:spAutoFit/>
          </a:bodyPr>
          <a:lstStyle/>
          <a:p>
            <a:pPr algn="ctr"/>
            <a:r>
              <a:rPr lang="en-US" sz="2000" b="1" dirty="0" smtClean="0"/>
              <a:t>Pharmacological </a:t>
            </a:r>
            <a:r>
              <a:rPr lang="en-US" sz="2000" b="1" dirty="0" smtClean="0"/>
              <a:t>blockade </a:t>
            </a:r>
            <a:endParaRPr lang="en-US" sz="2000" b="1" dirty="0" smtClean="0"/>
          </a:p>
          <a:p>
            <a:pPr algn="ctr"/>
            <a:r>
              <a:rPr lang="en-US" sz="2000" b="1" dirty="0" smtClean="0"/>
              <a:t>of PPAR</a:t>
            </a:r>
            <a:r>
              <a:rPr lang="el-GR" sz="2000" b="1" dirty="0" smtClean="0"/>
              <a:t>γ</a:t>
            </a:r>
            <a:r>
              <a:rPr lang="en-US" sz="2000" b="1" dirty="0" smtClean="0"/>
              <a:t> beneficial</a:t>
            </a:r>
          </a:p>
          <a:p>
            <a:pPr algn="ctr"/>
            <a:r>
              <a:rPr lang="en-US" dirty="0" smtClean="0"/>
              <a:t>Late during infection </a:t>
            </a:r>
            <a:r>
              <a:rPr lang="en-US" sz="2000" dirty="0" smtClean="0">
                <a:solidFill>
                  <a:schemeClr val="accent5">
                    <a:lumMod val="75000"/>
                  </a:schemeClr>
                </a:solidFill>
              </a:rPr>
              <a:t>GW9662</a:t>
            </a:r>
            <a:r>
              <a:rPr lang="en-US" dirty="0" smtClean="0"/>
              <a:t> treated mice expressed cytokines responsible for potentiating </a:t>
            </a:r>
            <a:r>
              <a:rPr lang="en-US" sz="2000" dirty="0" smtClean="0">
                <a:solidFill>
                  <a:schemeClr val="accent5">
                    <a:lumMod val="75000"/>
                  </a:schemeClr>
                </a:solidFill>
              </a:rPr>
              <a:t>Th17 differentiation</a:t>
            </a:r>
            <a:r>
              <a:rPr lang="en-US" dirty="0"/>
              <a:t> </a:t>
            </a:r>
            <a:r>
              <a:rPr lang="en-US" dirty="0" smtClean="0"/>
              <a:t>in addition to </a:t>
            </a:r>
            <a:r>
              <a:rPr lang="en-US" u="sng" dirty="0" smtClean="0"/>
              <a:t>significantly higher levels </a:t>
            </a:r>
            <a:r>
              <a:rPr lang="en-US" dirty="0" smtClean="0"/>
              <a:t>of </a:t>
            </a:r>
            <a:r>
              <a:rPr lang="en-US" sz="2000" dirty="0" smtClean="0">
                <a:solidFill>
                  <a:schemeClr val="accent5">
                    <a:lumMod val="75000"/>
                  </a:schemeClr>
                </a:solidFill>
              </a:rPr>
              <a:t>IL17</a:t>
            </a:r>
            <a:r>
              <a:rPr lang="en-US" sz="2000" dirty="0" smtClean="0"/>
              <a:t>.</a:t>
            </a:r>
            <a:endParaRPr lang="en-US" dirty="0"/>
          </a:p>
        </p:txBody>
      </p:sp>
      <p:sp>
        <p:nvSpPr>
          <p:cNvPr id="50" name="Double Bracket 49"/>
          <p:cNvSpPr/>
          <p:nvPr/>
        </p:nvSpPr>
        <p:spPr>
          <a:xfrm>
            <a:off x="5851318" y="990601"/>
            <a:ext cx="3140282" cy="281541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16771047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6200"/>
            <a:ext cx="8229600" cy="990600"/>
          </a:xfrm>
        </p:spPr>
        <p:txBody>
          <a:bodyPr/>
          <a:lstStyle/>
          <a:p>
            <a:pPr algn="ctr"/>
            <a:r>
              <a:rPr lang="es-ES" dirty="0" smtClean="0"/>
              <a:t>MIEP </a:t>
            </a:r>
            <a:r>
              <a:rPr lang="es-ES" dirty="0" err="1" smtClean="0"/>
              <a:t>Team</a:t>
            </a:r>
            <a:endParaRPr lang="es-ES" dirty="0"/>
          </a:p>
        </p:txBody>
      </p:sp>
      <p:sp>
        <p:nvSpPr>
          <p:cNvPr id="5" name="Marcador de contenido 4"/>
          <p:cNvSpPr>
            <a:spLocks noGrp="1"/>
          </p:cNvSpPr>
          <p:nvPr>
            <p:ph idx="1"/>
          </p:nvPr>
        </p:nvSpPr>
        <p:spPr>
          <a:xfrm>
            <a:off x="457200" y="1017500"/>
            <a:ext cx="4126661" cy="4366731"/>
          </a:xfrm>
        </p:spPr>
        <p:txBody>
          <a:bodyPr>
            <a:normAutofit fontScale="25000" lnSpcReduction="20000"/>
          </a:bodyPr>
          <a:lstStyle/>
          <a:p>
            <a:pPr>
              <a:buFont typeface="Arial" charset="0"/>
              <a:buNone/>
            </a:pPr>
            <a:r>
              <a:rPr lang="en-US" sz="6000" b="1" u="sng" dirty="0">
                <a:latin typeface="Calibri" charset="0"/>
                <a:ea typeface="ＭＳ Ｐゴシック" charset="0"/>
                <a:cs typeface="ＭＳ Ｐゴシック" charset="0"/>
              </a:rPr>
              <a:t>Virginia Bioinformatics Institute</a:t>
            </a:r>
          </a:p>
          <a:p>
            <a:pPr>
              <a:buFont typeface="Arial" charset="0"/>
              <a:buNone/>
            </a:pPr>
            <a:r>
              <a:rPr lang="en-US" sz="6000" b="1" dirty="0" err="1">
                <a:latin typeface="Calibri" charset="0"/>
                <a:ea typeface="ＭＳ Ｐゴシック" charset="0"/>
                <a:cs typeface="ＭＳ Ｐゴシック" charset="0"/>
              </a:rPr>
              <a:t>Josep</a:t>
            </a:r>
            <a:r>
              <a:rPr lang="en-US" sz="6000" b="1" dirty="0">
                <a:latin typeface="Calibri" charset="0"/>
                <a:ea typeface="ＭＳ Ｐゴシック" charset="0"/>
                <a:cs typeface="ＭＳ Ｐゴシック" charset="0"/>
              </a:rPr>
              <a:t> </a:t>
            </a:r>
            <a:r>
              <a:rPr lang="en-US" sz="6000" b="1" dirty="0" err="1">
                <a:latin typeface="Calibri" charset="0"/>
                <a:ea typeface="ＭＳ Ｐゴシック" charset="0"/>
                <a:cs typeface="ＭＳ Ｐゴシック" charset="0"/>
              </a:rPr>
              <a:t>Bassaganya-Riera</a:t>
            </a:r>
            <a:r>
              <a:rPr lang="en-US" sz="6000" b="1" dirty="0">
                <a:latin typeface="Calibri" charset="0"/>
                <a:ea typeface="ＭＳ Ｐゴシック" charset="0"/>
                <a:cs typeface="ＭＳ Ｐゴシック" charset="0"/>
              </a:rPr>
              <a:t> - </a:t>
            </a:r>
            <a:r>
              <a:rPr lang="en-US" sz="6000" dirty="0">
                <a:latin typeface="Calibri" charset="0"/>
                <a:ea typeface="ＭＳ Ｐゴシック" charset="0"/>
                <a:cs typeface="ＭＳ Ｐゴシック" charset="0"/>
              </a:rPr>
              <a:t>Principal Investigator and Center Director</a:t>
            </a:r>
            <a:br>
              <a:rPr lang="en-US" sz="6000" dirty="0">
                <a:latin typeface="Calibri" charset="0"/>
                <a:ea typeface="ＭＳ Ｐゴシック" charset="0"/>
                <a:cs typeface="ＭＳ Ｐゴシック" charset="0"/>
              </a:rPr>
            </a:br>
            <a:endParaRPr lang="en-US" sz="6000" dirty="0">
              <a:latin typeface="Calibri" charset="0"/>
              <a:ea typeface="ＭＳ Ｐゴシック" charset="0"/>
              <a:cs typeface="ＭＳ Ｐゴシック" charset="0"/>
            </a:endParaRPr>
          </a:p>
          <a:p>
            <a:pPr>
              <a:buFont typeface="Arial" charset="0"/>
              <a:buNone/>
            </a:pPr>
            <a:r>
              <a:rPr lang="en-US" sz="6000" b="1" dirty="0">
                <a:latin typeface="Calibri" charset="0"/>
                <a:ea typeface="ＭＳ Ｐゴシック" charset="0"/>
                <a:cs typeface="ＭＳ Ｐゴシック" charset="0"/>
              </a:rPr>
              <a:t>Raquel </a:t>
            </a:r>
            <a:r>
              <a:rPr lang="en-US" sz="6000" b="1" dirty="0" err="1">
                <a:latin typeface="Calibri" charset="0"/>
                <a:ea typeface="ＭＳ Ｐゴシック" charset="0"/>
                <a:cs typeface="ＭＳ Ｐゴシック" charset="0"/>
              </a:rPr>
              <a:t>Hontecillas</a:t>
            </a:r>
            <a:r>
              <a:rPr lang="en-US" sz="6000" b="1" dirty="0">
                <a:latin typeface="Calibri" charset="0"/>
                <a:ea typeface="ＭＳ Ｐゴシック" charset="0"/>
                <a:cs typeface="ＭＳ Ｐゴシック" charset="0"/>
              </a:rPr>
              <a:t> - </a:t>
            </a:r>
            <a:r>
              <a:rPr lang="en-US" sz="6000" dirty="0">
                <a:latin typeface="Calibri" charset="0"/>
                <a:ea typeface="ＭＳ Ｐゴシック" charset="0"/>
                <a:cs typeface="ＭＳ Ｐゴシック" charset="0"/>
              </a:rPr>
              <a:t>Immunology Lead</a:t>
            </a:r>
            <a:br>
              <a:rPr lang="en-US" sz="6000" dirty="0">
                <a:latin typeface="Calibri" charset="0"/>
                <a:ea typeface="ＭＳ Ｐゴシック" charset="0"/>
                <a:cs typeface="ＭＳ Ｐゴシック" charset="0"/>
              </a:rPr>
            </a:br>
            <a:r>
              <a:rPr lang="en-US" sz="6000" b="1" dirty="0">
                <a:latin typeface="Calibri" charset="0"/>
                <a:ea typeface="ＭＳ Ｐゴシック" charset="0"/>
                <a:cs typeface="ＭＳ Ｐゴシック" charset="0"/>
              </a:rPr>
              <a:t>Barbara </a:t>
            </a:r>
            <a:r>
              <a:rPr lang="en-US" sz="6000" b="1" dirty="0" err="1" smtClean="0">
                <a:latin typeface="Calibri" charset="0"/>
                <a:ea typeface="ＭＳ Ｐゴシック" charset="0"/>
                <a:cs typeface="ＭＳ Ｐゴシック" charset="0"/>
              </a:rPr>
              <a:t>Kronsteiner</a:t>
            </a:r>
            <a:r>
              <a:rPr lang="en-US" sz="6000" b="1" dirty="0" smtClean="0">
                <a:latin typeface="Calibri" charset="0"/>
                <a:ea typeface="ＭＳ Ｐゴシック" charset="0"/>
                <a:cs typeface="ＭＳ Ｐゴシック" charset="0"/>
              </a:rPr>
              <a:t> </a:t>
            </a:r>
            <a:r>
              <a:rPr lang="en-US" sz="6000" b="1" dirty="0">
                <a:latin typeface="Calibri" charset="0"/>
                <a:ea typeface="ＭＳ Ｐゴシック" charset="0"/>
                <a:cs typeface="ＭＳ Ｐゴシック" charset="0"/>
              </a:rPr>
              <a:t>- </a:t>
            </a:r>
            <a:r>
              <a:rPr lang="en-US" sz="6000" dirty="0">
                <a:latin typeface="Calibri" charset="0"/>
                <a:ea typeface="ＭＳ Ｐゴシック" charset="0"/>
                <a:cs typeface="ＭＳ Ｐゴシック" charset="0"/>
              </a:rPr>
              <a:t>Immunology Post-Doc</a:t>
            </a:r>
            <a:br>
              <a:rPr lang="en-US" sz="6000" dirty="0">
                <a:latin typeface="Calibri" charset="0"/>
                <a:ea typeface="ＭＳ Ｐゴシック" charset="0"/>
                <a:cs typeface="ＭＳ Ｐゴシック" charset="0"/>
              </a:rPr>
            </a:br>
            <a:r>
              <a:rPr lang="en-US" sz="6000" b="1" dirty="0">
                <a:latin typeface="Calibri" charset="0"/>
                <a:ea typeface="ＭＳ Ｐゴシック" charset="0"/>
                <a:cs typeface="ＭＳ Ｐゴシック" charset="0"/>
              </a:rPr>
              <a:t>Xia Wang - </a:t>
            </a:r>
            <a:r>
              <a:rPr lang="en-US" sz="6000" dirty="0">
                <a:latin typeface="Calibri" charset="0"/>
                <a:ea typeface="ＭＳ Ｐゴシック" charset="0"/>
                <a:cs typeface="ＭＳ Ｐゴシック" charset="0"/>
              </a:rPr>
              <a:t>Laboratory Manager</a:t>
            </a:r>
            <a:br>
              <a:rPr lang="en-US" sz="6000" dirty="0">
                <a:latin typeface="Calibri" charset="0"/>
                <a:ea typeface="ＭＳ Ｐゴシック" charset="0"/>
                <a:cs typeface="ＭＳ Ｐゴシック" charset="0"/>
              </a:rPr>
            </a:br>
            <a:r>
              <a:rPr lang="en-US" sz="6000" b="1" dirty="0" err="1">
                <a:latin typeface="Calibri" charset="0"/>
                <a:ea typeface="ＭＳ Ｐゴシック" charset="0"/>
                <a:cs typeface="ＭＳ Ｐゴシック" charset="0"/>
              </a:rPr>
              <a:t>Xiaoying</a:t>
            </a:r>
            <a:r>
              <a:rPr lang="en-US" sz="6000" b="1" dirty="0">
                <a:latin typeface="Calibri" charset="0"/>
                <a:ea typeface="ＭＳ Ｐゴシック" charset="0"/>
                <a:cs typeface="ＭＳ Ｐゴシック" charset="0"/>
              </a:rPr>
              <a:t> Zhang - </a:t>
            </a:r>
            <a:r>
              <a:rPr lang="en-US" sz="6000" dirty="0">
                <a:latin typeface="Calibri" charset="0"/>
                <a:ea typeface="ＭＳ Ｐゴシック" charset="0"/>
                <a:cs typeface="ＭＳ Ｐゴシック" charset="0"/>
              </a:rPr>
              <a:t>Immunology Post-Doc</a:t>
            </a:r>
            <a:br>
              <a:rPr lang="en-US" sz="6000" dirty="0">
                <a:latin typeface="Calibri" charset="0"/>
                <a:ea typeface="ＭＳ Ｐゴシック" charset="0"/>
                <a:cs typeface="ＭＳ Ｐゴシック" charset="0"/>
              </a:rPr>
            </a:br>
            <a:r>
              <a:rPr lang="en-US" sz="6000" b="1" dirty="0" err="1">
                <a:latin typeface="Calibri" charset="0"/>
                <a:ea typeface="ＭＳ Ｐゴシック" charset="0"/>
                <a:cs typeface="ＭＳ Ｐゴシック" charset="0"/>
              </a:rPr>
              <a:t>Pinyi</a:t>
            </a:r>
            <a:r>
              <a:rPr lang="en-US" sz="6000" b="1" dirty="0">
                <a:latin typeface="Calibri" charset="0"/>
                <a:ea typeface="ＭＳ Ｐゴシック" charset="0"/>
                <a:cs typeface="ＭＳ Ｐゴシック" charset="0"/>
              </a:rPr>
              <a:t> Lu - </a:t>
            </a:r>
            <a:r>
              <a:rPr lang="en-US" sz="6000" dirty="0">
                <a:latin typeface="Calibri" charset="0"/>
                <a:ea typeface="ＭＳ Ｐゴシック" charset="0"/>
                <a:cs typeface="ＭＳ Ｐゴシック" charset="0"/>
              </a:rPr>
              <a:t>Immunology and Modeling GRA</a:t>
            </a:r>
            <a:br>
              <a:rPr lang="en-US" sz="6000" dirty="0">
                <a:latin typeface="Calibri" charset="0"/>
                <a:ea typeface="ＭＳ Ｐゴシック" charset="0"/>
                <a:cs typeface="ＭＳ Ｐゴシック" charset="0"/>
              </a:rPr>
            </a:br>
            <a:r>
              <a:rPr lang="en-US" sz="6000" b="1" dirty="0" err="1">
                <a:latin typeface="Calibri" charset="0"/>
                <a:ea typeface="ＭＳ Ｐゴシック" charset="0"/>
                <a:cs typeface="ＭＳ Ｐゴシック" charset="0"/>
              </a:rPr>
              <a:t>Adria</a:t>
            </a:r>
            <a:r>
              <a:rPr lang="en-US" sz="6000" b="1" dirty="0">
                <a:latin typeface="Calibri" charset="0"/>
                <a:ea typeface="ＭＳ Ｐゴシック" charset="0"/>
                <a:cs typeface="ＭＳ Ｐゴシック" charset="0"/>
              </a:rPr>
              <a:t> </a:t>
            </a:r>
            <a:r>
              <a:rPr lang="en-US" sz="6000" b="1" dirty="0" err="1">
                <a:latin typeface="Calibri" charset="0"/>
                <a:ea typeface="ＭＳ Ｐゴシック" charset="0"/>
                <a:cs typeface="ＭＳ Ｐゴシック" charset="0"/>
              </a:rPr>
              <a:t>Carbo</a:t>
            </a:r>
            <a:r>
              <a:rPr lang="en-US" sz="6000" b="1" dirty="0">
                <a:latin typeface="Calibri" charset="0"/>
                <a:ea typeface="ＭＳ Ｐゴシック" charset="0"/>
                <a:cs typeface="ＭＳ Ｐゴシック" charset="0"/>
              </a:rPr>
              <a:t> - </a:t>
            </a:r>
            <a:r>
              <a:rPr lang="en-US" sz="6000" dirty="0">
                <a:latin typeface="Calibri" charset="0"/>
                <a:ea typeface="ＭＳ Ｐゴシック" charset="0"/>
                <a:cs typeface="ＭＳ Ｐゴシック" charset="0"/>
              </a:rPr>
              <a:t>Immunology and Modeling GRA</a:t>
            </a:r>
            <a:br>
              <a:rPr lang="en-US" sz="6000" dirty="0">
                <a:latin typeface="Calibri" charset="0"/>
                <a:ea typeface="ＭＳ Ｐゴシック" charset="0"/>
                <a:cs typeface="ＭＳ Ｐゴシック" charset="0"/>
              </a:rPr>
            </a:br>
            <a:r>
              <a:rPr lang="en-US" sz="6000" b="1" dirty="0" err="1">
                <a:latin typeface="Calibri" charset="0"/>
                <a:ea typeface="ＭＳ Ｐゴシック" charset="0"/>
                <a:cs typeface="ＭＳ Ｐゴシック" charset="0"/>
              </a:rPr>
              <a:t>Mireia</a:t>
            </a:r>
            <a:r>
              <a:rPr lang="en-US" sz="6000" b="1" dirty="0">
                <a:latin typeface="Calibri" charset="0"/>
                <a:ea typeface="ＭＳ Ｐゴシック" charset="0"/>
                <a:cs typeface="ＭＳ Ｐゴシック" charset="0"/>
              </a:rPr>
              <a:t> </a:t>
            </a:r>
            <a:r>
              <a:rPr lang="en-US" sz="6000" b="1" dirty="0" err="1">
                <a:latin typeface="Calibri" charset="0"/>
                <a:ea typeface="ＭＳ Ｐゴシック" charset="0"/>
                <a:cs typeface="ＭＳ Ｐゴシック" charset="0"/>
              </a:rPr>
              <a:t>Pedragosa</a:t>
            </a:r>
            <a:r>
              <a:rPr lang="en-US" sz="6000" b="1" dirty="0">
                <a:latin typeface="Calibri" charset="0"/>
                <a:ea typeface="ＭＳ Ｐゴシック" charset="0"/>
                <a:cs typeface="ＭＳ Ｐゴシック" charset="0"/>
              </a:rPr>
              <a:t> - </a:t>
            </a:r>
            <a:r>
              <a:rPr lang="en-US" sz="6000" dirty="0">
                <a:latin typeface="Calibri" charset="0"/>
                <a:ea typeface="ＭＳ Ｐゴシック" charset="0"/>
                <a:cs typeface="ＭＳ Ｐゴシック" charset="0"/>
              </a:rPr>
              <a:t>Immunology and Modeling </a:t>
            </a:r>
            <a:r>
              <a:rPr lang="en-US" sz="6000" dirty="0" smtClean="0">
                <a:latin typeface="Calibri" charset="0"/>
                <a:ea typeface="ＭＳ Ｐゴシック" charset="0"/>
                <a:cs typeface="ＭＳ Ｐゴシック" charset="0"/>
              </a:rPr>
              <a:t>GRA</a:t>
            </a:r>
            <a:br>
              <a:rPr lang="en-US" sz="6000" dirty="0" smtClean="0">
                <a:latin typeface="Calibri" charset="0"/>
                <a:ea typeface="ＭＳ Ｐゴシック" charset="0"/>
                <a:cs typeface="ＭＳ Ｐゴシック" charset="0"/>
              </a:rPr>
            </a:br>
            <a:r>
              <a:rPr lang="en-US" sz="6000" b="1" dirty="0">
                <a:latin typeface="Calibri" charset="0"/>
                <a:ea typeface="ＭＳ Ｐゴシック" charset="0"/>
                <a:cs typeface="ＭＳ Ｐゴシック" charset="0"/>
              </a:rPr>
              <a:t>Cassandra Washington – </a:t>
            </a:r>
            <a:r>
              <a:rPr lang="en-US" sz="6000" dirty="0">
                <a:latin typeface="Calibri" charset="0"/>
                <a:ea typeface="ＭＳ Ｐゴシック" charset="0"/>
                <a:cs typeface="ＭＳ Ｐゴシック" charset="0"/>
              </a:rPr>
              <a:t>Immunology and Modeling </a:t>
            </a:r>
            <a:r>
              <a:rPr lang="en-US" sz="6000" dirty="0" smtClean="0">
                <a:latin typeface="Calibri" charset="0"/>
                <a:ea typeface="ＭＳ Ｐゴシック" charset="0"/>
                <a:cs typeface="ＭＳ Ｐゴシック" charset="0"/>
              </a:rPr>
              <a:t>GRA</a:t>
            </a:r>
          </a:p>
          <a:p>
            <a:pPr>
              <a:buFont typeface="Arial" charset="0"/>
              <a:buNone/>
            </a:pPr>
            <a:r>
              <a:rPr lang="en-US" sz="6000" dirty="0">
                <a:latin typeface="Calibri" charset="0"/>
                <a:ea typeface="ＭＳ Ｐゴシック" charset="0"/>
                <a:cs typeface="ＭＳ Ｐゴシック" charset="0"/>
              </a:rPr>
              <a:t>	</a:t>
            </a:r>
            <a:r>
              <a:rPr lang="en-US" sz="6000" b="1" dirty="0" err="1" smtClean="0">
                <a:latin typeface="Calibri" charset="0"/>
                <a:ea typeface="ＭＳ Ｐゴシック" charset="0"/>
                <a:cs typeface="ＭＳ Ｐゴシック" charset="0"/>
              </a:rPr>
              <a:t>Pawel</a:t>
            </a:r>
            <a:r>
              <a:rPr lang="en-US" sz="6000" b="1" dirty="0" smtClean="0">
                <a:latin typeface="Calibri" charset="0"/>
                <a:ea typeface="ＭＳ Ｐゴシック" charset="0"/>
                <a:cs typeface="ＭＳ Ｐゴシック" charset="0"/>
              </a:rPr>
              <a:t> </a:t>
            </a:r>
            <a:r>
              <a:rPr lang="en-US" sz="6000" b="1" dirty="0" err="1" smtClean="0">
                <a:latin typeface="Calibri" charset="0"/>
                <a:ea typeface="ＭＳ Ｐゴシック" charset="0"/>
                <a:cs typeface="ＭＳ Ｐゴシック" charset="0"/>
              </a:rPr>
              <a:t>Michalak</a:t>
            </a:r>
            <a:r>
              <a:rPr lang="en-US" sz="6000" b="1" dirty="0" smtClean="0">
                <a:latin typeface="Calibri" charset="0"/>
                <a:ea typeface="ＭＳ Ｐゴシック" charset="0"/>
                <a:cs typeface="ＭＳ Ｐゴシック" charset="0"/>
              </a:rPr>
              <a:t> </a:t>
            </a:r>
            <a:r>
              <a:rPr lang="es-ES" sz="6000" dirty="0" smtClean="0">
                <a:latin typeface="Calibri" charset="0"/>
                <a:ea typeface="ＭＳ Ｐゴシック" charset="0"/>
                <a:cs typeface="ＭＳ Ｐゴシック" charset="0"/>
              </a:rPr>
              <a:t>–</a:t>
            </a:r>
            <a:r>
              <a:rPr lang="en-US" sz="6000" dirty="0" smtClean="0">
                <a:latin typeface="Calibri" charset="0"/>
                <a:ea typeface="ＭＳ Ｐゴシック" charset="0"/>
                <a:cs typeface="ＭＳ Ｐゴシック" charset="0"/>
              </a:rPr>
              <a:t> Systems Biology Scientist</a:t>
            </a:r>
          </a:p>
          <a:p>
            <a:pPr>
              <a:buFont typeface="Arial" charset="0"/>
              <a:buNone/>
            </a:pPr>
            <a:r>
              <a:rPr lang="en-US" sz="6000" dirty="0">
                <a:latin typeface="Calibri" charset="0"/>
                <a:ea typeface="ＭＳ Ｐゴシック" charset="0"/>
                <a:cs typeface="ＭＳ Ｐゴシック" charset="0"/>
              </a:rPr>
              <a:t>	</a:t>
            </a:r>
            <a:r>
              <a:rPr lang="en-US" sz="6000" b="1" dirty="0" err="1" smtClean="0">
                <a:latin typeface="Calibri" charset="0"/>
                <a:ea typeface="ＭＳ Ｐゴシック" charset="0"/>
                <a:cs typeface="ＭＳ Ｐゴシック" charset="0"/>
              </a:rPr>
              <a:t>Katarzyna</a:t>
            </a:r>
            <a:r>
              <a:rPr lang="en-US" sz="6000" b="1" dirty="0" smtClean="0">
                <a:latin typeface="Calibri" charset="0"/>
                <a:ea typeface="ＭＳ Ｐゴシック" charset="0"/>
                <a:cs typeface="ＭＳ Ｐゴシック" charset="0"/>
              </a:rPr>
              <a:t> </a:t>
            </a:r>
            <a:r>
              <a:rPr lang="en-US" sz="6000" b="1" dirty="0" err="1" smtClean="0">
                <a:latin typeface="Calibri" charset="0"/>
                <a:ea typeface="ＭＳ Ｐゴシック" charset="0"/>
                <a:cs typeface="ＭＳ Ｐゴシック" charset="0"/>
              </a:rPr>
              <a:t>Michalak</a:t>
            </a:r>
            <a:r>
              <a:rPr lang="en-US" sz="6000" b="1" dirty="0" smtClean="0">
                <a:latin typeface="Calibri" charset="0"/>
                <a:ea typeface="ＭＳ Ｐゴシック" charset="0"/>
                <a:cs typeface="ＭＳ Ｐゴシック" charset="0"/>
              </a:rPr>
              <a:t> </a:t>
            </a:r>
            <a:r>
              <a:rPr lang="es-ES" sz="6000" dirty="0" smtClean="0">
                <a:latin typeface="Calibri" charset="0"/>
                <a:ea typeface="ＭＳ Ｐゴシック" charset="0"/>
                <a:cs typeface="ＭＳ Ｐゴシック" charset="0"/>
              </a:rPr>
              <a:t>–</a:t>
            </a:r>
            <a:r>
              <a:rPr lang="en-US" sz="6000" dirty="0" smtClean="0">
                <a:latin typeface="Calibri" charset="0"/>
                <a:ea typeface="ＭＳ Ｐゴシック" charset="0"/>
                <a:cs typeface="ＭＳ Ｐゴシック" charset="0"/>
              </a:rPr>
              <a:t> Systems Biology Scientist</a:t>
            </a:r>
            <a:r>
              <a:rPr lang="en-US" sz="6000" dirty="0">
                <a:latin typeface="Calibri" charset="0"/>
                <a:ea typeface="ＭＳ Ｐゴシック" charset="0"/>
                <a:cs typeface="ＭＳ Ｐゴシック" charset="0"/>
              </a:rPr>
              <a:t/>
            </a:r>
            <a:br>
              <a:rPr lang="en-US" sz="6000" dirty="0">
                <a:latin typeface="Calibri" charset="0"/>
                <a:ea typeface="ＭＳ Ｐゴシック" charset="0"/>
                <a:cs typeface="ＭＳ Ｐゴシック" charset="0"/>
              </a:rPr>
            </a:br>
            <a:endParaRPr lang="en-US" sz="6000" b="1" dirty="0" smtClean="0">
              <a:latin typeface="Calibri" charset="0"/>
              <a:ea typeface="ＭＳ Ｐゴシック" charset="0"/>
              <a:cs typeface="ＭＳ Ｐゴシック" charset="0"/>
            </a:endParaRPr>
          </a:p>
          <a:p>
            <a:pPr>
              <a:buFont typeface="Arial" charset="0"/>
              <a:buNone/>
            </a:pPr>
            <a:r>
              <a:rPr lang="en-US" sz="6000" b="1" dirty="0" smtClean="0">
                <a:latin typeface="Calibri" charset="0"/>
                <a:ea typeface="ＭＳ Ｐゴシック" charset="0"/>
                <a:cs typeface="ＭＳ Ｐゴシック" charset="0"/>
              </a:rPr>
              <a:t>David Bevan </a:t>
            </a:r>
            <a:r>
              <a:rPr lang="en-US" sz="6000" dirty="0" smtClean="0">
                <a:latin typeface="Calibri" charset="0"/>
                <a:ea typeface="ＭＳ Ｐゴシック" charset="0"/>
                <a:cs typeface="ＭＳ Ｐゴシック" charset="0"/>
              </a:rPr>
              <a:t>– Education Lead</a:t>
            </a:r>
          </a:p>
          <a:p>
            <a:pPr>
              <a:buFont typeface="Arial" charset="0"/>
              <a:buNone/>
            </a:pPr>
            <a:endParaRPr lang="en-US" sz="4000" dirty="0" smtClean="0">
              <a:latin typeface="Calibri" charset="0"/>
              <a:ea typeface="ＭＳ Ｐゴシック" charset="0"/>
              <a:cs typeface="ＭＳ Ｐゴシック" charset="0"/>
            </a:endParaRPr>
          </a:p>
          <a:p>
            <a:pPr>
              <a:buFont typeface="Arial" charset="0"/>
              <a:buNone/>
            </a:pPr>
            <a:r>
              <a:rPr lang="en-US" sz="6000" b="1" dirty="0" smtClean="0">
                <a:latin typeface="Calibri" charset="0"/>
                <a:ea typeface="ＭＳ Ｐゴシック" charset="0"/>
                <a:cs typeface="ＭＳ Ｐゴシック" charset="0"/>
              </a:rPr>
              <a:t>Jim </a:t>
            </a:r>
            <a:r>
              <a:rPr lang="en-US" sz="6000" b="1" dirty="0" err="1">
                <a:latin typeface="Calibri" charset="0"/>
                <a:ea typeface="ＭＳ Ｐゴシック" charset="0"/>
                <a:cs typeface="ＭＳ Ｐゴシック" charset="0"/>
              </a:rPr>
              <a:t>Walke</a:t>
            </a:r>
            <a:r>
              <a:rPr lang="en-US" sz="6000" b="1" dirty="0">
                <a:latin typeface="Calibri" charset="0"/>
                <a:ea typeface="ＭＳ Ｐゴシック" charset="0"/>
                <a:cs typeface="ＭＳ Ｐゴシック" charset="0"/>
              </a:rPr>
              <a:t> - </a:t>
            </a:r>
            <a:r>
              <a:rPr lang="en-US" sz="6000" dirty="0">
                <a:latin typeface="Calibri" charset="0"/>
                <a:ea typeface="ＭＳ Ｐゴシック" charset="0"/>
                <a:cs typeface="ＭＳ Ｐゴシック" charset="0"/>
              </a:rPr>
              <a:t>Project Manager </a:t>
            </a:r>
          </a:p>
          <a:p>
            <a:pPr>
              <a:buFont typeface="Arial" charset="0"/>
              <a:buNone/>
            </a:pPr>
            <a:endParaRPr lang="en-US" sz="6000" dirty="0">
              <a:latin typeface="Calibri" charset="0"/>
              <a:ea typeface="ＭＳ Ｐゴシック" charset="0"/>
              <a:cs typeface="ＭＳ Ｐゴシック" charset="0"/>
            </a:endParaRPr>
          </a:p>
          <a:p>
            <a:pPr marL="0" indent="0">
              <a:buNone/>
            </a:pPr>
            <a:endParaRPr lang="es-ES" dirty="0"/>
          </a:p>
        </p:txBody>
      </p:sp>
      <p:sp>
        <p:nvSpPr>
          <p:cNvPr id="10" name="Marcador de contenido 4"/>
          <p:cNvSpPr txBox="1">
            <a:spLocks/>
          </p:cNvSpPr>
          <p:nvPr/>
        </p:nvSpPr>
        <p:spPr>
          <a:xfrm>
            <a:off x="4736261" y="999792"/>
            <a:ext cx="4126661" cy="4452321"/>
          </a:xfrm>
          <a:prstGeom prst="rect">
            <a:avLst/>
          </a:prstGeom>
        </p:spPr>
        <p:txBody>
          <a:bodyPr vert="horz" lIns="91440" tIns="45720" rIns="91440" bIns="45720" rtlCol="0">
            <a:normAutofit fontScale="6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 typeface="Arial" charset="0"/>
              <a:buNone/>
            </a:pPr>
            <a:r>
              <a:rPr lang="en-US" b="1" u="sng" dirty="0">
                <a:latin typeface="Calibri" charset="0"/>
                <a:ea typeface="ＭＳ Ｐゴシック" charset="0"/>
                <a:cs typeface="ＭＳ Ｐゴシック" charset="0"/>
              </a:rPr>
              <a:t>Virginia Bioinformatics Institute (continued)</a:t>
            </a:r>
          </a:p>
          <a:p>
            <a:pPr>
              <a:buFont typeface="Arial" charset="0"/>
              <a:buNone/>
            </a:pPr>
            <a:r>
              <a:rPr lang="en-US" b="1" dirty="0" err="1">
                <a:latin typeface="Calibri" charset="0"/>
                <a:ea typeface="ＭＳ Ｐゴシック" charset="0"/>
                <a:cs typeface="ＭＳ Ｐゴシック" charset="0"/>
              </a:rPr>
              <a:t>Madhav</a:t>
            </a:r>
            <a:r>
              <a:rPr lang="en-US" b="1" dirty="0">
                <a:latin typeface="Calibri" charset="0"/>
                <a:ea typeface="ＭＳ Ｐゴシック" charset="0"/>
                <a:cs typeface="ＭＳ Ｐゴシック" charset="0"/>
              </a:rPr>
              <a:t> </a:t>
            </a:r>
            <a:r>
              <a:rPr lang="en-US" b="1" dirty="0" err="1">
                <a:latin typeface="Calibri" charset="0"/>
                <a:ea typeface="ＭＳ Ｐゴシック" charset="0"/>
                <a:cs typeface="ＭＳ Ｐゴシック" charset="0"/>
              </a:rPr>
              <a:t>Marathe</a:t>
            </a:r>
            <a:r>
              <a:rPr lang="en-US" b="1" dirty="0">
                <a:latin typeface="Calibri" charset="0"/>
                <a:ea typeface="ＭＳ Ｐゴシック" charset="0"/>
                <a:cs typeface="ＭＳ Ｐゴシック" charset="0"/>
              </a:rPr>
              <a:t> - </a:t>
            </a:r>
            <a:r>
              <a:rPr lang="en-US" dirty="0">
                <a:latin typeface="Calibri" charset="0"/>
                <a:ea typeface="ＭＳ Ｐゴシック" charset="0"/>
                <a:cs typeface="ＭＳ Ｐゴシック" charset="0"/>
              </a:rPr>
              <a:t>Modeling Lead</a:t>
            </a:r>
            <a:br>
              <a:rPr lang="en-US" dirty="0">
                <a:latin typeface="Calibri" charset="0"/>
                <a:ea typeface="ＭＳ Ｐゴシック" charset="0"/>
                <a:cs typeface="ＭＳ Ｐゴシック" charset="0"/>
              </a:rPr>
            </a:br>
            <a:r>
              <a:rPr lang="en-US" b="1" dirty="0">
                <a:latin typeface="Calibri" charset="0"/>
                <a:ea typeface="ＭＳ Ｐゴシック" charset="0"/>
                <a:cs typeface="ＭＳ Ｐゴシック" charset="0"/>
              </a:rPr>
              <a:t>Keith </a:t>
            </a:r>
            <a:r>
              <a:rPr lang="en-US" b="1" dirty="0" err="1">
                <a:latin typeface="Calibri" charset="0"/>
                <a:ea typeface="ＭＳ Ｐゴシック" charset="0"/>
                <a:cs typeface="ＭＳ Ｐゴシック" charset="0"/>
              </a:rPr>
              <a:t>Bisset</a:t>
            </a:r>
            <a:r>
              <a:rPr lang="en-US" b="1" dirty="0">
                <a:latin typeface="Calibri" charset="0"/>
                <a:ea typeface="ＭＳ Ｐゴシック" charset="0"/>
                <a:cs typeface="ＭＳ Ｐゴシック" charset="0"/>
              </a:rPr>
              <a:t> - </a:t>
            </a:r>
            <a:r>
              <a:rPr lang="en-US" dirty="0">
                <a:latin typeface="Calibri" charset="0"/>
                <a:ea typeface="ＭＳ Ｐゴシック" charset="0"/>
                <a:cs typeface="ＭＳ Ｐゴシック" charset="0"/>
              </a:rPr>
              <a:t>Modeling Expert</a:t>
            </a:r>
            <a:br>
              <a:rPr lang="en-US" dirty="0">
                <a:latin typeface="Calibri" charset="0"/>
                <a:ea typeface="ＭＳ Ｐゴシック" charset="0"/>
                <a:cs typeface="ＭＳ Ｐゴシック" charset="0"/>
              </a:rPr>
            </a:br>
            <a:r>
              <a:rPr lang="en-US" b="1" dirty="0">
                <a:latin typeface="Calibri" charset="0"/>
                <a:ea typeface="ＭＳ Ｐゴシック" charset="0"/>
                <a:cs typeface="ＭＳ Ｐゴシック" charset="0"/>
              </a:rPr>
              <a:t>Stephen Eubank - </a:t>
            </a:r>
            <a:r>
              <a:rPr lang="en-US" dirty="0">
                <a:latin typeface="Calibri" charset="0"/>
                <a:ea typeface="ＭＳ Ｐゴシック" charset="0"/>
                <a:cs typeface="ＭＳ Ｐゴシック" charset="0"/>
              </a:rPr>
              <a:t>Modeling Expert</a:t>
            </a:r>
            <a:br>
              <a:rPr lang="en-US" dirty="0">
                <a:latin typeface="Calibri" charset="0"/>
                <a:ea typeface="ＭＳ Ｐゴシック" charset="0"/>
                <a:cs typeface="ＭＳ Ｐゴシック" charset="0"/>
              </a:rPr>
            </a:br>
            <a:r>
              <a:rPr lang="en-US" b="1" dirty="0">
                <a:latin typeface="Calibri" charset="0"/>
                <a:ea typeface="ＭＳ Ｐゴシック" charset="0"/>
                <a:cs typeface="ＭＳ Ｐゴシック" charset="0"/>
              </a:rPr>
              <a:t>Katherine </a:t>
            </a:r>
            <a:r>
              <a:rPr lang="en-US" b="1" dirty="0" err="1">
                <a:latin typeface="Calibri" charset="0"/>
                <a:ea typeface="ＭＳ Ｐゴシック" charset="0"/>
                <a:cs typeface="ＭＳ Ｐゴシック" charset="0"/>
              </a:rPr>
              <a:t>Wendelsdorf</a:t>
            </a:r>
            <a:r>
              <a:rPr lang="en-US" b="1" dirty="0">
                <a:latin typeface="Calibri" charset="0"/>
                <a:ea typeface="ＭＳ Ｐゴシック" charset="0"/>
                <a:cs typeface="ＭＳ Ｐゴシック" charset="0"/>
              </a:rPr>
              <a:t> - </a:t>
            </a:r>
            <a:r>
              <a:rPr lang="en-US" dirty="0">
                <a:latin typeface="Calibri" charset="0"/>
                <a:ea typeface="ＭＳ Ｐゴシック" charset="0"/>
                <a:cs typeface="ＭＳ Ｐゴシック" charset="0"/>
              </a:rPr>
              <a:t>Modeling GRA</a:t>
            </a:r>
            <a:br>
              <a:rPr lang="en-US" dirty="0">
                <a:latin typeface="Calibri" charset="0"/>
                <a:ea typeface="ＭＳ Ｐゴシック" charset="0"/>
                <a:cs typeface="ＭＳ Ｐゴシック" charset="0"/>
              </a:rPr>
            </a:br>
            <a:r>
              <a:rPr lang="en-US" b="1" dirty="0">
                <a:latin typeface="Calibri" charset="0"/>
                <a:ea typeface="ＭＳ Ｐゴシック" charset="0"/>
                <a:cs typeface="ＭＳ Ｐゴシック" charset="0"/>
              </a:rPr>
              <a:t>Nikki Lewis - </a:t>
            </a:r>
            <a:r>
              <a:rPr lang="en-US" dirty="0">
                <a:latin typeface="Calibri" charset="0"/>
                <a:ea typeface="ＭＳ Ｐゴシック" charset="0"/>
                <a:cs typeface="ＭＳ Ｐゴシック" charset="0"/>
              </a:rPr>
              <a:t>Modeling GRA</a:t>
            </a:r>
            <a:br>
              <a:rPr lang="en-US" dirty="0">
                <a:latin typeface="Calibri" charset="0"/>
                <a:ea typeface="ＭＳ Ｐゴシック" charset="0"/>
                <a:cs typeface="ＭＳ Ｐゴシック" charset="0"/>
              </a:rPr>
            </a:br>
            <a:r>
              <a:rPr lang="en-US" b="1" dirty="0" err="1">
                <a:latin typeface="Calibri" charset="0"/>
                <a:ea typeface="ＭＳ Ｐゴシック" charset="0"/>
                <a:cs typeface="ＭＳ Ｐゴシック" charset="0"/>
              </a:rPr>
              <a:t>Maksudul</a:t>
            </a:r>
            <a:r>
              <a:rPr lang="en-US" b="1" dirty="0">
                <a:latin typeface="Calibri" charset="0"/>
                <a:ea typeface="ＭＳ Ｐゴシック" charset="0"/>
                <a:cs typeface="ＭＳ Ｐゴシック" charset="0"/>
              </a:rPr>
              <a:t> </a:t>
            </a:r>
            <a:r>
              <a:rPr lang="en-US" b="1" dirty="0" err="1">
                <a:latin typeface="Calibri" charset="0"/>
                <a:ea typeface="ＭＳ Ｐゴシック" charset="0"/>
                <a:cs typeface="ＭＳ Ｐゴシック" charset="0"/>
              </a:rPr>
              <a:t>Alam</a:t>
            </a:r>
            <a:r>
              <a:rPr lang="en-US" dirty="0">
                <a:latin typeface="Calibri" charset="0"/>
                <a:ea typeface="ＭＳ Ｐゴシック" charset="0"/>
                <a:cs typeface="ＭＳ Ｐゴシック" charset="0"/>
              </a:rPr>
              <a:t> </a:t>
            </a:r>
            <a:r>
              <a:rPr lang="en-US" b="1" dirty="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Modeling GRA</a:t>
            </a:r>
            <a:r>
              <a:rPr lang="en-US" dirty="0" smtClean="0">
                <a:latin typeface="Calibri" charset="0"/>
                <a:ea typeface="ＭＳ Ｐゴシック" charset="0"/>
                <a:cs typeface="ＭＳ Ｐゴシック" charset="0"/>
              </a:rPr>
              <a:t/>
            </a:r>
            <a:br>
              <a:rPr lang="en-US" dirty="0" smtClean="0">
                <a:latin typeface="Calibri" charset="0"/>
                <a:ea typeface="ＭＳ Ｐゴシック" charset="0"/>
                <a:cs typeface="ＭＳ Ｐゴシック" charset="0"/>
              </a:rPr>
            </a:br>
            <a:endParaRPr lang="en-US" dirty="0" smtClean="0">
              <a:latin typeface="Calibri" charset="0"/>
              <a:ea typeface="ＭＳ Ｐゴシック" charset="0"/>
              <a:cs typeface="ＭＳ Ｐゴシック" charset="0"/>
            </a:endParaRPr>
          </a:p>
          <a:p>
            <a:pPr>
              <a:buFont typeface="Arial" charset="0"/>
              <a:buNone/>
            </a:pPr>
            <a:r>
              <a:rPr lang="en-US" b="1" dirty="0">
                <a:latin typeface="Calibri" charset="0"/>
                <a:ea typeface="ＭＳ Ｐゴシック" charset="0"/>
                <a:cs typeface="ＭＳ Ｐゴシック" charset="0"/>
              </a:rPr>
              <a:t>Stefan Hoops - </a:t>
            </a:r>
            <a:r>
              <a:rPr lang="en-US" dirty="0">
                <a:latin typeface="Calibri" charset="0"/>
                <a:ea typeface="ＭＳ Ｐゴシック" charset="0"/>
                <a:cs typeface="ＭＳ Ｐゴシック" charset="0"/>
              </a:rPr>
              <a:t>Bioinformatics Lead</a:t>
            </a:r>
            <a:br>
              <a:rPr lang="en-US" dirty="0">
                <a:latin typeface="Calibri" charset="0"/>
                <a:ea typeface="ＭＳ Ｐゴシック" charset="0"/>
                <a:cs typeface="ＭＳ Ｐゴシック" charset="0"/>
              </a:rPr>
            </a:br>
            <a:r>
              <a:rPr lang="en-US" b="1" dirty="0" err="1">
                <a:latin typeface="Calibri" charset="0"/>
                <a:ea typeface="ＭＳ Ｐゴシック" charset="0"/>
                <a:cs typeface="ＭＳ Ｐゴシック" charset="0"/>
              </a:rPr>
              <a:t>Yongguo</a:t>
            </a:r>
            <a:r>
              <a:rPr lang="en-US" b="1" dirty="0">
                <a:latin typeface="Calibri" charset="0"/>
                <a:ea typeface="ＭＳ Ｐゴシック" charset="0"/>
                <a:cs typeface="ＭＳ Ｐゴシック" charset="0"/>
              </a:rPr>
              <a:t> Mei - </a:t>
            </a:r>
            <a:r>
              <a:rPr lang="en-US" dirty="0">
                <a:latin typeface="Calibri" charset="0"/>
                <a:ea typeface="ＭＳ Ｐゴシック" charset="0"/>
                <a:cs typeface="ＭＳ Ｐゴシック" charset="0"/>
              </a:rPr>
              <a:t>Research Software Engineer</a:t>
            </a:r>
            <a:br>
              <a:rPr lang="en-US" dirty="0">
                <a:latin typeface="Calibri" charset="0"/>
                <a:ea typeface="ＭＳ Ｐゴシック" charset="0"/>
                <a:cs typeface="ＭＳ Ｐゴシック" charset="0"/>
              </a:rPr>
            </a:br>
            <a:endParaRPr lang="en-US" dirty="0">
              <a:latin typeface="Calibri" charset="0"/>
              <a:ea typeface="ＭＳ Ｐゴシック" charset="0"/>
              <a:cs typeface="ＭＳ Ｐゴシック" charset="0"/>
            </a:endParaRPr>
          </a:p>
          <a:p>
            <a:pPr>
              <a:buFont typeface="Arial" charset="0"/>
              <a:buNone/>
            </a:pPr>
            <a:r>
              <a:rPr lang="en-US" b="1" u="sng" dirty="0">
                <a:latin typeface="Calibri" charset="0"/>
                <a:ea typeface="ＭＳ Ｐゴシック" charset="0"/>
                <a:cs typeface="ＭＳ Ｐゴシック" charset="0"/>
              </a:rPr>
              <a:t>University of Virginia</a:t>
            </a:r>
          </a:p>
          <a:p>
            <a:pPr>
              <a:buFont typeface="Arial" charset="0"/>
              <a:buNone/>
            </a:pPr>
            <a:r>
              <a:rPr lang="en-US" b="1" dirty="0">
                <a:latin typeface="Calibri" charset="0"/>
                <a:ea typeface="ＭＳ Ｐゴシック" charset="0"/>
                <a:cs typeface="ＭＳ Ｐゴシック" charset="0"/>
              </a:rPr>
              <a:t>Richard </a:t>
            </a:r>
            <a:r>
              <a:rPr lang="en-US" b="1" dirty="0" err="1">
                <a:latin typeface="Calibri" charset="0"/>
                <a:ea typeface="ＭＳ Ｐゴシック" charset="0"/>
                <a:cs typeface="ＭＳ Ｐゴシック" charset="0"/>
              </a:rPr>
              <a:t>Guerrant</a:t>
            </a:r>
            <a:r>
              <a:rPr lang="en-US" b="1" dirty="0">
                <a:latin typeface="Calibri" charset="0"/>
                <a:ea typeface="ＭＳ Ｐゴシック" charset="0"/>
                <a:cs typeface="ＭＳ Ｐゴシック" charset="0"/>
              </a:rPr>
              <a:t> - </a:t>
            </a:r>
            <a:r>
              <a:rPr lang="en-US" dirty="0">
                <a:latin typeface="Calibri" charset="0"/>
                <a:ea typeface="ＭＳ Ｐゴシック" charset="0"/>
                <a:cs typeface="ＭＳ Ｐゴシック" charset="0"/>
              </a:rPr>
              <a:t>Infectious Disease Expert</a:t>
            </a:r>
            <a:br>
              <a:rPr lang="en-US" dirty="0">
                <a:latin typeface="Calibri" charset="0"/>
                <a:ea typeface="ＭＳ Ｐゴシック" charset="0"/>
                <a:cs typeface="ＭＳ Ｐゴシック" charset="0"/>
              </a:rPr>
            </a:br>
            <a:r>
              <a:rPr lang="en-US" b="1" dirty="0">
                <a:latin typeface="Calibri" charset="0"/>
                <a:ea typeface="ＭＳ Ｐゴシック" charset="0"/>
                <a:cs typeface="ＭＳ Ｐゴシック" charset="0"/>
              </a:rPr>
              <a:t>James Roche - </a:t>
            </a:r>
            <a:r>
              <a:rPr lang="en-US" dirty="0">
                <a:latin typeface="Calibri" charset="0"/>
                <a:ea typeface="ＭＳ Ｐゴシック" charset="0"/>
                <a:cs typeface="ＭＳ Ｐゴシック" charset="0"/>
              </a:rPr>
              <a:t>Infectious Disease Expert</a:t>
            </a:r>
            <a:br>
              <a:rPr lang="en-US" dirty="0">
                <a:latin typeface="Calibri" charset="0"/>
                <a:ea typeface="ＭＳ Ｐゴシック" charset="0"/>
                <a:cs typeface="ＭＳ Ｐゴシック" charset="0"/>
              </a:rPr>
            </a:br>
            <a:r>
              <a:rPr lang="en-US" b="1" dirty="0" err="1">
                <a:latin typeface="Calibri" charset="0"/>
                <a:ea typeface="ＭＳ Ｐゴシック" charset="0"/>
                <a:cs typeface="ＭＳ Ｐゴシック" charset="0"/>
              </a:rPr>
              <a:t>Cirle</a:t>
            </a:r>
            <a:r>
              <a:rPr lang="en-US" b="1" dirty="0">
                <a:latin typeface="Calibri" charset="0"/>
                <a:ea typeface="ＭＳ Ｐゴシック" charset="0"/>
                <a:cs typeface="ＭＳ Ｐゴシック" charset="0"/>
              </a:rPr>
              <a:t> A. Warren - </a:t>
            </a:r>
            <a:r>
              <a:rPr lang="en-US" dirty="0">
                <a:latin typeface="Calibri" charset="0"/>
                <a:ea typeface="ＭＳ Ｐゴシック" charset="0"/>
                <a:cs typeface="ＭＳ Ｐゴシック" charset="0"/>
              </a:rPr>
              <a:t>Infectious Disease </a:t>
            </a:r>
            <a:r>
              <a:rPr lang="en-US" dirty="0" smtClean="0">
                <a:latin typeface="Calibri" charset="0"/>
                <a:ea typeface="ＭＳ Ｐゴシック" charset="0"/>
                <a:cs typeface="ＭＳ Ｐゴシック" charset="0"/>
              </a:rPr>
              <a:t>Expert</a:t>
            </a:r>
          </a:p>
          <a:p>
            <a:pPr>
              <a:buFont typeface="Arial" charset="0"/>
              <a:buNone/>
            </a:pPr>
            <a:r>
              <a:rPr lang="en-US" dirty="0" smtClean="0">
                <a:latin typeface="Calibri" charset="0"/>
                <a:ea typeface="ＭＳ Ｐゴシック" charset="0"/>
                <a:cs typeface="ＭＳ Ｐゴシック" charset="0"/>
              </a:rPr>
              <a:t>	</a:t>
            </a:r>
            <a:r>
              <a:rPr lang="en-US" b="1" dirty="0" err="1" smtClean="0">
                <a:latin typeface="Calibri" charset="0"/>
                <a:ea typeface="ＭＳ Ｐゴシック" charset="0"/>
                <a:cs typeface="ＭＳ Ｐゴシック" charset="0"/>
              </a:rPr>
              <a:t>Glynis</a:t>
            </a:r>
            <a:r>
              <a:rPr lang="en-US" b="1" dirty="0" smtClean="0">
                <a:latin typeface="Calibri" charset="0"/>
                <a:ea typeface="ＭＳ Ｐゴシック" charset="0"/>
                <a:cs typeface="ＭＳ Ｐゴシック" charset="0"/>
              </a:rPr>
              <a:t> </a:t>
            </a:r>
            <a:r>
              <a:rPr lang="en-US" b="1" dirty="0" err="1" smtClean="0">
                <a:latin typeface="Calibri" charset="0"/>
                <a:ea typeface="ＭＳ Ｐゴシック" charset="0"/>
                <a:cs typeface="ＭＳ Ｐゴシック" charset="0"/>
              </a:rPr>
              <a:t>Kolling</a:t>
            </a:r>
            <a:r>
              <a:rPr lang="en-US" b="1"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Infectious Disease Expert</a:t>
            </a:r>
            <a:br>
              <a:rPr lang="en-US" dirty="0" smtClean="0">
                <a:latin typeface="Calibri" charset="0"/>
                <a:ea typeface="ＭＳ Ｐゴシック" charset="0"/>
                <a:cs typeface="ＭＳ Ｐゴシック" charset="0"/>
              </a:rPr>
            </a:br>
            <a:r>
              <a:rPr lang="en-US" b="1" dirty="0">
                <a:latin typeface="Calibri" charset="0"/>
                <a:ea typeface="ＭＳ Ｐゴシック" charset="0"/>
                <a:cs typeface="ＭＳ Ｐゴシック" charset="0"/>
              </a:rPr>
              <a:t>David </a:t>
            </a:r>
            <a:r>
              <a:rPr lang="en-US" b="1" dirty="0" err="1">
                <a:latin typeface="Calibri" charset="0"/>
                <a:ea typeface="ＭＳ Ｐゴシック" charset="0"/>
                <a:cs typeface="ＭＳ Ｐゴシック" charset="0"/>
              </a:rPr>
              <a:t>Bolick</a:t>
            </a:r>
            <a:r>
              <a:rPr lang="en-US" b="1" dirty="0">
                <a:latin typeface="Calibri" charset="0"/>
                <a:ea typeface="ＭＳ Ｐゴシック" charset="0"/>
                <a:cs typeface="ＭＳ Ｐゴシック" charset="0"/>
              </a:rPr>
              <a:t> - </a:t>
            </a:r>
            <a:r>
              <a:rPr lang="en-US" dirty="0">
                <a:latin typeface="Calibri" charset="0"/>
                <a:ea typeface="ＭＳ Ｐゴシック" charset="0"/>
                <a:cs typeface="ＭＳ Ｐゴシック" charset="0"/>
              </a:rPr>
              <a:t>Sr. Laboratory and Research </a:t>
            </a:r>
            <a:r>
              <a:rPr lang="en-US" dirty="0" smtClean="0">
                <a:latin typeface="Calibri" charset="0"/>
                <a:ea typeface="ＭＳ Ｐゴシック" charset="0"/>
                <a:cs typeface="ＭＳ Ｐゴシック" charset="0"/>
              </a:rPr>
              <a:t>Specialist</a:t>
            </a:r>
            <a:br>
              <a:rPr lang="en-US" dirty="0" smtClean="0">
                <a:latin typeface="Calibri" charset="0"/>
                <a:ea typeface="ＭＳ Ｐゴシック" charset="0"/>
                <a:cs typeface="ＭＳ Ｐゴシック" charset="0"/>
              </a:rPr>
            </a:br>
            <a:endParaRPr lang="en-US" dirty="0">
              <a:latin typeface="Calibri" charset="0"/>
              <a:ea typeface="ＭＳ Ｐゴシック" charset="0"/>
              <a:cs typeface="ＭＳ Ｐゴシック" charset="0"/>
            </a:endParaRPr>
          </a:p>
          <a:p>
            <a:pPr>
              <a:buFont typeface="Arial" charset="0"/>
              <a:buNone/>
            </a:pPr>
            <a:r>
              <a:rPr lang="en-US" b="1" u="sng" dirty="0" err="1">
                <a:latin typeface="Calibri" charset="0"/>
                <a:ea typeface="ＭＳ Ｐゴシック" charset="0"/>
                <a:cs typeface="ＭＳ Ｐゴシック" charset="0"/>
              </a:rPr>
              <a:t>Caprion</a:t>
            </a:r>
            <a:r>
              <a:rPr lang="en-US" b="1" u="sng" dirty="0">
                <a:latin typeface="Calibri" charset="0"/>
                <a:ea typeface="ＭＳ Ｐゴシック" charset="0"/>
                <a:cs typeface="ＭＳ Ｐゴシック" charset="0"/>
              </a:rPr>
              <a:t> Proteomics Inc.</a:t>
            </a:r>
          </a:p>
          <a:p>
            <a:pPr>
              <a:buFont typeface="Arial" charset="0"/>
              <a:buNone/>
            </a:pPr>
            <a:r>
              <a:rPr lang="en-US" b="1" dirty="0">
                <a:latin typeface="Calibri" charset="0"/>
                <a:ea typeface="ＭＳ Ｐゴシック" charset="0"/>
                <a:cs typeface="ＭＳ Ｐゴシック" charset="0"/>
              </a:rPr>
              <a:t>Eustache </a:t>
            </a:r>
            <a:r>
              <a:rPr lang="en-US" b="1" dirty="0" err="1">
                <a:latin typeface="Calibri" charset="0"/>
                <a:ea typeface="ＭＳ Ｐゴシック" charset="0"/>
                <a:cs typeface="ＭＳ Ｐゴシック" charset="0"/>
              </a:rPr>
              <a:t>Paramithiotis</a:t>
            </a:r>
            <a:r>
              <a:rPr lang="en-US" b="1" dirty="0">
                <a:latin typeface="Calibri" charset="0"/>
                <a:ea typeface="ＭＳ Ｐゴシック" charset="0"/>
                <a:cs typeface="ＭＳ Ｐゴシック" charset="0"/>
              </a:rPr>
              <a:t> - </a:t>
            </a:r>
            <a:r>
              <a:rPr lang="en-US" dirty="0">
                <a:latin typeface="Calibri" charset="0"/>
                <a:ea typeface="ＭＳ Ｐゴシック" charset="0"/>
                <a:cs typeface="ＭＳ Ｐゴシック" charset="0"/>
              </a:rPr>
              <a:t>Proteomics Director </a:t>
            </a:r>
            <a:endParaRPr lang="es-ES" dirty="0"/>
          </a:p>
        </p:txBody>
      </p:sp>
      <p:pic>
        <p:nvPicPr>
          <p:cNvPr id="3" name="Imagen 2" descr="NIAID.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0958" y="5452113"/>
            <a:ext cx="554044" cy="685698"/>
          </a:xfrm>
          <a:prstGeom prst="rect">
            <a:avLst/>
          </a:prstGeom>
        </p:spPr>
      </p:pic>
      <p:sp>
        <p:nvSpPr>
          <p:cNvPr id="6" name="CuadroTexto 5"/>
          <p:cNvSpPr txBox="1"/>
          <p:nvPr/>
        </p:nvSpPr>
        <p:spPr>
          <a:xfrm>
            <a:off x="1325267" y="5384232"/>
            <a:ext cx="7040484" cy="1061829"/>
          </a:xfrm>
          <a:prstGeom prst="rect">
            <a:avLst/>
          </a:prstGeom>
          <a:noFill/>
        </p:spPr>
        <p:txBody>
          <a:bodyPr wrap="square" rtlCol="0">
            <a:spAutoFit/>
          </a:bodyPr>
          <a:lstStyle/>
          <a:p>
            <a:pPr>
              <a:buFont typeface="Arial" charset="0"/>
              <a:buNone/>
            </a:pPr>
            <a:r>
              <a:rPr lang="en-US" sz="1500" b="1" dirty="0">
                <a:latin typeface="Calibri" charset="0"/>
                <a:ea typeface="ＭＳ Ｐゴシック" charset="0"/>
                <a:cs typeface="ＭＳ Ｐゴシック" charset="0"/>
              </a:rPr>
              <a:t>Funding:</a:t>
            </a:r>
          </a:p>
          <a:p>
            <a:pPr>
              <a:buFont typeface="Arial" charset="0"/>
              <a:buNone/>
            </a:pPr>
            <a:r>
              <a:rPr lang="en-US" sz="1500" dirty="0" smtClean="0">
                <a:latin typeface="Calibri" charset="0"/>
                <a:ea typeface="ＭＳ Ｐゴシック" charset="0"/>
                <a:cs typeface="ＭＳ Ｐゴシック" charset="0"/>
              </a:rPr>
              <a:t>Supported </a:t>
            </a:r>
            <a:r>
              <a:rPr lang="en-US" sz="1500" dirty="0">
                <a:latin typeface="Calibri" charset="0"/>
                <a:ea typeface="ＭＳ Ｐゴシック" charset="0"/>
                <a:cs typeface="ＭＳ Ｐゴシック" charset="0"/>
              </a:rPr>
              <a:t>in part by the National Institutes of Health 5R01AT004308 to JB-R, NIAID Contract No. HHSN272201000056C to JB-R,  </a:t>
            </a:r>
            <a:r>
              <a:rPr lang="en-US" sz="1500" dirty="0" err="1">
                <a:latin typeface="Calibri" charset="0"/>
                <a:ea typeface="ＭＳ Ｐゴシック" charset="0"/>
                <a:cs typeface="ＭＳ Ｐゴシック" charset="0"/>
              </a:rPr>
              <a:t>Bassaganya-Riera</a:t>
            </a:r>
            <a:endParaRPr lang="en-US" sz="1500" dirty="0">
              <a:latin typeface="Calibri" charset="0"/>
              <a:ea typeface="ＭＳ Ｐゴシック" charset="0"/>
              <a:cs typeface="ＭＳ Ｐゴシック" charset="0"/>
            </a:endParaRPr>
          </a:p>
          <a:p>
            <a:endParaRPr lang="es-ES" dirty="0"/>
          </a:p>
        </p:txBody>
      </p:sp>
      <p:grpSp>
        <p:nvGrpSpPr>
          <p:cNvPr id="4" name="Agrupar 10"/>
          <p:cNvGrpSpPr/>
          <p:nvPr/>
        </p:nvGrpSpPr>
        <p:grpSpPr>
          <a:xfrm>
            <a:off x="685800" y="6178127"/>
            <a:ext cx="7804194" cy="620392"/>
            <a:chOff x="685800" y="6178127"/>
            <a:chExt cx="7804194" cy="620392"/>
          </a:xfrm>
        </p:grpSpPr>
        <p:pic>
          <p:nvPicPr>
            <p:cNvPr id="12" name="Picture 2" descr="H:\PC Desktop\Logos and images\NIMML-log_color2.png"/>
            <p:cNvPicPr>
              <a:picLocks noChangeAspect="1" noChangeArrowheads="1"/>
            </p:cNvPicPr>
            <p:nvPr/>
          </p:nvPicPr>
          <p:blipFill>
            <a:blip r:embed="rId3" cstate="print"/>
            <a:srcRect/>
            <a:stretch>
              <a:fillRect/>
            </a:stretch>
          </p:blipFill>
          <p:spPr bwMode="auto">
            <a:xfrm rot="10800000" flipH="1" flipV="1">
              <a:off x="685800" y="6225707"/>
              <a:ext cx="2174781" cy="572812"/>
            </a:xfrm>
            <a:prstGeom prst="rect">
              <a:avLst/>
            </a:prstGeom>
            <a:noFill/>
          </p:spPr>
        </p:pic>
        <p:pic>
          <p:nvPicPr>
            <p:cNvPr id="13" name="Picture 3" descr="C:\Documents and Settings\acarbo\Desktop\Logo VBI_ALL.jpg"/>
            <p:cNvPicPr>
              <a:picLocks noChangeAspect="1" noChangeArrowheads="1"/>
            </p:cNvPicPr>
            <p:nvPr/>
          </p:nvPicPr>
          <p:blipFill>
            <a:blip r:embed="rId4" cstate="print"/>
            <a:srcRect/>
            <a:stretch>
              <a:fillRect/>
            </a:stretch>
          </p:blipFill>
          <p:spPr bwMode="auto">
            <a:xfrm rot="10800000" flipH="1" flipV="1">
              <a:off x="6699958" y="6246390"/>
              <a:ext cx="1790036" cy="537011"/>
            </a:xfrm>
            <a:prstGeom prst="rect">
              <a:avLst/>
            </a:prstGeom>
            <a:noFill/>
          </p:spPr>
        </p:pic>
        <p:pic>
          <p:nvPicPr>
            <p:cNvPr id="14" name="Picture 4" descr="C:\Documents and Settings\acarbo\Desktop\miep-7000-bk2transp.png"/>
            <p:cNvPicPr>
              <a:picLocks noChangeAspect="1" noChangeArrowheads="1"/>
            </p:cNvPicPr>
            <p:nvPr/>
          </p:nvPicPr>
          <p:blipFill>
            <a:blip r:embed="rId5" cstate="print"/>
            <a:srcRect/>
            <a:stretch>
              <a:fillRect/>
            </a:stretch>
          </p:blipFill>
          <p:spPr bwMode="auto">
            <a:xfrm rot="10800000" flipH="1" flipV="1">
              <a:off x="3749834" y="6178127"/>
              <a:ext cx="1807937" cy="509846"/>
            </a:xfrm>
            <a:prstGeom prst="rect">
              <a:avLst/>
            </a:prstGeom>
            <a:noFill/>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57820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1877437"/>
          </a:xfrm>
          <a:prstGeom prst="rect">
            <a:avLst/>
          </a:prstGeom>
          <a:blipFill>
            <a:blip r:embed="rId2">
              <a:alphaModFix amt="35000"/>
              <a:duotone>
                <a:prstClr val="black"/>
                <a:srgbClr val="9497FE">
                  <a:tint val="45000"/>
                  <a:satMod val="400000"/>
                </a:srgbClr>
              </a:duotone>
            </a:blip>
            <a:stretch>
              <a:fillRect/>
            </a:stretch>
          </a:blipFill>
        </p:spPr>
        <p:txBody>
          <a:bodyPr>
            <a:prstTxWarp prst="textNoShape">
              <a:avLst/>
            </a:prstTxWarp>
            <a:spAutoFit/>
          </a:bodyPr>
          <a:lstStyle/>
          <a:p>
            <a:pPr algn="ctr"/>
            <a:r>
              <a:rPr lang="en-US" sz="3600" b="1">
                <a:latin typeface="Calibri" charset="0"/>
              </a:rPr>
              <a:t>COPASI User Workshop</a:t>
            </a:r>
          </a:p>
          <a:p>
            <a:pPr algn="ctr"/>
            <a:r>
              <a:rPr lang="en-US" sz="2800" b="1">
                <a:latin typeface="Calibri" charset="0"/>
              </a:rPr>
              <a:t>July 30 – August 1, 2012</a:t>
            </a:r>
          </a:p>
          <a:p>
            <a:pPr algn="ctr"/>
            <a:r>
              <a:rPr lang="en-US" sz="2000" b="1">
                <a:latin typeface="Calibri" charset="0"/>
              </a:rPr>
              <a:t>Center for Modeling Immunity to Enteric Pathogens</a:t>
            </a:r>
          </a:p>
          <a:p>
            <a:pPr algn="ctr"/>
            <a:r>
              <a:rPr lang="en-US" sz="1600" b="1">
                <a:latin typeface="Calibri" charset="0"/>
              </a:rPr>
              <a:t>Virginia Bioinformatics Institute at Virginia Tech</a:t>
            </a:r>
          </a:p>
          <a:p>
            <a:pPr algn="ctr"/>
            <a:r>
              <a:rPr lang="en-US" sz="1600" b="1">
                <a:latin typeface="Calibri" charset="0"/>
              </a:rPr>
              <a:t>Blacksburg, Virginia</a:t>
            </a:r>
            <a:endParaRPr lang="en-US" sz="2800">
              <a:latin typeface="Calibri" charset="0"/>
            </a:endParaRPr>
          </a:p>
        </p:txBody>
      </p:sp>
      <p:pic>
        <p:nvPicPr>
          <p:cNvPr id="13317" name="Picture 2" descr="logo-miep.png"/>
          <p:cNvPicPr>
            <a:picLocks noChangeAspect="1"/>
          </p:cNvPicPr>
          <p:nvPr/>
        </p:nvPicPr>
        <p:blipFill>
          <a:blip r:embed="rId3"/>
          <a:srcRect/>
          <a:stretch>
            <a:fillRect/>
          </a:stretch>
        </p:blipFill>
        <p:spPr bwMode="auto">
          <a:xfrm>
            <a:off x="7330515" y="667833"/>
            <a:ext cx="1514661" cy="496815"/>
          </a:xfrm>
          <a:prstGeom prst="rect">
            <a:avLst/>
          </a:prstGeom>
          <a:noFill/>
          <a:ln w="9525">
            <a:noFill/>
            <a:miter lim="800000"/>
            <a:headEnd/>
            <a:tailEnd/>
          </a:ln>
        </p:spPr>
      </p:pic>
      <p:pic>
        <p:nvPicPr>
          <p:cNvPr id="13318" name="Picture 3" descr="VBIlogo-crop-trans.png"/>
          <p:cNvPicPr>
            <a:picLocks noChangeAspect="1"/>
          </p:cNvPicPr>
          <p:nvPr/>
        </p:nvPicPr>
        <p:blipFill>
          <a:blip r:embed="rId4"/>
          <a:srcRect/>
          <a:stretch>
            <a:fillRect/>
          </a:stretch>
        </p:blipFill>
        <p:spPr bwMode="auto">
          <a:xfrm>
            <a:off x="498662" y="869157"/>
            <a:ext cx="948765" cy="248949"/>
          </a:xfrm>
          <a:prstGeom prst="rect">
            <a:avLst/>
          </a:prstGeom>
          <a:noFill/>
          <a:ln w="9525">
            <a:noFill/>
            <a:miter lim="800000"/>
            <a:headEnd/>
            <a:tailEnd/>
          </a:ln>
        </p:spPr>
      </p:pic>
      <p:sp>
        <p:nvSpPr>
          <p:cNvPr id="13319" name="TextBox 6"/>
          <p:cNvSpPr txBox="1">
            <a:spLocks noChangeArrowheads="1"/>
          </p:cNvSpPr>
          <p:nvPr/>
        </p:nvSpPr>
        <p:spPr bwMode="auto">
          <a:xfrm>
            <a:off x="268941" y="1908006"/>
            <a:ext cx="4512235" cy="4416594"/>
          </a:xfrm>
          <a:prstGeom prst="rect">
            <a:avLst/>
          </a:prstGeom>
          <a:noFill/>
          <a:ln w="9525">
            <a:noFill/>
            <a:miter lim="800000"/>
            <a:headEnd/>
            <a:tailEnd/>
          </a:ln>
        </p:spPr>
        <p:txBody>
          <a:bodyPr>
            <a:prstTxWarp prst="textNoShape">
              <a:avLst/>
            </a:prstTxWarp>
            <a:spAutoFit/>
          </a:bodyPr>
          <a:lstStyle/>
          <a:p>
            <a:pPr>
              <a:spcAft>
                <a:spcPts val="600"/>
              </a:spcAft>
            </a:pPr>
            <a:r>
              <a:rPr lang="en-US" sz="2000" dirty="0" smtClean="0">
                <a:latin typeface="Calibri" charset="0"/>
              </a:rPr>
              <a:t>This </a:t>
            </a:r>
            <a:r>
              <a:rPr lang="en-US" sz="2000" dirty="0">
                <a:latin typeface="Calibri" charset="0"/>
              </a:rPr>
              <a:t>user workshop provides hands-on experience with </a:t>
            </a:r>
            <a:r>
              <a:rPr lang="en-US" sz="2000" dirty="0" err="1">
                <a:latin typeface="Calibri" charset="0"/>
              </a:rPr>
              <a:t>COPASI’s</a:t>
            </a:r>
            <a:r>
              <a:rPr lang="en-US" sz="2000" dirty="0">
                <a:latin typeface="Calibri" charset="0"/>
              </a:rPr>
              <a:t> main capabilities, with an emphasis on modeling immunology.</a:t>
            </a:r>
            <a:r>
              <a:rPr lang="en-US" sz="2000" dirty="0" smtClean="0">
                <a:latin typeface="Calibri" charset="0"/>
              </a:rPr>
              <a:t> </a:t>
            </a:r>
          </a:p>
          <a:p>
            <a:r>
              <a:rPr lang="en-US" sz="2000" b="1" dirty="0">
                <a:latin typeface="Calibri" charset="0"/>
              </a:rPr>
              <a:t>Who should attend:</a:t>
            </a:r>
            <a:r>
              <a:rPr lang="en-US" sz="2000" dirty="0">
                <a:latin typeface="Calibri" charset="0"/>
              </a:rPr>
              <a:t> Graduate students and scientists in immunology or related discipline who are interested in using COPASI as a modeling tool. Prior knowledge of COPASI is not required.</a:t>
            </a:r>
          </a:p>
          <a:p>
            <a:endParaRPr lang="en-US" sz="2000" b="1" dirty="0" smtClean="0">
              <a:latin typeface="Calibri" charset="0"/>
            </a:endParaRPr>
          </a:p>
          <a:p>
            <a:r>
              <a:rPr lang="en-US" sz="2000" dirty="0" smtClean="0">
                <a:latin typeface="Calibri" charset="0"/>
              </a:rPr>
              <a:t>For </a:t>
            </a:r>
            <a:r>
              <a:rPr lang="en-US" sz="2000" dirty="0">
                <a:latin typeface="Calibri" charset="0"/>
              </a:rPr>
              <a:t>registration information visit:</a:t>
            </a:r>
          </a:p>
          <a:p>
            <a:r>
              <a:rPr lang="en-US" sz="1600" dirty="0">
                <a:latin typeface="Calibri" charset="0"/>
                <a:hlinkClick r:id="rId5"/>
              </a:rPr>
              <a:t>http://www.copasi.org/UserWorkshop2012</a:t>
            </a:r>
            <a:endParaRPr lang="en-US" sz="1600" dirty="0">
              <a:latin typeface="Calibri" charset="0"/>
            </a:endParaRPr>
          </a:p>
          <a:p>
            <a:r>
              <a:rPr lang="en-US" sz="2000" dirty="0">
                <a:latin typeface="Calibri" charset="0"/>
              </a:rPr>
              <a:t>Contact: </a:t>
            </a:r>
            <a:r>
              <a:rPr lang="en-US" sz="2000" dirty="0" err="1">
                <a:latin typeface="Calibri" charset="0"/>
              </a:rPr>
              <a:t>registration@copasi.org</a:t>
            </a:r>
            <a:endParaRPr lang="en-US" sz="2000" dirty="0">
              <a:latin typeface="Calibri" charset="0"/>
            </a:endParaRPr>
          </a:p>
          <a:p>
            <a:endParaRPr lang="en-US" sz="2000" dirty="0">
              <a:latin typeface="Calibri" charset="0"/>
            </a:endParaRPr>
          </a:p>
        </p:txBody>
      </p:sp>
      <p:sp>
        <p:nvSpPr>
          <p:cNvPr id="13320" name="TextBox 7"/>
          <p:cNvSpPr txBox="1">
            <a:spLocks noChangeArrowheads="1"/>
          </p:cNvSpPr>
          <p:nvPr/>
        </p:nvSpPr>
        <p:spPr bwMode="auto">
          <a:xfrm>
            <a:off x="5020235" y="1917442"/>
            <a:ext cx="3824941" cy="4093428"/>
          </a:xfrm>
          <a:prstGeom prst="rect">
            <a:avLst/>
          </a:prstGeom>
          <a:noFill/>
          <a:ln w="9525">
            <a:noFill/>
            <a:miter lim="800000"/>
            <a:headEnd/>
            <a:tailEnd/>
          </a:ln>
        </p:spPr>
        <p:txBody>
          <a:bodyPr>
            <a:prstTxWarp prst="textNoShape">
              <a:avLst/>
            </a:prstTxWarp>
            <a:spAutoFit/>
          </a:bodyPr>
          <a:lstStyle/>
          <a:p>
            <a:r>
              <a:rPr lang="en-US" sz="2000" dirty="0" err="1">
                <a:latin typeface="Calibri" charset="0"/>
              </a:rPr>
              <a:t>COPASI’s</a:t>
            </a:r>
            <a:r>
              <a:rPr lang="en-US" sz="2000" dirty="0">
                <a:latin typeface="Calibri" charset="0"/>
              </a:rPr>
              <a:t> features will be introduced with existing models related to immunology. Real experimental lab data is used to analyze and fit kinetic models. Some of the features highlighted during this case-based approach are:</a:t>
            </a:r>
          </a:p>
          <a:p>
            <a:pPr>
              <a:buFont typeface="Arial" charset="0"/>
              <a:buChar char="•"/>
            </a:pPr>
            <a:r>
              <a:rPr lang="en-US" sz="2000" dirty="0">
                <a:latin typeface="Calibri" charset="0"/>
              </a:rPr>
              <a:t> Stochastic Simulation</a:t>
            </a:r>
          </a:p>
          <a:p>
            <a:pPr>
              <a:buFont typeface="Arial" charset="0"/>
              <a:buChar char="•"/>
            </a:pPr>
            <a:r>
              <a:rPr lang="en-US" sz="2000" dirty="0">
                <a:latin typeface="Calibri" charset="0"/>
              </a:rPr>
              <a:t> </a:t>
            </a:r>
            <a:r>
              <a:rPr lang="en-US" sz="2000" dirty="0" smtClean="0">
                <a:latin typeface="Calibri" charset="0"/>
              </a:rPr>
              <a:t>Sensitivity Analysis</a:t>
            </a:r>
          </a:p>
          <a:p>
            <a:pPr>
              <a:buFont typeface="Arial" charset="0"/>
              <a:buChar char="•"/>
            </a:pPr>
            <a:r>
              <a:rPr lang="en-US" sz="2000" dirty="0" smtClean="0">
                <a:latin typeface="Calibri" charset="0"/>
              </a:rPr>
              <a:t> Parameter Estimation</a:t>
            </a:r>
          </a:p>
          <a:p>
            <a:pPr>
              <a:buFont typeface="Arial" charset="0"/>
              <a:buChar char="•"/>
            </a:pPr>
            <a:r>
              <a:rPr lang="en-US" sz="2000" dirty="0">
                <a:latin typeface="Calibri" charset="0"/>
              </a:rPr>
              <a:t> Optimization</a:t>
            </a:r>
          </a:p>
          <a:p>
            <a:pPr>
              <a:buFont typeface="Arial" charset="0"/>
              <a:buChar char="•"/>
            </a:pPr>
            <a:r>
              <a:rPr lang="en-US" sz="2000" dirty="0">
                <a:latin typeface="Calibri" charset="0"/>
              </a:rPr>
              <a:t> </a:t>
            </a:r>
            <a:r>
              <a:rPr lang="en-US" sz="2000" dirty="0" smtClean="0">
                <a:latin typeface="Calibri" charset="0"/>
              </a:rPr>
              <a:t>Reports, Visualization</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 name="Picture 27" descr="Inflammation.png"/>
          <p:cNvPicPr>
            <a:picLocks noChangeAspect="1"/>
          </p:cNvPicPr>
          <p:nvPr/>
        </p:nvPicPr>
        <p:blipFill>
          <a:blip r:embed="rId3"/>
          <a:stretch>
            <a:fillRect/>
          </a:stretch>
        </p:blipFill>
        <p:spPr>
          <a:xfrm>
            <a:off x="152400" y="4426803"/>
            <a:ext cx="1102324" cy="1516797"/>
          </a:xfrm>
          <a:prstGeom prst="rect">
            <a:avLst/>
          </a:prstGeom>
        </p:spPr>
      </p:pic>
      <p:pic>
        <p:nvPicPr>
          <p:cNvPr id="26" name="Picture 3" descr="C:\Documents and Settings\acarbo\Desktop\CD4 Modeling\FINAL MODEL Tuesday April05\Figures Experiment PPARg\New figures for paper\tc+scan.jpg"/>
          <p:cNvPicPr>
            <a:picLocks noChangeAspect="1" noChangeArrowheads="1"/>
          </p:cNvPicPr>
          <p:nvPr/>
        </p:nvPicPr>
        <p:blipFill>
          <a:blip r:embed="rId4" cstate="print"/>
          <a:srcRect/>
          <a:stretch>
            <a:fillRect/>
          </a:stretch>
        </p:blipFill>
        <p:spPr bwMode="auto">
          <a:xfrm>
            <a:off x="2038005" y="4267200"/>
            <a:ext cx="2305395" cy="1334115"/>
          </a:xfrm>
          <a:prstGeom prst="rect">
            <a:avLst/>
          </a:prstGeom>
          <a:noFill/>
        </p:spPr>
      </p:pic>
      <p:sp>
        <p:nvSpPr>
          <p:cNvPr id="122882" name="Title 4"/>
          <p:cNvSpPr>
            <a:spLocks noGrp="1"/>
          </p:cNvSpPr>
          <p:nvPr>
            <p:ph type="title"/>
          </p:nvPr>
        </p:nvSpPr>
        <p:spPr>
          <a:xfrm>
            <a:off x="457200" y="152400"/>
            <a:ext cx="8229600" cy="1143000"/>
          </a:xfrm>
        </p:spPr>
        <p:txBody>
          <a:bodyPr/>
          <a:lstStyle/>
          <a:p>
            <a:pPr eaLnBrk="1" hangingPunct="1"/>
            <a:r>
              <a:rPr lang="en-US" dirty="0" smtClean="0"/>
              <a:t>Computational Immunology</a:t>
            </a:r>
          </a:p>
        </p:txBody>
      </p:sp>
      <p:pic>
        <p:nvPicPr>
          <p:cNvPr id="4" name="Picture 3" descr="C:\Documents and Settings\acarbo\Desktop\CD4 Modeling\logo COPASI.png"/>
          <p:cNvPicPr>
            <a:picLocks noChangeAspect="1" noChangeArrowheads="1"/>
          </p:cNvPicPr>
          <p:nvPr/>
        </p:nvPicPr>
        <p:blipFill>
          <a:blip r:embed="rId5"/>
          <a:srcRect/>
          <a:stretch>
            <a:fillRect/>
          </a:stretch>
        </p:blipFill>
        <p:spPr bwMode="auto">
          <a:xfrm>
            <a:off x="5334000" y="3581400"/>
            <a:ext cx="2420937" cy="763588"/>
          </a:xfrm>
          <a:prstGeom prst="rect">
            <a:avLst/>
          </a:prstGeom>
          <a:noFill/>
          <a:ln w="9525">
            <a:noFill/>
            <a:miter lim="800000"/>
            <a:headEnd/>
            <a:tailEnd/>
          </a:ln>
        </p:spPr>
      </p:pic>
      <p:pic>
        <p:nvPicPr>
          <p:cNvPr id="15" name="Picture 14" descr="H:\PC Desktop\CD4 Modeling\FINAL MODEL Tuesday April05\CD4_network_Sept2011.png"/>
          <p:cNvPicPr>
            <a:picLocks noChangeAspect="1" noChangeArrowheads="1"/>
          </p:cNvPicPr>
          <p:nvPr/>
        </p:nvPicPr>
        <p:blipFill>
          <a:blip r:embed="rId6"/>
          <a:srcRect/>
          <a:stretch>
            <a:fillRect/>
          </a:stretch>
        </p:blipFill>
        <p:spPr bwMode="auto">
          <a:xfrm>
            <a:off x="4572000" y="1219200"/>
            <a:ext cx="2782888" cy="1524000"/>
          </a:xfrm>
          <a:prstGeom prst="rect">
            <a:avLst/>
          </a:prstGeom>
          <a:noFill/>
          <a:ln w="9525">
            <a:noFill/>
            <a:miter lim="800000"/>
            <a:headEnd/>
            <a:tailEnd/>
          </a:ln>
        </p:spPr>
      </p:pic>
      <p:pic>
        <p:nvPicPr>
          <p:cNvPr id="20489" name="Picture 15" descr="720px-US-NLM-PubMed-Logo.svg.png"/>
          <p:cNvPicPr>
            <a:picLocks noChangeAspect="1"/>
          </p:cNvPicPr>
          <p:nvPr/>
        </p:nvPicPr>
        <p:blipFill>
          <a:blip r:embed="rId7"/>
          <a:srcRect/>
          <a:stretch>
            <a:fillRect/>
          </a:stretch>
        </p:blipFill>
        <p:spPr bwMode="auto">
          <a:xfrm>
            <a:off x="304800" y="1143000"/>
            <a:ext cx="1676400" cy="595313"/>
          </a:xfrm>
          <a:prstGeom prst="rect">
            <a:avLst/>
          </a:prstGeom>
          <a:noFill/>
          <a:ln w="9525">
            <a:noFill/>
            <a:miter lim="800000"/>
            <a:headEnd/>
            <a:tailEnd/>
          </a:ln>
        </p:spPr>
      </p:pic>
      <p:sp>
        <p:nvSpPr>
          <p:cNvPr id="20490" name="TextBox 17"/>
          <p:cNvSpPr txBox="1">
            <a:spLocks noChangeArrowheads="1"/>
          </p:cNvSpPr>
          <p:nvPr/>
        </p:nvSpPr>
        <p:spPr bwMode="auto">
          <a:xfrm>
            <a:off x="5562600" y="2667000"/>
            <a:ext cx="2055784" cy="369332"/>
          </a:xfrm>
          <a:prstGeom prst="rect">
            <a:avLst/>
          </a:prstGeom>
          <a:noFill/>
          <a:ln w="9525">
            <a:noFill/>
            <a:miter lim="800000"/>
            <a:headEnd/>
            <a:tailEnd/>
          </a:ln>
        </p:spPr>
        <p:txBody>
          <a:bodyPr wrap="none">
            <a:prstTxWarp prst="textNoShape">
              <a:avLst/>
            </a:prstTxWarp>
            <a:spAutoFit/>
          </a:bodyPr>
          <a:lstStyle/>
          <a:p>
            <a:r>
              <a:rPr lang="en-US" dirty="0" smtClean="0"/>
              <a:t>The Network </a:t>
            </a:r>
            <a:r>
              <a:rPr lang="en-US" dirty="0"/>
              <a:t>Model</a:t>
            </a:r>
          </a:p>
        </p:txBody>
      </p:sp>
      <p:sp>
        <p:nvSpPr>
          <p:cNvPr id="20492" name="TextBox 21"/>
          <p:cNvSpPr txBox="1">
            <a:spLocks noChangeArrowheads="1"/>
          </p:cNvSpPr>
          <p:nvPr/>
        </p:nvSpPr>
        <p:spPr bwMode="auto">
          <a:xfrm>
            <a:off x="7010400" y="5181600"/>
            <a:ext cx="1595309" cy="369332"/>
          </a:xfrm>
          <a:prstGeom prst="rect">
            <a:avLst/>
          </a:prstGeom>
          <a:noFill/>
          <a:ln w="9525">
            <a:noFill/>
            <a:miter lim="800000"/>
            <a:headEnd/>
            <a:tailEnd/>
          </a:ln>
        </p:spPr>
        <p:txBody>
          <a:bodyPr wrap="none">
            <a:prstTxWarp prst="textNoShape">
              <a:avLst/>
            </a:prstTxWarp>
            <a:spAutoFit/>
          </a:bodyPr>
          <a:lstStyle/>
          <a:p>
            <a:r>
              <a:rPr lang="en-US" dirty="0"/>
              <a:t>Modeling </a:t>
            </a:r>
            <a:r>
              <a:rPr lang="en-US" dirty="0" smtClean="0"/>
              <a:t>tools</a:t>
            </a:r>
            <a:endParaRPr lang="en-US" dirty="0"/>
          </a:p>
        </p:txBody>
      </p:sp>
      <p:sp>
        <p:nvSpPr>
          <p:cNvPr id="20493" name="TextBox 22"/>
          <p:cNvSpPr txBox="1">
            <a:spLocks noChangeArrowheads="1"/>
          </p:cNvSpPr>
          <p:nvPr/>
        </p:nvSpPr>
        <p:spPr bwMode="auto">
          <a:xfrm>
            <a:off x="1862138" y="5449669"/>
            <a:ext cx="2290786" cy="646331"/>
          </a:xfrm>
          <a:prstGeom prst="rect">
            <a:avLst/>
          </a:prstGeom>
          <a:noFill/>
          <a:ln w="9525">
            <a:noFill/>
            <a:miter lim="800000"/>
            <a:headEnd/>
            <a:tailEnd/>
          </a:ln>
        </p:spPr>
        <p:txBody>
          <a:bodyPr wrap="none">
            <a:prstTxWarp prst="textNoShape">
              <a:avLst/>
            </a:prstTxWarp>
            <a:spAutoFit/>
          </a:bodyPr>
          <a:lstStyle/>
          <a:p>
            <a:pPr algn="ctr"/>
            <a:r>
              <a:rPr lang="en-US" i="1" dirty="0"/>
              <a:t>In </a:t>
            </a:r>
            <a:r>
              <a:rPr lang="en-US" i="1" dirty="0" err="1"/>
              <a:t>silico</a:t>
            </a:r>
            <a:r>
              <a:rPr lang="en-US" i="1" dirty="0"/>
              <a:t> </a:t>
            </a:r>
            <a:r>
              <a:rPr lang="en-US" dirty="0" smtClean="0"/>
              <a:t>experiments</a:t>
            </a:r>
          </a:p>
          <a:p>
            <a:pPr algn="ctr"/>
            <a:r>
              <a:rPr lang="en-US" dirty="0"/>
              <a:t>Hypothesis generation</a:t>
            </a:r>
          </a:p>
        </p:txBody>
      </p:sp>
      <p:pic>
        <p:nvPicPr>
          <p:cNvPr id="24" name="Picture 23" descr="C:\Users\vista\Desktop\Gemma Rosell\Presentacio\rm_mice_black1_0015_lres.jpg"/>
          <p:cNvPicPr>
            <a:picLocks noChangeAspect="1" noChangeArrowheads="1"/>
          </p:cNvPicPr>
          <p:nvPr/>
        </p:nvPicPr>
        <p:blipFill>
          <a:blip r:embed="rId8" cstate="print"/>
          <a:srcRect/>
          <a:stretch>
            <a:fillRect/>
          </a:stretch>
        </p:blipFill>
        <p:spPr bwMode="auto">
          <a:xfrm>
            <a:off x="990600" y="2965147"/>
            <a:ext cx="1219200" cy="1073453"/>
          </a:xfrm>
          <a:prstGeom prst="rect">
            <a:avLst/>
          </a:prstGeom>
          <a:noFill/>
          <a:effectLst>
            <a:softEdge rad="127000"/>
          </a:effectLst>
        </p:spPr>
      </p:pic>
      <p:sp>
        <p:nvSpPr>
          <p:cNvPr id="20495" name="TextBox 24"/>
          <p:cNvSpPr txBox="1">
            <a:spLocks noChangeArrowheads="1"/>
          </p:cNvSpPr>
          <p:nvPr/>
        </p:nvSpPr>
        <p:spPr bwMode="auto">
          <a:xfrm>
            <a:off x="360363" y="3886200"/>
            <a:ext cx="2763837" cy="369887"/>
          </a:xfrm>
          <a:prstGeom prst="rect">
            <a:avLst/>
          </a:prstGeom>
          <a:noFill/>
          <a:ln w="9525">
            <a:noFill/>
            <a:miter lim="800000"/>
            <a:headEnd/>
            <a:tailEnd/>
          </a:ln>
        </p:spPr>
        <p:txBody>
          <a:bodyPr wrap="none">
            <a:prstTxWarp prst="textNoShape">
              <a:avLst/>
            </a:prstTxWarp>
            <a:spAutoFit/>
          </a:bodyPr>
          <a:lstStyle/>
          <a:p>
            <a:r>
              <a:rPr lang="en-US" i="1" dirty="0"/>
              <a:t>In vivo </a:t>
            </a:r>
            <a:r>
              <a:rPr lang="en-US" dirty="0"/>
              <a:t>hypothesis testing</a:t>
            </a:r>
          </a:p>
        </p:txBody>
      </p:sp>
      <p:sp>
        <p:nvSpPr>
          <p:cNvPr id="31" name="Curved Left Arrow 30"/>
          <p:cNvSpPr/>
          <p:nvPr/>
        </p:nvSpPr>
        <p:spPr>
          <a:xfrm>
            <a:off x="5181600" y="2133600"/>
            <a:ext cx="3200400" cy="4419600"/>
          </a:xfrm>
          <a:prstGeom prst="curvedLeftArrow">
            <a:avLst/>
          </a:prstGeom>
          <a:noFill/>
          <a:ln>
            <a:solidFill>
              <a:srgbClr val="FF3300"/>
            </a:solidFill>
          </a:ln>
          <a:effectLst>
            <a:innerShdw blurRad="400050" dist="139700" dir="13500000">
              <a:srgbClr val="000000">
                <a:alpha val="7000"/>
              </a:srgbClr>
            </a:inn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ndParaRPr>
          </a:p>
        </p:txBody>
      </p:sp>
      <p:sp>
        <p:nvSpPr>
          <p:cNvPr id="32" name="Curved Left Arrow 31"/>
          <p:cNvSpPr/>
          <p:nvPr/>
        </p:nvSpPr>
        <p:spPr>
          <a:xfrm rot="11461838">
            <a:off x="1079046" y="1636946"/>
            <a:ext cx="3200400" cy="4419600"/>
          </a:xfrm>
          <a:prstGeom prst="curvedLeftArrow">
            <a:avLst/>
          </a:prstGeom>
          <a:noFill/>
          <a:ln>
            <a:solidFill>
              <a:srgbClr val="FF3300"/>
            </a:solidFill>
          </a:ln>
          <a:effectLst>
            <a:innerShdw blurRad="400050" dist="139700" dir="13500000">
              <a:srgbClr val="000000">
                <a:alpha val="7000"/>
              </a:srgbClr>
            </a:inn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chemeClr val="tx1"/>
              </a:solidFill>
            </a:endParaRPr>
          </a:p>
        </p:txBody>
      </p:sp>
      <p:pic>
        <p:nvPicPr>
          <p:cNvPr id="20502" name="Picture 32" descr="1421227.JPG"/>
          <p:cNvPicPr>
            <a:picLocks noChangeAspect="1"/>
          </p:cNvPicPr>
          <p:nvPr/>
        </p:nvPicPr>
        <p:blipFill>
          <a:blip r:embed="rId9"/>
          <a:srcRect/>
          <a:stretch>
            <a:fillRect/>
          </a:stretch>
        </p:blipFill>
        <p:spPr bwMode="auto">
          <a:xfrm>
            <a:off x="914400" y="1676400"/>
            <a:ext cx="2743200" cy="525463"/>
          </a:xfrm>
          <a:prstGeom prst="rect">
            <a:avLst/>
          </a:prstGeom>
          <a:noFill/>
          <a:ln w="9525">
            <a:noFill/>
            <a:miter lim="800000"/>
            <a:headEnd/>
            <a:tailEnd/>
          </a:ln>
        </p:spPr>
      </p:pic>
      <p:sp>
        <p:nvSpPr>
          <p:cNvPr id="20503" name="TextBox 33"/>
          <p:cNvSpPr txBox="1">
            <a:spLocks noChangeArrowheads="1"/>
          </p:cNvSpPr>
          <p:nvPr/>
        </p:nvSpPr>
        <p:spPr bwMode="auto">
          <a:xfrm>
            <a:off x="1891328" y="1600200"/>
            <a:ext cx="1309072" cy="646331"/>
          </a:xfrm>
          <a:prstGeom prst="rect">
            <a:avLst/>
          </a:prstGeom>
          <a:noFill/>
          <a:ln w="9525">
            <a:noFill/>
            <a:miter lim="800000"/>
            <a:headEnd/>
            <a:tailEnd/>
          </a:ln>
        </p:spPr>
        <p:txBody>
          <a:bodyPr wrap="none">
            <a:prstTxWarp prst="textNoShape">
              <a:avLst/>
            </a:prstTxWarp>
            <a:spAutoFit/>
          </a:bodyPr>
          <a:lstStyle/>
          <a:p>
            <a:r>
              <a:rPr lang="en-US" dirty="0" smtClean="0"/>
              <a:t>Literature &amp; </a:t>
            </a:r>
          </a:p>
          <a:p>
            <a:r>
              <a:rPr lang="en-US" dirty="0" smtClean="0"/>
              <a:t>data </a:t>
            </a:r>
            <a:r>
              <a:rPr lang="en-US" dirty="0"/>
              <a:t>mining</a:t>
            </a:r>
          </a:p>
        </p:txBody>
      </p:sp>
      <p:sp>
        <p:nvSpPr>
          <p:cNvPr id="20504" name="TextBox 34"/>
          <p:cNvSpPr txBox="1">
            <a:spLocks noChangeArrowheads="1"/>
          </p:cNvSpPr>
          <p:nvPr/>
        </p:nvSpPr>
        <p:spPr bwMode="auto">
          <a:xfrm>
            <a:off x="2735263" y="2590800"/>
            <a:ext cx="1684337" cy="369888"/>
          </a:xfrm>
          <a:prstGeom prst="rect">
            <a:avLst/>
          </a:prstGeom>
          <a:noFill/>
          <a:ln w="9525">
            <a:noFill/>
            <a:miter lim="800000"/>
            <a:headEnd/>
            <a:tailEnd/>
          </a:ln>
        </p:spPr>
        <p:txBody>
          <a:bodyPr wrap="none">
            <a:prstTxWarp prst="textNoShape">
              <a:avLst/>
            </a:prstTxWarp>
            <a:spAutoFit/>
          </a:bodyPr>
          <a:lstStyle/>
          <a:p>
            <a:r>
              <a:rPr lang="en-US"/>
              <a:t>REFINEMENT</a:t>
            </a:r>
          </a:p>
        </p:txBody>
      </p:sp>
      <p:sp>
        <p:nvSpPr>
          <p:cNvPr id="21" name="Right Arrow 20"/>
          <p:cNvSpPr/>
          <p:nvPr/>
        </p:nvSpPr>
        <p:spPr>
          <a:xfrm>
            <a:off x="3962400" y="1752600"/>
            <a:ext cx="457200" cy="2286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22" name="Right Arrow 21"/>
          <p:cNvSpPr/>
          <p:nvPr/>
        </p:nvSpPr>
        <p:spPr>
          <a:xfrm rot="5400000">
            <a:off x="5676900" y="3162300"/>
            <a:ext cx="457200" cy="2286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23" name="Right Arrow 22"/>
          <p:cNvSpPr/>
          <p:nvPr/>
        </p:nvSpPr>
        <p:spPr>
          <a:xfrm rot="10800000">
            <a:off x="4343400" y="4876800"/>
            <a:ext cx="457200" cy="2286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25" name="Right Arrow 24"/>
          <p:cNvSpPr/>
          <p:nvPr/>
        </p:nvSpPr>
        <p:spPr>
          <a:xfrm rot="16200000">
            <a:off x="1409700" y="4686300"/>
            <a:ext cx="457200" cy="2286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27" name="TextBox 26"/>
          <p:cNvSpPr txBox="1"/>
          <p:nvPr/>
        </p:nvSpPr>
        <p:spPr>
          <a:xfrm>
            <a:off x="5334000" y="4426803"/>
            <a:ext cx="2420938" cy="830997"/>
          </a:xfrm>
          <a:prstGeom prst="rect">
            <a:avLst/>
          </a:prstGeom>
          <a:noFill/>
        </p:spPr>
        <p:txBody>
          <a:bodyPr wrap="square" rtlCol="0">
            <a:spAutoFit/>
          </a:bodyPr>
          <a:lstStyle/>
          <a:p>
            <a:r>
              <a:rPr lang="en-US" sz="2400" b="1" i="1" dirty="0" err="1" smtClean="0">
                <a:solidFill>
                  <a:schemeClr val="tx2"/>
                </a:solidFill>
              </a:rPr>
              <a:t>ENteric</a:t>
            </a:r>
            <a:r>
              <a:rPr lang="en-US" sz="2400" b="1" i="1" dirty="0" smtClean="0">
                <a:solidFill>
                  <a:schemeClr val="tx2"/>
                </a:solidFill>
              </a:rPr>
              <a:t> Immunity </a:t>
            </a:r>
            <a:r>
              <a:rPr lang="en-US" sz="2400" b="1" i="1" dirty="0" err="1" smtClean="0">
                <a:solidFill>
                  <a:schemeClr val="tx2"/>
                </a:solidFill>
              </a:rPr>
              <a:t>SImulator</a:t>
            </a:r>
            <a:endParaRPr lang="en-US" sz="2400" b="1" i="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fade">
                                      <p:cBhvr>
                                        <p:cTn id="7" dur="1000"/>
                                        <p:tgtEl>
                                          <p:spTgt spid="204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03"/>
                                        </p:tgtEl>
                                        <p:attrNameLst>
                                          <p:attrName>style.visibility</p:attrName>
                                        </p:attrNameLst>
                                      </p:cBhvr>
                                      <p:to>
                                        <p:strVal val="visible"/>
                                      </p:to>
                                    </p:set>
                                    <p:animEffect transition="in" filter="fade">
                                      <p:cBhvr>
                                        <p:cTn id="10" dur="1000"/>
                                        <p:tgtEl>
                                          <p:spTgt spid="20503"/>
                                        </p:tgtEl>
                                      </p:cBhvr>
                                    </p:animEffect>
                                  </p:childTnLst>
                                </p:cTn>
                              </p:par>
                              <p:par>
                                <p:cTn id="11" presetID="10" presetClass="entr" presetSubtype="0" fill="hold" nodeType="withEffect">
                                  <p:stCondLst>
                                    <p:cond delay="0"/>
                                  </p:stCondLst>
                                  <p:childTnLst>
                                    <p:set>
                                      <p:cBhvr>
                                        <p:cTn id="12" dur="1" fill="hold">
                                          <p:stCondLst>
                                            <p:cond delay="0"/>
                                          </p:stCondLst>
                                        </p:cTn>
                                        <p:tgtEl>
                                          <p:spTgt spid="20502"/>
                                        </p:tgtEl>
                                        <p:attrNameLst>
                                          <p:attrName>style.visibility</p:attrName>
                                        </p:attrNameLst>
                                      </p:cBhvr>
                                      <p:to>
                                        <p:strVal val="visible"/>
                                      </p:to>
                                    </p:set>
                                    <p:animEffect transition="in" filter="fade">
                                      <p:cBhvr>
                                        <p:cTn id="13" dur="1000"/>
                                        <p:tgtEl>
                                          <p:spTgt spid="2050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490"/>
                                        </p:tgtEl>
                                        <p:attrNameLst>
                                          <p:attrName>style.visibility</p:attrName>
                                        </p:attrNameLst>
                                      </p:cBhvr>
                                      <p:to>
                                        <p:strVal val="visible"/>
                                      </p:to>
                                    </p:set>
                                    <p:animEffect transition="in" filter="fade">
                                      <p:cBhvr>
                                        <p:cTn id="21" dur="1000"/>
                                        <p:tgtEl>
                                          <p:spTgt spid="2049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492"/>
                                        </p:tgtEl>
                                        <p:attrNameLst>
                                          <p:attrName>style.visibility</p:attrName>
                                        </p:attrNameLst>
                                      </p:cBhvr>
                                      <p:to>
                                        <p:strVal val="visible"/>
                                      </p:to>
                                    </p:set>
                                    <p:animEffect transition="in" filter="fade">
                                      <p:cBhvr>
                                        <p:cTn id="32" dur="1000"/>
                                        <p:tgtEl>
                                          <p:spTgt spid="20492"/>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93"/>
                                        </p:tgtEl>
                                        <p:attrNameLst>
                                          <p:attrName>style.visibility</p:attrName>
                                        </p:attrNameLst>
                                      </p:cBhvr>
                                      <p:to>
                                        <p:strVal val="visible"/>
                                      </p:to>
                                    </p:set>
                                    <p:animEffect transition="in" filter="fade">
                                      <p:cBhvr>
                                        <p:cTn id="42" dur="1000"/>
                                        <p:tgtEl>
                                          <p:spTgt spid="20493"/>
                                        </p:tgtEl>
                                      </p:cBhvr>
                                    </p:animEffec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495"/>
                                        </p:tgtEl>
                                        <p:attrNameLst>
                                          <p:attrName>style.visibility</p:attrName>
                                        </p:attrNameLst>
                                      </p:cBhvr>
                                      <p:to>
                                        <p:strVal val="visible"/>
                                      </p:to>
                                    </p:set>
                                    <p:animEffect transition="in" filter="fade">
                                      <p:cBhvr>
                                        <p:cTn id="56" dur="1000"/>
                                        <p:tgtEl>
                                          <p:spTgt spid="20495"/>
                                        </p:tgtEl>
                                      </p:cBhvr>
                                    </p:animEffect>
                                  </p:childTnLst>
                                </p:cTn>
                              </p:par>
                              <p:par>
                                <p:cTn id="57" presetID="10"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20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0504"/>
                                        </p:tgtEl>
                                        <p:attrNameLst>
                                          <p:attrName>style.visibility</p:attrName>
                                        </p:attrNameLst>
                                      </p:cBhvr>
                                      <p:to>
                                        <p:strVal val="visible"/>
                                      </p:to>
                                    </p:set>
                                    <p:animEffect transition="in" filter="fade">
                                      <p:cBhvr>
                                        <p:cTn id="67" dur="1000"/>
                                        <p:tgtEl>
                                          <p:spTgt spid="20504"/>
                                        </p:tgtEl>
                                      </p:cBhvr>
                                    </p:animEffect>
                                  </p:childTnLst>
                                </p:cTn>
                              </p:par>
                              <p:par>
                                <p:cTn id="68" presetID="10"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1000"/>
                                        <p:tgtEl>
                                          <p:spTgt spid="32"/>
                                        </p:tgtEl>
                                      </p:cBhvr>
                                    </p:animEffect>
                                  </p:childTnLst>
                                </p:cTn>
                              </p:par>
                              <p:par>
                                <p:cTn id="71" presetID="10"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0" grpId="0"/>
      <p:bldP spid="20492" grpId="0"/>
      <p:bldP spid="20493" grpId="0"/>
      <p:bldP spid="20495" grpId="0"/>
      <p:bldP spid="20503" grpId="0"/>
      <p:bldP spid="20504" grpId="0"/>
      <p:bldP spid="21" grpId="0" animBg="1"/>
      <p:bldP spid="22" grpId="0" animBg="1"/>
      <p:bldP spid="23" grpId="0" animBg="1"/>
      <p:bldP spid="25" grpId="0" animBg="1"/>
      <p:bldP spid="27"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81000" y="381000"/>
            <a:ext cx="4930196" cy="646331"/>
          </a:xfrm>
          <a:prstGeom prst="rect">
            <a:avLst/>
          </a:prstGeom>
          <a:noFill/>
        </p:spPr>
        <p:txBody>
          <a:bodyPr wrap="none" rtlCol="0">
            <a:spAutoFit/>
          </a:bodyPr>
          <a:lstStyle/>
          <a:p>
            <a:r>
              <a:rPr lang="en-US" dirty="0" smtClean="0">
                <a:latin typeface="Arial Black" pitchFamily="34" charset="0"/>
              </a:rPr>
              <a:t>The CD4+ T cell computational model</a:t>
            </a:r>
          </a:p>
          <a:p>
            <a:r>
              <a:rPr lang="en-US" dirty="0" smtClean="0">
                <a:latin typeface="Arial Black" pitchFamily="34" charset="0"/>
              </a:rPr>
              <a:t>Introduction</a:t>
            </a:r>
            <a:endParaRPr lang="en-US" dirty="0">
              <a:latin typeface="Arial Black" pitchFamily="34" charset="0"/>
            </a:endParaRPr>
          </a:p>
        </p:txBody>
      </p:sp>
      <p:pic>
        <p:nvPicPr>
          <p:cNvPr id="1027" name="Picture 3" descr="C:\Documents and Settings\acarbo\Desktop\CD4 Modeling\Tcell diff AC.png"/>
          <p:cNvPicPr>
            <a:picLocks noChangeAspect="1" noChangeArrowheads="1"/>
          </p:cNvPicPr>
          <p:nvPr/>
        </p:nvPicPr>
        <p:blipFill>
          <a:blip r:embed="rId2" cstate="print"/>
          <a:srcRect/>
          <a:stretch>
            <a:fillRect/>
          </a:stretch>
        </p:blipFill>
        <p:spPr bwMode="auto">
          <a:xfrm>
            <a:off x="152400" y="838200"/>
            <a:ext cx="4876800" cy="3263455"/>
          </a:xfrm>
          <a:prstGeom prst="rect">
            <a:avLst/>
          </a:prstGeom>
          <a:noFill/>
        </p:spPr>
      </p:pic>
      <p:pic>
        <p:nvPicPr>
          <p:cNvPr id="8" name="Picture 2"/>
          <p:cNvPicPr>
            <a:picLocks noChangeAspect="1" noChangeArrowheads="1"/>
          </p:cNvPicPr>
          <p:nvPr/>
        </p:nvPicPr>
        <p:blipFill>
          <a:blip r:embed="rId3" cstate="print"/>
          <a:srcRect/>
          <a:stretch>
            <a:fillRect/>
          </a:stretch>
        </p:blipFill>
        <p:spPr bwMode="auto">
          <a:xfrm>
            <a:off x="0" y="4191000"/>
            <a:ext cx="9144000" cy="1934528"/>
          </a:xfrm>
          <a:prstGeom prst="rect">
            <a:avLst/>
          </a:prstGeom>
          <a:noFill/>
          <a:ln w="9525">
            <a:solidFill>
              <a:schemeClr val="accent3">
                <a:lumMod val="75000"/>
              </a:schemeClr>
            </a:solidFill>
            <a:miter lim="800000"/>
            <a:headEnd/>
            <a:tailEnd/>
          </a:ln>
        </p:spPr>
      </p:pic>
      <p:pic>
        <p:nvPicPr>
          <p:cNvPr id="1026" name="Picture 2" descr="C:\Documents and Settings\acarbo\Desktop\CD4 Modeling\ni.png"/>
          <p:cNvPicPr>
            <a:picLocks noChangeAspect="1" noChangeArrowheads="1"/>
          </p:cNvPicPr>
          <p:nvPr/>
        </p:nvPicPr>
        <p:blipFill>
          <a:blip r:embed="rId4" cstate="print"/>
          <a:srcRect/>
          <a:stretch>
            <a:fillRect/>
          </a:stretch>
        </p:blipFill>
        <p:spPr bwMode="auto">
          <a:xfrm>
            <a:off x="5486400" y="533400"/>
            <a:ext cx="2017059" cy="1676400"/>
          </a:xfrm>
          <a:prstGeom prst="rect">
            <a:avLst/>
          </a:prstGeom>
          <a:noFill/>
        </p:spPr>
      </p:pic>
      <p:pic>
        <p:nvPicPr>
          <p:cNvPr id="9" name="Picture 2"/>
          <p:cNvPicPr>
            <a:picLocks noChangeAspect="1" noChangeArrowheads="1"/>
          </p:cNvPicPr>
          <p:nvPr/>
        </p:nvPicPr>
        <p:blipFill>
          <a:blip r:embed="rId5" cstate="print"/>
          <a:srcRect/>
          <a:stretch>
            <a:fillRect/>
          </a:stretch>
        </p:blipFill>
        <p:spPr bwMode="auto">
          <a:xfrm>
            <a:off x="7620000" y="1143000"/>
            <a:ext cx="1066800" cy="862263"/>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5410200" y="2286000"/>
            <a:ext cx="3429000" cy="1828800"/>
          </a:xfrm>
          <a:prstGeom prst="rect">
            <a:avLst/>
          </a:prstGeom>
          <a:noFill/>
          <a:ln w="9525">
            <a:noFill/>
            <a:miter lim="800000"/>
            <a:headEnd/>
            <a:tailEnd/>
          </a:ln>
        </p:spPr>
      </p:pic>
      <p:sp>
        <p:nvSpPr>
          <p:cNvPr id="11" name="TextBox 10"/>
          <p:cNvSpPr txBox="1"/>
          <p:nvPr/>
        </p:nvSpPr>
        <p:spPr>
          <a:xfrm>
            <a:off x="381000" y="4572000"/>
            <a:ext cx="3962400" cy="1477328"/>
          </a:xfrm>
          <a:prstGeom prst="rect">
            <a:avLst/>
          </a:prstGeom>
          <a:noFill/>
        </p:spPr>
        <p:txBody>
          <a:bodyPr wrap="square" rtlCol="0">
            <a:spAutoFit/>
          </a:bodyPr>
          <a:lstStyle/>
          <a:p>
            <a:pPr algn="ctr"/>
            <a:r>
              <a:rPr lang="en-US" dirty="0" smtClean="0"/>
              <a:t>CD4+ T cells orchestrate the specific secondary adaptive immune response by secretion of cytokines and other soluble factors in the environment</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CD4+ T cell Differentiation</a:t>
            </a:r>
            <a:endParaRPr lang="en-US" dirty="0"/>
          </a:p>
        </p:txBody>
      </p:sp>
      <p:pic>
        <p:nvPicPr>
          <p:cNvPr id="3" name="Picture 2" descr="C:\Documents and Settings\acarbo\Desktop\CD4 Modeling\Paper CD4 Modeling\Figures\Complete Figure 1.jpg"/>
          <p:cNvPicPr/>
          <p:nvPr/>
        </p:nvPicPr>
        <p:blipFill>
          <a:blip r:embed="rId3" cstate="print"/>
          <a:srcRect/>
          <a:stretch>
            <a:fillRect/>
          </a:stretch>
        </p:blipFill>
        <p:spPr bwMode="auto">
          <a:xfrm>
            <a:off x="1754505" y="1295400"/>
            <a:ext cx="5484495" cy="48460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CD4+ T cell Differentiation</a:t>
            </a:r>
            <a:endParaRPr lang="en-US" dirty="0"/>
          </a:p>
        </p:txBody>
      </p:sp>
      <p:pic>
        <p:nvPicPr>
          <p:cNvPr id="3" name="Picture 2" descr="C:\Documents and Settings\acarbo\Desktop\CD4 Modeling\Paper CD4 Modeling\Figures\Complete Figure 3.jpg"/>
          <p:cNvPicPr/>
          <p:nvPr/>
        </p:nvPicPr>
        <p:blipFill>
          <a:blip r:embed="rId2" cstate="print"/>
          <a:srcRect/>
          <a:stretch>
            <a:fillRect/>
          </a:stretch>
        </p:blipFill>
        <p:spPr bwMode="auto">
          <a:xfrm>
            <a:off x="2209800" y="1600200"/>
            <a:ext cx="4878705" cy="41929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2" descr="C:\Documents and Settings\acarbo\Desktop\CD4 Modeling\Paper CD4 Modeling\Figures\Complete Figure 4.jpg"/>
          <p:cNvPicPr>
            <a:picLocks noChangeAspect="1" noChangeArrowheads="1"/>
          </p:cNvPicPr>
          <p:nvPr/>
        </p:nvPicPr>
        <p:blipFill>
          <a:blip r:embed="rId2" cstate="print"/>
          <a:srcRect/>
          <a:stretch>
            <a:fillRect/>
          </a:stretch>
        </p:blipFill>
        <p:spPr bwMode="auto">
          <a:xfrm>
            <a:off x="990600" y="838200"/>
            <a:ext cx="7572267" cy="5338071"/>
          </a:xfrm>
          <a:prstGeom prst="rect">
            <a:avLst/>
          </a:prstGeom>
          <a:noFill/>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CD4+ T cell Differentiation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2968</TotalTime>
  <Words>2145</Words>
  <Application>Microsoft Macintosh PowerPoint</Application>
  <PresentationFormat>On-screen Show (4:3)</PresentationFormat>
  <Paragraphs>354</Paragraphs>
  <Slides>45</Slides>
  <Notes>18</Notes>
  <HiddenSlides>0</HiddenSlides>
  <MMClips>1</MMClips>
  <ScaleCrop>false</ScaleCrop>
  <HeadingPairs>
    <vt:vector size="4" baseType="variant">
      <vt:variant>
        <vt:lpstr>Design Template</vt:lpstr>
      </vt:variant>
      <vt:variant>
        <vt:i4>1</vt:i4>
      </vt:variant>
      <vt:variant>
        <vt:lpstr>Slide Titles</vt:lpstr>
      </vt:variant>
      <vt:variant>
        <vt:i4>45</vt:i4>
      </vt:variant>
    </vt:vector>
  </HeadingPairs>
  <TitlesOfParts>
    <vt:vector size="46" baseType="lpstr">
      <vt:lpstr>Office Theme</vt:lpstr>
      <vt:lpstr> Modeling Immunity   to Enteric Pathogens </vt:lpstr>
      <vt:lpstr>MIEP Program Goals </vt:lpstr>
      <vt:lpstr>Slide 3</vt:lpstr>
      <vt:lpstr>Slide 4</vt:lpstr>
      <vt:lpstr>Computational Immunology</vt:lpstr>
      <vt:lpstr>Slide 6</vt:lpstr>
      <vt:lpstr>CD4+ T cell Differentiation</vt:lpstr>
      <vt:lpstr>CD4+ T cell Differentiation</vt:lpstr>
      <vt:lpstr>Slide 9</vt:lpstr>
      <vt:lpstr>ENISI: Agent Based Simulator for Gut Immunity</vt:lpstr>
      <vt:lpstr>ENISI: Agents</vt:lpstr>
      <vt:lpstr>Immune Pathways of Gut Mucosa</vt:lpstr>
      <vt:lpstr>Agent Based Model</vt:lpstr>
      <vt:lpstr>Example: H. pylori 26695 Pathogenicity</vt:lpstr>
      <vt:lpstr>Example: H. pylori 26695 Pathogenicity</vt:lpstr>
      <vt:lpstr>ENISI Performance</vt:lpstr>
      <vt:lpstr>ENISI Web Interface</vt:lpstr>
      <vt:lpstr>ENISI Result Viewer</vt:lpstr>
      <vt:lpstr>ENISI Result Viewer</vt:lpstr>
      <vt:lpstr>ENISI Visual</vt:lpstr>
      <vt:lpstr>Compartments and Agents</vt:lpstr>
      <vt:lpstr>Cell Behaviors and User Interfaces</vt:lpstr>
      <vt:lpstr>ENISI LIVE DEMO</vt:lpstr>
      <vt:lpstr>Helicobacter pylori</vt:lpstr>
      <vt:lpstr>H. pylori elicits a systemic Th1 response</vt:lpstr>
      <vt:lpstr>Systemic functional cytotoxic cell response</vt:lpstr>
      <vt:lpstr>Proliferation towards recall H. pylori antigens</vt:lpstr>
      <vt:lpstr>Pig model of H. pylori infection</vt:lpstr>
      <vt:lpstr>Myeloid PPAR g deletion</vt:lpstr>
      <vt:lpstr>Slide 30</vt:lpstr>
      <vt:lpstr>Colonic Lesions</vt:lpstr>
      <vt:lpstr>Colonic Gene Expression</vt:lpstr>
      <vt:lpstr>RNA-sequencing</vt:lpstr>
      <vt:lpstr>Slide 34</vt:lpstr>
      <vt:lpstr>Modeling Immune Responses to C. difficile</vt:lpstr>
      <vt:lpstr>Simulation of C. difficile infection</vt:lpstr>
      <vt:lpstr>C. difficile infection Favors Th17 Responses</vt:lpstr>
      <vt:lpstr>The Loss of T cell PPAR γ Increases CDAD</vt:lpstr>
      <vt:lpstr>Modeling Immune Responses to Enteroaggregative E. coli</vt:lpstr>
      <vt:lpstr>a leading cause of enteritis and persistent diarrhea worldwide</vt:lpstr>
      <vt:lpstr>Targeting PPARγ as an inflammatory mediator</vt:lpstr>
      <vt:lpstr>Pharmacological blockade of PPARγ</vt:lpstr>
      <vt:lpstr>Beneficial response attributed to Th17 </vt:lpstr>
      <vt:lpstr>MIEP Team</vt:lpstr>
      <vt:lpstr>Slide 45</vt:lpstr>
    </vt:vector>
  </TitlesOfParts>
  <Company>NT</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VBI Immunology Research Thrust</dc:title>
  <dc:creator>Josep Bassaganya-Riera</dc:creator>
  <cp:lastModifiedBy>Josep Bassaganya-Riera</cp:lastModifiedBy>
  <cp:revision>90</cp:revision>
  <cp:lastPrinted>2012-06-13T22:30:18Z</cp:lastPrinted>
  <dcterms:created xsi:type="dcterms:W3CDTF">2012-06-14T09:54:16Z</dcterms:created>
  <dcterms:modified xsi:type="dcterms:W3CDTF">2012-06-14T12:32:47Z</dcterms:modified>
</cp:coreProperties>
</file>